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Default Extension="gif" ContentType="image/gif"/>
  <Override PartName="/ppt/slides/slide89.xml" ContentType="application/vnd.openxmlformats-officedocument.presentationml.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slides/slide79.xml" ContentType="application/vnd.openxmlformats-officedocument.presentationml.slide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theme/theme4.xml" ContentType="application/vnd.openxmlformats-officedocument.them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9" r:id="rId1"/>
    <p:sldMasterId id="2147483755" r:id="rId2"/>
  </p:sldMasterIdLst>
  <p:notesMasterIdLst>
    <p:notesMasterId r:id="rId93"/>
  </p:notesMasterIdLst>
  <p:handoutMasterIdLst>
    <p:handoutMasterId r:id="rId94"/>
  </p:handoutMasterIdLst>
  <p:sldIdLst>
    <p:sldId id="340" r:id="rId3"/>
    <p:sldId id="1106" r:id="rId4"/>
    <p:sldId id="1076" r:id="rId5"/>
    <p:sldId id="1041" r:id="rId6"/>
    <p:sldId id="1074" r:id="rId7"/>
    <p:sldId id="1107" r:id="rId8"/>
    <p:sldId id="1108" r:id="rId9"/>
    <p:sldId id="1109" r:id="rId10"/>
    <p:sldId id="1110" r:id="rId11"/>
    <p:sldId id="1111" r:id="rId12"/>
    <p:sldId id="1112" r:id="rId13"/>
    <p:sldId id="1113" r:id="rId14"/>
    <p:sldId id="1114" r:id="rId15"/>
    <p:sldId id="1115" r:id="rId16"/>
    <p:sldId id="1116" r:id="rId17"/>
    <p:sldId id="1117" r:id="rId18"/>
    <p:sldId id="1118" r:id="rId19"/>
    <p:sldId id="1119" r:id="rId20"/>
    <p:sldId id="1120" r:id="rId21"/>
    <p:sldId id="1121" r:id="rId22"/>
    <p:sldId id="1122" r:id="rId23"/>
    <p:sldId id="1123" r:id="rId24"/>
    <p:sldId id="1124" r:id="rId25"/>
    <p:sldId id="1125" r:id="rId26"/>
    <p:sldId id="1126" r:id="rId27"/>
    <p:sldId id="1127" r:id="rId28"/>
    <p:sldId id="1128" r:id="rId29"/>
    <p:sldId id="1129" r:id="rId30"/>
    <p:sldId id="1130" r:id="rId31"/>
    <p:sldId id="1131" r:id="rId32"/>
    <p:sldId id="1077" r:id="rId33"/>
    <p:sldId id="1075" r:id="rId34"/>
    <p:sldId id="1056" r:id="rId35"/>
    <p:sldId id="1089" r:id="rId36"/>
    <p:sldId id="1090" r:id="rId37"/>
    <p:sldId id="1091" r:id="rId38"/>
    <p:sldId id="1092" r:id="rId39"/>
    <p:sldId id="1093" r:id="rId40"/>
    <p:sldId id="904" r:id="rId41"/>
    <p:sldId id="902" r:id="rId42"/>
    <p:sldId id="908" r:id="rId43"/>
    <p:sldId id="1057" r:id="rId44"/>
    <p:sldId id="909" r:id="rId45"/>
    <p:sldId id="912" r:id="rId46"/>
    <p:sldId id="919" r:id="rId47"/>
    <p:sldId id="920" r:id="rId48"/>
    <p:sldId id="922" r:id="rId49"/>
    <p:sldId id="924" r:id="rId50"/>
    <p:sldId id="927" r:id="rId51"/>
    <p:sldId id="929" r:id="rId52"/>
    <p:sldId id="1070" r:id="rId53"/>
    <p:sldId id="1071" r:id="rId54"/>
    <p:sldId id="1072" r:id="rId55"/>
    <p:sldId id="1073" r:id="rId56"/>
    <p:sldId id="1079" r:id="rId57"/>
    <p:sldId id="1083" r:id="rId58"/>
    <p:sldId id="1084" r:id="rId59"/>
    <p:sldId id="1085" r:id="rId60"/>
    <p:sldId id="1086" r:id="rId61"/>
    <p:sldId id="1087" r:id="rId62"/>
    <p:sldId id="1088" r:id="rId63"/>
    <p:sldId id="1094" r:id="rId64"/>
    <p:sldId id="1095" r:id="rId65"/>
    <p:sldId id="1096" r:id="rId66"/>
    <p:sldId id="1097" r:id="rId67"/>
    <p:sldId id="1098" r:id="rId68"/>
    <p:sldId id="1099" r:id="rId69"/>
    <p:sldId id="1100" r:id="rId70"/>
    <p:sldId id="1101" r:id="rId71"/>
    <p:sldId id="1102" r:id="rId72"/>
    <p:sldId id="957" r:id="rId73"/>
    <p:sldId id="959" r:id="rId74"/>
    <p:sldId id="1058" r:id="rId75"/>
    <p:sldId id="1059" r:id="rId76"/>
    <p:sldId id="1060" r:id="rId77"/>
    <p:sldId id="973" r:id="rId78"/>
    <p:sldId id="1061" r:id="rId79"/>
    <p:sldId id="1062" r:id="rId80"/>
    <p:sldId id="1063" r:id="rId81"/>
    <p:sldId id="1064" r:id="rId82"/>
    <p:sldId id="1065" r:id="rId83"/>
    <p:sldId id="979" r:id="rId84"/>
    <p:sldId id="1066" r:id="rId85"/>
    <p:sldId id="981" r:id="rId86"/>
    <p:sldId id="1067" r:id="rId87"/>
    <p:sldId id="1068" r:id="rId88"/>
    <p:sldId id="1103" r:id="rId89"/>
    <p:sldId id="1104" r:id="rId90"/>
    <p:sldId id="1105" r:id="rId91"/>
    <p:sldId id="1036" r:id="rId92"/>
  </p:sldIdLst>
  <p:sldSz cx="9144000" cy="6858000" type="screen4x3"/>
  <p:notesSz cx="6797675" cy="9926638"/>
  <p:custDataLst>
    <p:tags r:id="rId95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86B04"/>
    <a:srgbClr val="EEE0CE"/>
    <a:srgbClr val="993300"/>
    <a:srgbClr val="AE661E"/>
    <a:srgbClr val="C87904"/>
    <a:srgbClr val="C59307"/>
    <a:srgbClr val="F8B308"/>
    <a:srgbClr val="F66F0A"/>
    <a:srgbClr val="C8BF04"/>
    <a:srgbClr val="EEBF1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29" autoAdjust="0"/>
    <p:restoredTop sz="95093" autoAdjust="0"/>
  </p:normalViewPr>
  <p:slideViewPr>
    <p:cSldViewPr>
      <p:cViewPr>
        <p:scale>
          <a:sx n="100" d="100"/>
          <a:sy n="100" d="100"/>
        </p:scale>
        <p:origin x="-1830" y="-3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8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6" d="100"/>
          <a:sy n="76" d="100"/>
        </p:scale>
        <p:origin x="-3330" y="-90"/>
      </p:cViewPr>
      <p:guideLst>
        <p:guide orient="horz" pos="3126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97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tags" Target="tags/tag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notesMaster" Target="notesMasters/notesMaster1.xml"/><Relationship Id="rId98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handoutMaster" Target="handoutMasters/handoutMaster1.xml"/><Relationship Id="rId9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5208F0-B984-456E-9002-4550B96452F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1250EA7-15ED-47B3-BBA5-7F8FAAD41E69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800" b="1" dirty="0" smtClean="0"/>
            <a:t>Инструмент для ведения и отображения конфигурационных баз данных</a:t>
          </a:r>
          <a:endParaRPr lang="ru-RU" sz="2800" b="1" dirty="0"/>
        </a:p>
      </dgm:t>
    </dgm:pt>
    <dgm:pt modelId="{FF7374D2-D3DE-4EE3-87DE-E05DDE5B713A}" type="parTrans" cxnId="{4C7A8370-E1F9-4D67-AA28-849D4CF99F45}">
      <dgm:prSet/>
      <dgm:spPr/>
      <dgm:t>
        <a:bodyPr/>
        <a:lstStyle/>
        <a:p>
          <a:pPr algn="l"/>
          <a:endParaRPr lang="ru-RU"/>
        </a:p>
      </dgm:t>
    </dgm:pt>
    <dgm:pt modelId="{E2C7E8F9-BC0B-46F8-A2BC-DDF26EA5DAA8}" type="sibTrans" cxnId="{4C7A8370-E1F9-4D67-AA28-849D4CF99F45}">
      <dgm:prSet/>
      <dgm:spPr/>
      <dgm:t>
        <a:bodyPr/>
        <a:lstStyle/>
        <a:p>
          <a:pPr algn="l"/>
          <a:endParaRPr lang="ru-RU"/>
        </a:p>
      </dgm:t>
    </dgm:pt>
    <dgm:pt modelId="{0DCAFD45-1D02-467C-9C21-09307FBEB265}" type="pres">
      <dgm:prSet presAssocID="{255208F0-B984-456E-9002-4550B96452F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5802F48-754D-4B40-8267-9A16152E65C3}" type="pres">
      <dgm:prSet presAssocID="{11250EA7-15ED-47B3-BBA5-7F8FAAD41E69}" presName="parentText" presStyleLbl="node1" presStyleIdx="0" presStyleCnt="1" custScaleY="345950" custLinFactNeighborY="-2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8535378-24B1-4A0D-9B26-A19F51F1D436}" type="presOf" srcId="{255208F0-B984-456E-9002-4550B96452FB}" destId="{0DCAFD45-1D02-467C-9C21-09307FBEB265}" srcOrd="0" destOrd="0" presId="urn:microsoft.com/office/officeart/2005/8/layout/vList2"/>
    <dgm:cxn modelId="{4C7A8370-E1F9-4D67-AA28-849D4CF99F45}" srcId="{255208F0-B984-456E-9002-4550B96452FB}" destId="{11250EA7-15ED-47B3-BBA5-7F8FAAD41E69}" srcOrd="0" destOrd="0" parTransId="{FF7374D2-D3DE-4EE3-87DE-E05DDE5B713A}" sibTransId="{E2C7E8F9-BC0B-46F8-A2BC-DDF26EA5DAA8}"/>
    <dgm:cxn modelId="{AA2D64E3-6788-4C06-ABC4-A53D73BBE143}" type="presOf" srcId="{11250EA7-15ED-47B3-BBA5-7F8FAAD41E69}" destId="{E5802F48-754D-4B40-8267-9A16152E65C3}" srcOrd="0" destOrd="0" presId="urn:microsoft.com/office/officeart/2005/8/layout/vList2"/>
    <dgm:cxn modelId="{02AE26E1-54CD-4A48-ADCA-F3F02A83BBAC}" type="presParOf" srcId="{0DCAFD45-1D02-467C-9C21-09307FBEB265}" destId="{E5802F48-754D-4B40-8267-9A16152E65C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C108E9-1E24-487B-A458-C555B13102E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A16512A-D72D-492B-843E-FE9A49E667E2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solidFill>
          <a:srgbClr val="FCDEC6"/>
        </a:solidFill>
      </dgm:spPr>
      <dgm:t>
        <a:bodyPr/>
        <a:lstStyle/>
        <a:p>
          <a:r>
            <a:rPr lang="ru-RU" sz="2100" dirty="0" smtClean="0"/>
            <a:t>Удобный пользовательский интерфейс</a:t>
          </a:r>
          <a:endParaRPr lang="ru-RU" sz="2100" dirty="0"/>
        </a:p>
      </dgm:t>
    </dgm:pt>
    <dgm:pt modelId="{B373BF6E-652A-4BFD-B6AB-989D18F73BA6}" type="parTrans" cxnId="{4CC9FCEF-4124-4807-A95B-1D7E4C472F85}">
      <dgm:prSet/>
      <dgm:spPr/>
      <dgm:t>
        <a:bodyPr/>
        <a:lstStyle/>
        <a:p>
          <a:endParaRPr lang="ru-RU"/>
        </a:p>
      </dgm:t>
    </dgm:pt>
    <dgm:pt modelId="{73DC11FF-053A-48CF-B5EE-A0899FF5D21E}" type="sibTrans" cxnId="{4CC9FCEF-4124-4807-A95B-1D7E4C472F85}">
      <dgm:prSet/>
      <dgm:spPr/>
      <dgm:t>
        <a:bodyPr/>
        <a:lstStyle/>
        <a:p>
          <a:endParaRPr lang="ru-RU"/>
        </a:p>
      </dgm:t>
    </dgm:pt>
    <dgm:pt modelId="{7771CD3F-9791-4E84-B38F-B2BA4A403469}">
      <dgm:prSet phldrT="[Текст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solidFill>
          <a:srgbClr val="C7E3A1"/>
        </a:solidFill>
      </dgm:spPr>
      <dgm:t>
        <a:bodyPr/>
        <a:lstStyle/>
        <a:p>
          <a:r>
            <a:rPr lang="ru-RU" dirty="0" smtClean="0"/>
            <a:t>Проверку корректности данных при вводе</a:t>
          </a:r>
          <a:endParaRPr lang="ru-RU" dirty="0"/>
        </a:p>
      </dgm:t>
    </dgm:pt>
    <dgm:pt modelId="{47BA67D9-CA58-4A44-88F9-F1C2083B032A}" type="parTrans" cxnId="{C6C9D370-5555-4159-A8C4-61C3BC53AD96}">
      <dgm:prSet/>
      <dgm:spPr/>
      <dgm:t>
        <a:bodyPr/>
        <a:lstStyle/>
        <a:p>
          <a:endParaRPr lang="ru-RU"/>
        </a:p>
      </dgm:t>
    </dgm:pt>
    <dgm:pt modelId="{90397869-CB55-40EB-A62F-1D0B015317C6}" type="sibTrans" cxnId="{C6C9D370-5555-4159-A8C4-61C3BC53AD96}">
      <dgm:prSet/>
      <dgm:spPr/>
      <dgm:t>
        <a:bodyPr/>
        <a:lstStyle/>
        <a:p>
          <a:endParaRPr lang="ru-RU"/>
        </a:p>
      </dgm:t>
    </dgm:pt>
    <dgm:pt modelId="{0B5BF5B5-816F-49C0-890B-861643763B6D}">
      <dgm:prSet phldrT="[Текст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solidFill>
          <a:srgbClr val="EAE890"/>
        </a:solidFill>
      </dgm:spPr>
      <dgm:t>
        <a:bodyPr/>
        <a:lstStyle/>
        <a:p>
          <a:r>
            <a:rPr lang="ru-RU" dirty="0" smtClean="0"/>
            <a:t>Визуализация иерархии объектов БД</a:t>
          </a:r>
          <a:endParaRPr lang="ru-RU" dirty="0"/>
        </a:p>
      </dgm:t>
    </dgm:pt>
    <dgm:pt modelId="{5A233EEC-6F51-4975-B492-450FF2F50879}" type="parTrans" cxnId="{249EF8B3-3DDE-440C-9E82-688C63996050}">
      <dgm:prSet/>
      <dgm:spPr/>
      <dgm:t>
        <a:bodyPr/>
        <a:lstStyle/>
        <a:p>
          <a:endParaRPr lang="ru-RU"/>
        </a:p>
      </dgm:t>
    </dgm:pt>
    <dgm:pt modelId="{D7A24304-86DB-4541-AFB1-4C769197AA8B}" type="sibTrans" cxnId="{249EF8B3-3DDE-440C-9E82-688C63996050}">
      <dgm:prSet/>
      <dgm:spPr/>
      <dgm:t>
        <a:bodyPr/>
        <a:lstStyle/>
        <a:p>
          <a:endParaRPr lang="ru-RU"/>
        </a:p>
      </dgm:t>
    </dgm:pt>
    <dgm:pt modelId="{8346D6AB-861C-46AE-A765-D3527D6A1A5F}" type="pres">
      <dgm:prSet presAssocID="{2CC108E9-1E24-487B-A458-C555B13102E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038D796-5962-4B99-ACC4-C513EAC4649B}" type="pres">
      <dgm:prSet presAssocID="{3A16512A-D72D-492B-843E-FE9A49E667E2}" presName="parentLin" presStyleCnt="0"/>
      <dgm:spPr/>
    </dgm:pt>
    <dgm:pt modelId="{69BC0CB4-5DD6-4ABE-A113-2DBEEBEA6881}" type="pres">
      <dgm:prSet presAssocID="{3A16512A-D72D-492B-843E-FE9A49E667E2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34E19EC7-8556-4E27-A8AD-59F1AEDE8B3A}" type="pres">
      <dgm:prSet presAssocID="{3A16512A-D72D-492B-843E-FE9A49E667E2}" presName="parentText" presStyleLbl="node1" presStyleIdx="0" presStyleCnt="3" custScaleX="125342" custLinFactNeighborX="-3846" custLinFactNeighborY="-337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8E47DD-068C-4805-B10B-67D639213F28}" type="pres">
      <dgm:prSet presAssocID="{3A16512A-D72D-492B-843E-FE9A49E667E2}" presName="negativeSpace" presStyleCnt="0"/>
      <dgm:spPr/>
    </dgm:pt>
    <dgm:pt modelId="{1B7125CB-9240-4112-B1EA-6FA3C4FC39BF}" type="pres">
      <dgm:prSet presAssocID="{3A16512A-D72D-492B-843E-FE9A49E667E2}" presName="childText" presStyleLbl="conFgAcc1" presStyleIdx="0" presStyleCnt="3">
        <dgm:presLayoutVars>
          <dgm:bulletEnabled val="1"/>
        </dgm:presLayoutVars>
      </dgm:prSet>
      <dgm:spPr/>
    </dgm:pt>
    <dgm:pt modelId="{84F5B63A-28F3-4006-9A21-AC6751A81AA6}" type="pres">
      <dgm:prSet presAssocID="{73DC11FF-053A-48CF-B5EE-A0899FF5D21E}" presName="spaceBetweenRectangles" presStyleCnt="0"/>
      <dgm:spPr/>
    </dgm:pt>
    <dgm:pt modelId="{93D47153-35EC-42E3-BFAA-42152E612AE0}" type="pres">
      <dgm:prSet presAssocID="{7771CD3F-9791-4E84-B38F-B2BA4A403469}" presName="parentLin" presStyleCnt="0"/>
      <dgm:spPr/>
    </dgm:pt>
    <dgm:pt modelId="{C4082359-287A-4E7B-9E55-1FB9978354AD}" type="pres">
      <dgm:prSet presAssocID="{7771CD3F-9791-4E84-B38F-B2BA4A403469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BBA729DB-10B0-44D5-9103-2C19D1348259}" type="pres">
      <dgm:prSet presAssocID="{7771CD3F-9791-4E84-B38F-B2BA4A403469}" presName="parentText" presStyleLbl="node1" presStyleIdx="1" presStyleCnt="3" custScaleX="1254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D73C2B-A294-454D-A2FF-154945632DBD}" type="pres">
      <dgm:prSet presAssocID="{7771CD3F-9791-4E84-B38F-B2BA4A403469}" presName="negativeSpace" presStyleCnt="0"/>
      <dgm:spPr/>
    </dgm:pt>
    <dgm:pt modelId="{29FFA30D-87B2-4DEA-8FD6-30DF59923147}" type="pres">
      <dgm:prSet presAssocID="{7771CD3F-9791-4E84-B38F-B2BA4A403469}" presName="childText" presStyleLbl="conFgAcc1" presStyleIdx="1" presStyleCnt="3">
        <dgm:presLayoutVars>
          <dgm:bulletEnabled val="1"/>
        </dgm:presLayoutVars>
      </dgm:prSet>
      <dgm:spPr/>
    </dgm:pt>
    <dgm:pt modelId="{0B37A59E-68B0-40F9-8EA8-49DE88F4FD41}" type="pres">
      <dgm:prSet presAssocID="{90397869-CB55-40EB-A62F-1D0B015317C6}" presName="spaceBetweenRectangles" presStyleCnt="0"/>
      <dgm:spPr/>
    </dgm:pt>
    <dgm:pt modelId="{8BEBF584-E586-4518-BDFB-915FD5833FD6}" type="pres">
      <dgm:prSet presAssocID="{0B5BF5B5-816F-49C0-890B-861643763B6D}" presName="parentLin" presStyleCnt="0"/>
      <dgm:spPr/>
    </dgm:pt>
    <dgm:pt modelId="{267211C2-2C1B-4653-B997-CB5867C6CE32}" type="pres">
      <dgm:prSet presAssocID="{0B5BF5B5-816F-49C0-890B-861643763B6D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2E0F297C-C13F-459D-8768-6D7BB53748CD}" type="pres">
      <dgm:prSet presAssocID="{0B5BF5B5-816F-49C0-890B-861643763B6D}" presName="parentText" presStyleLbl="node1" presStyleIdx="2" presStyleCnt="3" custScaleX="12472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4A614D-3C24-494A-823D-E8A8FFE57957}" type="pres">
      <dgm:prSet presAssocID="{0B5BF5B5-816F-49C0-890B-861643763B6D}" presName="negativeSpace" presStyleCnt="0"/>
      <dgm:spPr/>
    </dgm:pt>
    <dgm:pt modelId="{10594C43-0888-4F6E-B7CC-BBFB91030EF3}" type="pres">
      <dgm:prSet presAssocID="{0B5BF5B5-816F-49C0-890B-861643763B6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FC89A39-0165-47DB-9B5D-E773FD9ADB65}" type="presOf" srcId="{2CC108E9-1E24-487B-A458-C555B13102EE}" destId="{8346D6AB-861C-46AE-A765-D3527D6A1A5F}" srcOrd="0" destOrd="0" presId="urn:microsoft.com/office/officeart/2005/8/layout/list1"/>
    <dgm:cxn modelId="{4CC9FCEF-4124-4807-A95B-1D7E4C472F85}" srcId="{2CC108E9-1E24-487B-A458-C555B13102EE}" destId="{3A16512A-D72D-492B-843E-FE9A49E667E2}" srcOrd="0" destOrd="0" parTransId="{B373BF6E-652A-4BFD-B6AB-989D18F73BA6}" sibTransId="{73DC11FF-053A-48CF-B5EE-A0899FF5D21E}"/>
    <dgm:cxn modelId="{51AC36A1-0810-43C3-B452-E5CADE353DBA}" type="presOf" srcId="{0B5BF5B5-816F-49C0-890B-861643763B6D}" destId="{2E0F297C-C13F-459D-8768-6D7BB53748CD}" srcOrd="1" destOrd="0" presId="urn:microsoft.com/office/officeart/2005/8/layout/list1"/>
    <dgm:cxn modelId="{249EF8B3-3DDE-440C-9E82-688C63996050}" srcId="{2CC108E9-1E24-487B-A458-C555B13102EE}" destId="{0B5BF5B5-816F-49C0-890B-861643763B6D}" srcOrd="2" destOrd="0" parTransId="{5A233EEC-6F51-4975-B492-450FF2F50879}" sibTransId="{D7A24304-86DB-4541-AFB1-4C769197AA8B}"/>
    <dgm:cxn modelId="{AE21937C-5A16-4F53-A0C7-44F6ECCA6C42}" type="presOf" srcId="{3A16512A-D72D-492B-843E-FE9A49E667E2}" destId="{34E19EC7-8556-4E27-A8AD-59F1AEDE8B3A}" srcOrd="1" destOrd="0" presId="urn:microsoft.com/office/officeart/2005/8/layout/list1"/>
    <dgm:cxn modelId="{43CE3787-7A91-4BB2-B7BA-BAECCF6F5774}" type="presOf" srcId="{0B5BF5B5-816F-49C0-890B-861643763B6D}" destId="{267211C2-2C1B-4653-B997-CB5867C6CE32}" srcOrd="0" destOrd="0" presId="urn:microsoft.com/office/officeart/2005/8/layout/list1"/>
    <dgm:cxn modelId="{6B51DC88-99EC-46B3-90CE-34F72EF9FDD8}" type="presOf" srcId="{7771CD3F-9791-4E84-B38F-B2BA4A403469}" destId="{BBA729DB-10B0-44D5-9103-2C19D1348259}" srcOrd="1" destOrd="0" presId="urn:microsoft.com/office/officeart/2005/8/layout/list1"/>
    <dgm:cxn modelId="{C6C9D370-5555-4159-A8C4-61C3BC53AD96}" srcId="{2CC108E9-1E24-487B-A458-C555B13102EE}" destId="{7771CD3F-9791-4E84-B38F-B2BA4A403469}" srcOrd="1" destOrd="0" parTransId="{47BA67D9-CA58-4A44-88F9-F1C2083B032A}" sibTransId="{90397869-CB55-40EB-A62F-1D0B015317C6}"/>
    <dgm:cxn modelId="{593C62CB-5403-4C1E-8F02-5F85D5469EC1}" type="presOf" srcId="{3A16512A-D72D-492B-843E-FE9A49E667E2}" destId="{69BC0CB4-5DD6-4ABE-A113-2DBEEBEA6881}" srcOrd="0" destOrd="0" presId="urn:microsoft.com/office/officeart/2005/8/layout/list1"/>
    <dgm:cxn modelId="{01B8B28A-0FDB-4CC7-BF78-24D2EB038E5A}" type="presOf" srcId="{7771CD3F-9791-4E84-B38F-B2BA4A403469}" destId="{C4082359-287A-4E7B-9E55-1FB9978354AD}" srcOrd="0" destOrd="0" presId="urn:microsoft.com/office/officeart/2005/8/layout/list1"/>
    <dgm:cxn modelId="{7305C971-49A3-40DD-908B-423708A86FAA}" type="presParOf" srcId="{8346D6AB-861C-46AE-A765-D3527D6A1A5F}" destId="{E038D796-5962-4B99-ACC4-C513EAC4649B}" srcOrd="0" destOrd="0" presId="urn:microsoft.com/office/officeart/2005/8/layout/list1"/>
    <dgm:cxn modelId="{3A1D1D26-6AD2-438A-BC00-229260ECB298}" type="presParOf" srcId="{E038D796-5962-4B99-ACC4-C513EAC4649B}" destId="{69BC0CB4-5DD6-4ABE-A113-2DBEEBEA6881}" srcOrd="0" destOrd="0" presId="urn:microsoft.com/office/officeart/2005/8/layout/list1"/>
    <dgm:cxn modelId="{CF2D56A6-26A5-4DFA-AE89-99F9FB3D7857}" type="presParOf" srcId="{E038D796-5962-4B99-ACC4-C513EAC4649B}" destId="{34E19EC7-8556-4E27-A8AD-59F1AEDE8B3A}" srcOrd="1" destOrd="0" presId="urn:microsoft.com/office/officeart/2005/8/layout/list1"/>
    <dgm:cxn modelId="{458226B8-CA3A-418E-9649-28109742DAED}" type="presParOf" srcId="{8346D6AB-861C-46AE-A765-D3527D6A1A5F}" destId="{868E47DD-068C-4805-B10B-67D639213F28}" srcOrd="1" destOrd="0" presId="urn:microsoft.com/office/officeart/2005/8/layout/list1"/>
    <dgm:cxn modelId="{3F9AA960-BA75-49A5-8C95-4061D0DDAA77}" type="presParOf" srcId="{8346D6AB-861C-46AE-A765-D3527D6A1A5F}" destId="{1B7125CB-9240-4112-B1EA-6FA3C4FC39BF}" srcOrd="2" destOrd="0" presId="urn:microsoft.com/office/officeart/2005/8/layout/list1"/>
    <dgm:cxn modelId="{82D95E83-E1F9-43FB-8708-74CBA8D29771}" type="presParOf" srcId="{8346D6AB-861C-46AE-A765-D3527D6A1A5F}" destId="{84F5B63A-28F3-4006-9A21-AC6751A81AA6}" srcOrd="3" destOrd="0" presId="urn:microsoft.com/office/officeart/2005/8/layout/list1"/>
    <dgm:cxn modelId="{C3F8121C-17A2-44A6-9462-ACB98B11E105}" type="presParOf" srcId="{8346D6AB-861C-46AE-A765-D3527D6A1A5F}" destId="{93D47153-35EC-42E3-BFAA-42152E612AE0}" srcOrd="4" destOrd="0" presId="urn:microsoft.com/office/officeart/2005/8/layout/list1"/>
    <dgm:cxn modelId="{6DEA5F7F-C331-4B00-90D8-372E4C13C9E5}" type="presParOf" srcId="{93D47153-35EC-42E3-BFAA-42152E612AE0}" destId="{C4082359-287A-4E7B-9E55-1FB9978354AD}" srcOrd="0" destOrd="0" presId="urn:microsoft.com/office/officeart/2005/8/layout/list1"/>
    <dgm:cxn modelId="{3102A75F-6846-4580-A3C1-4E8724703B56}" type="presParOf" srcId="{93D47153-35EC-42E3-BFAA-42152E612AE0}" destId="{BBA729DB-10B0-44D5-9103-2C19D1348259}" srcOrd="1" destOrd="0" presId="urn:microsoft.com/office/officeart/2005/8/layout/list1"/>
    <dgm:cxn modelId="{F19AF9F8-6DEB-4C84-8628-93498E7288A2}" type="presParOf" srcId="{8346D6AB-861C-46AE-A765-D3527D6A1A5F}" destId="{CBD73C2B-A294-454D-A2FF-154945632DBD}" srcOrd="5" destOrd="0" presId="urn:microsoft.com/office/officeart/2005/8/layout/list1"/>
    <dgm:cxn modelId="{984ECDF9-7C9C-475E-A3A3-EE453D87F5F8}" type="presParOf" srcId="{8346D6AB-861C-46AE-A765-D3527D6A1A5F}" destId="{29FFA30D-87B2-4DEA-8FD6-30DF59923147}" srcOrd="6" destOrd="0" presId="urn:microsoft.com/office/officeart/2005/8/layout/list1"/>
    <dgm:cxn modelId="{3BBE490F-229D-4CB1-8010-B3BDFC2AA8CE}" type="presParOf" srcId="{8346D6AB-861C-46AE-A765-D3527D6A1A5F}" destId="{0B37A59E-68B0-40F9-8EA8-49DE88F4FD41}" srcOrd="7" destOrd="0" presId="urn:microsoft.com/office/officeart/2005/8/layout/list1"/>
    <dgm:cxn modelId="{FAE544DC-C3E5-4EE0-A55A-50EBD62E53E1}" type="presParOf" srcId="{8346D6AB-861C-46AE-A765-D3527D6A1A5F}" destId="{8BEBF584-E586-4518-BDFB-915FD5833FD6}" srcOrd="8" destOrd="0" presId="urn:microsoft.com/office/officeart/2005/8/layout/list1"/>
    <dgm:cxn modelId="{FA642F6F-9F77-41E4-93E7-E26A0011EAB8}" type="presParOf" srcId="{8BEBF584-E586-4518-BDFB-915FD5833FD6}" destId="{267211C2-2C1B-4653-B997-CB5867C6CE32}" srcOrd="0" destOrd="0" presId="urn:microsoft.com/office/officeart/2005/8/layout/list1"/>
    <dgm:cxn modelId="{D451AE66-28C2-4365-A3B6-6ADD24BA6943}" type="presParOf" srcId="{8BEBF584-E586-4518-BDFB-915FD5833FD6}" destId="{2E0F297C-C13F-459D-8768-6D7BB53748CD}" srcOrd="1" destOrd="0" presId="urn:microsoft.com/office/officeart/2005/8/layout/list1"/>
    <dgm:cxn modelId="{7DE629D9-55A6-4788-A544-823AF3F55150}" type="presParOf" srcId="{8346D6AB-861C-46AE-A765-D3527D6A1A5F}" destId="{1B4A614D-3C24-494A-823D-E8A8FFE57957}" srcOrd="9" destOrd="0" presId="urn:microsoft.com/office/officeart/2005/8/layout/list1"/>
    <dgm:cxn modelId="{16694523-E360-4062-BC3E-59F16CDC7379}" type="presParOf" srcId="{8346D6AB-861C-46AE-A765-D3527D6A1A5F}" destId="{10594C43-0888-4F6E-B7CC-BBFB91030EF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87AF06E-F7DC-44E7-B47D-877EFD9E2CA7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A8F9D3D-15B3-4F6D-AFE6-7C10DECAD875}">
      <dgm:prSet phldrT="[Текст]"/>
      <dgm:spPr>
        <a:effectLst>
          <a:outerShdw blurRad="50800" dist="38100" dir="16200000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9E834234-95A0-46BC-A722-FB5748121B76}" type="parTrans" cxnId="{25D56240-29FB-4EB8-A324-C00BF6F3AB98}">
      <dgm:prSet/>
      <dgm:spPr/>
      <dgm:t>
        <a:bodyPr/>
        <a:lstStyle/>
        <a:p>
          <a:endParaRPr lang="ru-RU"/>
        </a:p>
      </dgm:t>
    </dgm:pt>
    <dgm:pt modelId="{3BF4AA89-06EB-4EC4-929E-83115E9E0D1D}" type="sibTrans" cxnId="{25D56240-29FB-4EB8-A324-C00BF6F3AB98}">
      <dgm:prSet/>
      <dgm:spPr/>
      <dgm:t>
        <a:bodyPr/>
        <a:lstStyle/>
        <a:p>
          <a:endParaRPr lang="ru-RU"/>
        </a:p>
      </dgm:t>
    </dgm:pt>
    <dgm:pt modelId="{AED11168-781D-4FFD-8848-60485953192A}">
      <dgm:prSet phldrT="[Текст]"/>
      <dgm:spPr>
        <a:effectLst>
          <a:outerShdw blurRad="50800" dist="38100" dir="16200000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6B74DFBE-6D3A-4953-A3FA-B8AADB72E836}" type="parTrans" cxnId="{9D61D529-B373-43A5-984A-4AE4DC0433D3}">
      <dgm:prSet/>
      <dgm:spPr/>
      <dgm:t>
        <a:bodyPr/>
        <a:lstStyle/>
        <a:p>
          <a:endParaRPr lang="ru-RU"/>
        </a:p>
      </dgm:t>
    </dgm:pt>
    <dgm:pt modelId="{29150C90-5418-43E6-971E-2514C0AA008B}" type="sibTrans" cxnId="{9D61D529-B373-43A5-984A-4AE4DC0433D3}">
      <dgm:prSet/>
      <dgm:spPr/>
      <dgm:t>
        <a:bodyPr/>
        <a:lstStyle/>
        <a:p>
          <a:endParaRPr lang="ru-RU"/>
        </a:p>
      </dgm:t>
    </dgm:pt>
    <dgm:pt modelId="{C902F8F5-96B7-48B1-8DE4-D4DDC33AF9AE}">
      <dgm:prSet phldrT="[Текст]"/>
      <dgm:spPr>
        <a:effectLst>
          <a:outerShdw blurRad="50800" dist="38100" dir="16200000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dirty="0" smtClean="0"/>
            <a:t>5</a:t>
          </a:r>
          <a:endParaRPr lang="ru-RU" dirty="0"/>
        </a:p>
      </dgm:t>
    </dgm:pt>
    <dgm:pt modelId="{F0B65159-4037-4E58-BA95-301816540D64}" type="parTrans" cxnId="{07F60583-60C8-47E5-AE30-D40C0988B8EF}">
      <dgm:prSet/>
      <dgm:spPr/>
      <dgm:t>
        <a:bodyPr/>
        <a:lstStyle/>
        <a:p>
          <a:endParaRPr lang="ru-RU"/>
        </a:p>
      </dgm:t>
    </dgm:pt>
    <dgm:pt modelId="{AEE9A8F9-151B-46FD-A9EF-A5D3A31A0EF5}" type="sibTrans" cxnId="{07F60583-60C8-47E5-AE30-D40C0988B8EF}">
      <dgm:prSet/>
      <dgm:spPr/>
      <dgm:t>
        <a:bodyPr/>
        <a:lstStyle/>
        <a:p>
          <a:endParaRPr lang="ru-RU"/>
        </a:p>
      </dgm:t>
    </dgm:pt>
    <dgm:pt modelId="{62EA98F5-8DE1-437E-B202-CF6DA9492076}">
      <dgm:prSet phldrT="[Текст]"/>
      <dgm:spPr>
        <a:ln>
          <a:solidFill>
            <a:schemeClr val="accent6">
              <a:lumMod val="50000"/>
              <a:alpha val="90000"/>
            </a:schemeClr>
          </a:solidFill>
        </a:ln>
      </dgm:spPr>
      <dgm:t>
        <a:bodyPr/>
        <a:lstStyle/>
        <a:p>
          <a:pPr algn="l"/>
          <a:r>
            <a:rPr lang="ru-RU" dirty="0" smtClean="0"/>
            <a:t>Создание иерархии объектов в БД</a:t>
          </a:r>
          <a:endParaRPr lang="ru-RU" dirty="0"/>
        </a:p>
      </dgm:t>
    </dgm:pt>
    <dgm:pt modelId="{56A37D27-2334-4815-B0A3-5265FA1F29EC}" type="parTrans" cxnId="{92D3213A-85CC-406F-BF4B-EBA4A43097C0}">
      <dgm:prSet/>
      <dgm:spPr/>
      <dgm:t>
        <a:bodyPr/>
        <a:lstStyle/>
        <a:p>
          <a:endParaRPr lang="ru-RU"/>
        </a:p>
      </dgm:t>
    </dgm:pt>
    <dgm:pt modelId="{E06D80BC-7643-4016-B2F9-81E68BBE98C3}" type="sibTrans" cxnId="{92D3213A-85CC-406F-BF4B-EBA4A43097C0}">
      <dgm:prSet/>
      <dgm:spPr/>
      <dgm:t>
        <a:bodyPr/>
        <a:lstStyle/>
        <a:p>
          <a:endParaRPr lang="ru-RU"/>
        </a:p>
      </dgm:t>
    </dgm:pt>
    <dgm:pt modelId="{480A189C-C26C-4BD1-87C2-2CD4E005A414}">
      <dgm:prSet phldrT="[Текст]"/>
      <dgm:spPr>
        <a:effectLst>
          <a:outerShdw blurRad="50800" dist="38100" dir="16200000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dirty="0" smtClean="0"/>
            <a:t>6</a:t>
          </a:r>
          <a:endParaRPr lang="ru-RU" dirty="0"/>
        </a:p>
      </dgm:t>
    </dgm:pt>
    <dgm:pt modelId="{0A03939D-501F-4CC4-A0C8-AF5091C2DF32}" type="parTrans" cxnId="{D855E666-83AC-4A85-990A-A7ED3929E209}">
      <dgm:prSet/>
      <dgm:spPr/>
      <dgm:t>
        <a:bodyPr/>
        <a:lstStyle/>
        <a:p>
          <a:endParaRPr lang="ru-RU"/>
        </a:p>
      </dgm:t>
    </dgm:pt>
    <dgm:pt modelId="{9D465639-0222-4976-B7F5-B4135372E8F5}" type="sibTrans" cxnId="{D855E666-83AC-4A85-990A-A7ED3929E209}">
      <dgm:prSet/>
      <dgm:spPr/>
      <dgm:t>
        <a:bodyPr/>
        <a:lstStyle/>
        <a:p>
          <a:endParaRPr lang="ru-RU"/>
        </a:p>
      </dgm:t>
    </dgm:pt>
    <dgm:pt modelId="{C02EAF41-C57C-46E3-A737-DA0C3886819F}">
      <dgm:prSet phldrT="[Текст]"/>
      <dgm:spPr>
        <a:ln>
          <a:solidFill>
            <a:schemeClr val="accent6">
              <a:lumMod val="50000"/>
              <a:alpha val="90000"/>
            </a:schemeClr>
          </a:solidFill>
        </a:ln>
      </dgm:spPr>
      <dgm:t>
        <a:bodyPr/>
        <a:lstStyle/>
        <a:p>
          <a:pPr algn="l"/>
          <a:r>
            <a:rPr lang="ru-RU" dirty="0" smtClean="0"/>
            <a:t>Контроль правильности заполнения данных</a:t>
          </a:r>
          <a:endParaRPr lang="ru-RU" dirty="0"/>
        </a:p>
      </dgm:t>
    </dgm:pt>
    <dgm:pt modelId="{115F5318-AAF7-4027-A3BD-369AAB52E1F2}" type="parTrans" cxnId="{3750B03D-02A2-4E48-BA9B-52598A1139AA}">
      <dgm:prSet/>
      <dgm:spPr/>
      <dgm:t>
        <a:bodyPr/>
        <a:lstStyle/>
        <a:p>
          <a:endParaRPr lang="ru-RU"/>
        </a:p>
      </dgm:t>
    </dgm:pt>
    <dgm:pt modelId="{36830492-3F37-44FC-819D-E22921CFCF34}" type="sibTrans" cxnId="{3750B03D-02A2-4E48-BA9B-52598A1139AA}">
      <dgm:prSet/>
      <dgm:spPr/>
      <dgm:t>
        <a:bodyPr/>
        <a:lstStyle/>
        <a:p>
          <a:endParaRPr lang="ru-RU"/>
        </a:p>
      </dgm:t>
    </dgm:pt>
    <dgm:pt modelId="{FB247F4B-E8C4-4080-93B1-802D613F988C}">
      <dgm:prSet phldrT="[Текст]"/>
      <dgm:spPr>
        <a:effectLst>
          <a:outerShdw blurRad="50800" dist="38100" dir="16200000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A2DE6009-B914-437F-9C65-E1BDCD5BB239}" type="parTrans" cxnId="{275AD23F-EB06-49BF-BFD6-E52B4F1868CD}">
      <dgm:prSet/>
      <dgm:spPr/>
      <dgm:t>
        <a:bodyPr/>
        <a:lstStyle/>
        <a:p>
          <a:endParaRPr lang="ru-RU"/>
        </a:p>
      </dgm:t>
    </dgm:pt>
    <dgm:pt modelId="{5FFDD38F-8895-4B4A-A9DA-F933313CD4AE}" type="sibTrans" cxnId="{275AD23F-EB06-49BF-BFD6-E52B4F1868CD}">
      <dgm:prSet/>
      <dgm:spPr/>
      <dgm:t>
        <a:bodyPr/>
        <a:lstStyle/>
        <a:p>
          <a:endParaRPr lang="ru-RU"/>
        </a:p>
      </dgm:t>
    </dgm:pt>
    <dgm:pt modelId="{628EF847-120B-4D3D-ABFE-72E8D631EFC0}">
      <dgm:prSet phldrT="[Текст]"/>
      <dgm:spPr>
        <a:ln>
          <a:solidFill>
            <a:schemeClr val="accent6">
              <a:lumMod val="50000"/>
              <a:alpha val="90000"/>
            </a:schemeClr>
          </a:solidFill>
        </a:ln>
      </dgm:spPr>
      <dgm:t>
        <a:bodyPr/>
        <a:lstStyle/>
        <a:p>
          <a:pPr algn="l"/>
          <a:r>
            <a:rPr lang="ru-RU" dirty="0" smtClean="0"/>
            <a:t>Отображение информации с учетом иерархии объектов БД</a:t>
          </a:r>
          <a:endParaRPr lang="ru-RU" dirty="0"/>
        </a:p>
      </dgm:t>
    </dgm:pt>
    <dgm:pt modelId="{2A1FF72F-17E5-4617-BEB2-E0EE7F993CF2}" type="parTrans" cxnId="{48CFA00D-61AE-4BC2-9E25-36820C2FB2F2}">
      <dgm:prSet/>
      <dgm:spPr/>
      <dgm:t>
        <a:bodyPr/>
        <a:lstStyle/>
        <a:p>
          <a:endParaRPr lang="ru-RU"/>
        </a:p>
      </dgm:t>
    </dgm:pt>
    <dgm:pt modelId="{250DAC69-0523-48D6-BA44-9EA064A78F36}" type="sibTrans" cxnId="{48CFA00D-61AE-4BC2-9E25-36820C2FB2F2}">
      <dgm:prSet/>
      <dgm:spPr/>
      <dgm:t>
        <a:bodyPr/>
        <a:lstStyle/>
        <a:p>
          <a:endParaRPr lang="ru-RU"/>
        </a:p>
      </dgm:t>
    </dgm:pt>
    <dgm:pt modelId="{E06B277A-900B-448A-9A8C-FF18D97AF31B}">
      <dgm:prSet phldrT="[Текст]"/>
      <dgm:spPr>
        <a:effectLst>
          <a:outerShdw blurRad="50800" dist="38100" dir="16200000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4A971463-0B0C-4F7C-832F-7C8DA66C56EF}" type="parTrans" cxnId="{4F6742BB-62E7-4E1B-AC46-4D373E1BFC1C}">
      <dgm:prSet/>
      <dgm:spPr/>
      <dgm:t>
        <a:bodyPr/>
        <a:lstStyle/>
        <a:p>
          <a:endParaRPr lang="ru-RU"/>
        </a:p>
      </dgm:t>
    </dgm:pt>
    <dgm:pt modelId="{A3B4DFA8-041A-4C9E-B3A0-84BEE640D676}" type="sibTrans" cxnId="{4F6742BB-62E7-4E1B-AC46-4D373E1BFC1C}">
      <dgm:prSet/>
      <dgm:spPr/>
      <dgm:t>
        <a:bodyPr/>
        <a:lstStyle/>
        <a:p>
          <a:endParaRPr lang="ru-RU"/>
        </a:p>
      </dgm:t>
    </dgm:pt>
    <dgm:pt modelId="{42E039B4-F9CC-48BA-B875-924B5E451DB4}">
      <dgm:prSet phldrT="[Текст]"/>
      <dgm:spPr>
        <a:ln>
          <a:solidFill>
            <a:schemeClr val="accent6">
              <a:lumMod val="50000"/>
              <a:alpha val="90000"/>
            </a:schemeClr>
          </a:solidFill>
        </a:ln>
      </dgm:spPr>
      <dgm:t>
        <a:bodyPr/>
        <a:lstStyle/>
        <a:p>
          <a:pPr algn="l"/>
          <a:r>
            <a:rPr lang="ru-RU" dirty="0" smtClean="0"/>
            <a:t>Просмотр информации, содержащейся в БД </a:t>
          </a:r>
          <a:endParaRPr lang="ru-RU" dirty="0"/>
        </a:p>
      </dgm:t>
    </dgm:pt>
    <dgm:pt modelId="{752D6902-A2C3-405A-B5E1-C537DB9F20F1}" type="parTrans" cxnId="{9ABB36A5-0FA3-4D2B-976D-62746F6CA2A7}">
      <dgm:prSet/>
      <dgm:spPr/>
      <dgm:t>
        <a:bodyPr/>
        <a:lstStyle/>
        <a:p>
          <a:endParaRPr lang="ru-RU"/>
        </a:p>
      </dgm:t>
    </dgm:pt>
    <dgm:pt modelId="{1A1C23E4-286D-49C9-8E52-300ABA2CDFE8}" type="sibTrans" cxnId="{9ABB36A5-0FA3-4D2B-976D-62746F6CA2A7}">
      <dgm:prSet/>
      <dgm:spPr/>
      <dgm:t>
        <a:bodyPr/>
        <a:lstStyle/>
        <a:p>
          <a:endParaRPr lang="ru-RU"/>
        </a:p>
      </dgm:t>
    </dgm:pt>
    <dgm:pt modelId="{53C259A2-A905-4A30-933D-5F4F1EBE35AB}">
      <dgm:prSet phldrT="[Текст]"/>
      <dgm:spPr>
        <a:ln>
          <a:solidFill>
            <a:schemeClr val="accent6">
              <a:lumMod val="50000"/>
              <a:alpha val="90000"/>
            </a:schemeClr>
          </a:solidFill>
        </a:ln>
      </dgm:spPr>
      <dgm:t>
        <a:bodyPr/>
        <a:lstStyle/>
        <a:p>
          <a:pPr algn="l"/>
          <a:r>
            <a:rPr lang="ru-RU" dirty="0" smtClean="0"/>
            <a:t>Проверка целостности БД</a:t>
          </a:r>
          <a:endParaRPr lang="ru-RU" dirty="0"/>
        </a:p>
      </dgm:t>
    </dgm:pt>
    <dgm:pt modelId="{66379797-6DDA-4286-960B-E5346CCA3F39}" type="sibTrans" cxnId="{05944B57-03BA-4067-B013-C5C0EA886E46}">
      <dgm:prSet/>
      <dgm:spPr/>
      <dgm:t>
        <a:bodyPr/>
        <a:lstStyle/>
        <a:p>
          <a:endParaRPr lang="ru-RU"/>
        </a:p>
      </dgm:t>
    </dgm:pt>
    <dgm:pt modelId="{EEE7980C-5DFD-41FD-A80D-7E838FD8A2B3}" type="parTrans" cxnId="{05944B57-03BA-4067-B013-C5C0EA886E46}">
      <dgm:prSet/>
      <dgm:spPr/>
      <dgm:t>
        <a:bodyPr/>
        <a:lstStyle/>
        <a:p>
          <a:endParaRPr lang="ru-RU"/>
        </a:p>
      </dgm:t>
    </dgm:pt>
    <dgm:pt modelId="{2A2BE5A7-E853-460F-8BC7-A09B37FCA61A}">
      <dgm:prSet phldrT="[Текст]" custT="1"/>
      <dgm:spPr>
        <a:ln>
          <a:solidFill>
            <a:schemeClr val="accent6">
              <a:lumMod val="50000"/>
              <a:alpha val="90000"/>
            </a:schemeClr>
          </a:solidFill>
        </a:ln>
      </dgm:spPr>
      <dgm:t>
        <a:bodyPr/>
        <a:lstStyle/>
        <a:p>
          <a:pPr algn="l"/>
          <a:r>
            <a:rPr lang="ru-RU" sz="1800" dirty="0" smtClean="0"/>
            <a:t>Формирование БД в соответствии с потребностями конкретного предприятия</a:t>
          </a:r>
          <a:endParaRPr lang="ru-RU" sz="1800" dirty="0"/>
        </a:p>
      </dgm:t>
    </dgm:pt>
    <dgm:pt modelId="{6981637D-C169-43B8-8A69-3E5CDEA8EA7D}" type="sibTrans" cxnId="{0490A842-F9DB-46B9-A807-45BCEDB1CE69}">
      <dgm:prSet/>
      <dgm:spPr/>
      <dgm:t>
        <a:bodyPr/>
        <a:lstStyle/>
        <a:p>
          <a:endParaRPr lang="ru-RU"/>
        </a:p>
      </dgm:t>
    </dgm:pt>
    <dgm:pt modelId="{3AF3D9F9-D416-46AF-89A9-0F07A510627E}" type="parTrans" cxnId="{0490A842-F9DB-46B9-A807-45BCEDB1CE69}">
      <dgm:prSet/>
      <dgm:spPr/>
      <dgm:t>
        <a:bodyPr/>
        <a:lstStyle/>
        <a:p>
          <a:endParaRPr lang="ru-RU"/>
        </a:p>
      </dgm:t>
    </dgm:pt>
    <dgm:pt modelId="{5441E42A-A18E-4C2C-B459-C6175AFBA51E}" type="pres">
      <dgm:prSet presAssocID="{687AF06E-F7DC-44E7-B47D-877EFD9E2CA7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A723D39-34F3-4E5B-9856-0B9AD9E72E3D}" type="pres">
      <dgm:prSet presAssocID="{CA8F9D3D-15B3-4F6D-AFE6-7C10DECAD875}" presName="horFlow" presStyleCnt="0"/>
      <dgm:spPr/>
    </dgm:pt>
    <dgm:pt modelId="{7964F864-23D1-4482-ABD8-6E8F86319ECC}" type="pres">
      <dgm:prSet presAssocID="{CA8F9D3D-15B3-4F6D-AFE6-7C10DECAD875}" presName="bigChev" presStyleLbl="node1" presStyleIdx="0" presStyleCnt="6" custScaleX="40677" custScaleY="70773" custLinFactX="-89350" custLinFactNeighborX="-100000" custLinFactNeighborY="9142"/>
      <dgm:spPr/>
      <dgm:t>
        <a:bodyPr/>
        <a:lstStyle/>
        <a:p>
          <a:endParaRPr lang="ru-RU"/>
        </a:p>
      </dgm:t>
    </dgm:pt>
    <dgm:pt modelId="{548FB8F3-1AE3-4D6B-B226-4735EAD39E7F}" type="pres">
      <dgm:prSet presAssocID="{3AF3D9F9-D416-46AF-89A9-0F07A510627E}" presName="parTrans" presStyleCnt="0"/>
      <dgm:spPr/>
    </dgm:pt>
    <dgm:pt modelId="{30CB49FB-E543-4C7E-9BFA-2D3AA9EA205B}" type="pres">
      <dgm:prSet presAssocID="{2A2BE5A7-E853-460F-8BC7-A09B37FCA61A}" presName="node" presStyleLbl="alignAccFollowNode1" presStyleIdx="0" presStyleCnt="6" custScaleX="425514" custScaleY="68177" custLinFactNeighborX="15330" custLinFactNeighborY="88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69A227-9EF3-43FC-8348-BD82B3189F6B}" type="pres">
      <dgm:prSet presAssocID="{CA8F9D3D-15B3-4F6D-AFE6-7C10DECAD875}" presName="vSp" presStyleCnt="0"/>
      <dgm:spPr/>
    </dgm:pt>
    <dgm:pt modelId="{2D99B4A4-8949-4E4E-8061-4ABC35E20F6A}" type="pres">
      <dgm:prSet presAssocID="{E06B277A-900B-448A-9A8C-FF18D97AF31B}" presName="horFlow" presStyleCnt="0"/>
      <dgm:spPr/>
    </dgm:pt>
    <dgm:pt modelId="{8830F02A-4B4F-4CAF-990F-F3B5C156F2E2}" type="pres">
      <dgm:prSet presAssocID="{E06B277A-900B-448A-9A8C-FF18D97AF31B}" presName="bigChev" presStyleLbl="node1" presStyleIdx="1" presStyleCnt="6" custScaleX="40677" custScaleY="70773" custLinFactX="-89350" custLinFactNeighborX="-100000" custLinFactNeighborY="9142"/>
      <dgm:spPr/>
      <dgm:t>
        <a:bodyPr/>
        <a:lstStyle/>
        <a:p>
          <a:endParaRPr lang="ru-RU"/>
        </a:p>
      </dgm:t>
    </dgm:pt>
    <dgm:pt modelId="{78C8D475-852E-4919-BD88-E2C4202DC1C8}" type="pres">
      <dgm:prSet presAssocID="{752D6902-A2C3-405A-B5E1-C537DB9F20F1}" presName="parTrans" presStyleCnt="0"/>
      <dgm:spPr/>
    </dgm:pt>
    <dgm:pt modelId="{F92A69EE-650F-4257-A862-DC83A23D4095}" type="pres">
      <dgm:prSet presAssocID="{42E039B4-F9CC-48BA-B875-924B5E451DB4}" presName="node" presStyleLbl="alignAccFollowNode1" presStyleIdx="1" presStyleCnt="6" custScaleX="425514" custScaleY="68177" custLinFactNeighborX="15330" custLinFactNeighborY="88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D8A808-CBA9-4CEA-8EAF-9A82804E2F96}" type="pres">
      <dgm:prSet presAssocID="{E06B277A-900B-448A-9A8C-FF18D97AF31B}" presName="vSp" presStyleCnt="0"/>
      <dgm:spPr/>
    </dgm:pt>
    <dgm:pt modelId="{8078FF9D-2F83-48FE-A4E9-0B6E3C869510}" type="pres">
      <dgm:prSet presAssocID="{FB247F4B-E8C4-4080-93B1-802D613F988C}" presName="horFlow" presStyleCnt="0"/>
      <dgm:spPr/>
    </dgm:pt>
    <dgm:pt modelId="{5344C1E0-6A13-477C-8480-AB005831CD56}" type="pres">
      <dgm:prSet presAssocID="{FB247F4B-E8C4-4080-93B1-802D613F988C}" presName="bigChev" presStyleLbl="node1" presStyleIdx="2" presStyleCnt="6" custScaleX="40677" custScaleY="70773" custLinFactX="-89350" custLinFactNeighborX="-100000" custLinFactNeighborY="9142"/>
      <dgm:spPr/>
      <dgm:t>
        <a:bodyPr/>
        <a:lstStyle/>
        <a:p>
          <a:endParaRPr lang="ru-RU"/>
        </a:p>
      </dgm:t>
    </dgm:pt>
    <dgm:pt modelId="{BB40434C-38C1-4ED8-AD2E-864D54B8A43A}" type="pres">
      <dgm:prSet presAssocID="{2A1FF72F-17E5-4617-BEB2-E0EE7F993CF2}" presName="parTrans" presStyleCnt="0"/>
      <dgm:spPr/>
    </dgm:pt>
    <dgm:pt modelId="{B34C4240-F6D6-4D34-86FD-38A3F59CCD08}" type="pres">
      <dgm:prSet presAssocID="{628EF847-120B-4D3D-ABFE-72E8D631EFC0}" presName="node" presStyleLbl="alignAccFollowNode1" presStyleIdx="2" presStyleCnt="6" custScaleX="425514" custScaleY="68177" custLinFactNeighborX="15330" custLinFactNeighborY="88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F914D0-D670-4BF2-99D6-41F66FA6F0E4}" type="pres">
      <dgm:prSet presAssocID="{FB247F4B-E8C4-4080-93B1-802D613F988C}" presName="vSp" presStyleCnt="0"/>
      <dgm:spPr/>
    </dgm:pt>
    <dgm:pt modelId="{59360CC1-515E-48E8-A977-FA8B4F8BEBAA}" type="pres">
      <dgm:prSet presAssocID="{AED11168-781D-4FFD-8848-60485953192A}" presName="horFlow" presStyleCnt="0"/>
      <dgm:spPr/>
    </dgm:pt>
    <dgm:pt modelId="{9EDE533B-FDF1-4B4C-A390-198521F99DA5}" type="pres">
      <dgm:prSet presAssocID="{AED11168-781D-4FFD-8848-60485953192A}" presName="bigChev" presStyleLbl="node1" presStyleIdx="3" presStyleCnt="6" custScaleX="40677" custScaleY="70773" custLinFactX="-89350" custLinFactNeighborX="-100000" custLinFactNeighborY="9142"/>
      <dgm:spPr/>
      <dgm:t>
        <a:bodyPr/>
        <a:lstStyle/>
        <a:p>
          <a:endParaRPr lang="ru-RU"/>
        </a:p>
      </dgm:t>
    </dgm:pt>
    <dgm:pt modelId="{8D723FDB-FD66-4229-8372-CE3BF4871572}" type="pres">
      <dgm:prSet presAssocID="{EEE7980C-5DFD-41FD-A80D-7E838FD8A2B3}" presName="parTrans" presStyleCnt="0"/>
      <dgm:spPr/>
    </dgm:pt>
    <dgm:pt modelId="{0072F9AF-18A7-41A5-B52E-1675194A2979}" type="pres">
      <dgm:prSet presAssocID="{53C259A2-A905-4A30-933D-5F4F1EBE35AB}" presName="node" presStyleLbl="alignAccFollowNode1" presStyleIdx="3" presStyleCnt="6" custScaleX="425514" custScaleY="68177" custLinFactNeighborX="15330" custLinFactNeighborY="88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A27166-A9DA-4F33-B517-A1BD8D0BE94E}" type="pres">
      <dgm:prSet presAssocID="{AED11168-781D-4FFD-8848-60485953192A}" presName="vSp" presStyleCnt="0"/>
      <dgm:spPr/>
    </dgm:pt>
    <dgm:pt modelId="{DF774DCA-213E-4AFC-ABB0-158DF8A35C80}" type="pres">
      <dgm:prSet presAssocID="{C902F8F5-96B7-48B1-8DE4-D4DDC33AF9AE}" presName="horFlow" presStyleCnt="0"/>
      <dgm:spPr/>
    </dgm:pt>
    <dgm:pt modelId="{232072CD-0D0B-4CD7-B24B-03CBCE546AC0}" type="pres">
      <dgm:prSet presAssocID="{C902F8F5-96B7-48B1-8DE4-D4DDC33AF9AE}" presName="bigChev" presStyleLbl="node1" presStyleIdx="4" presStyleCnt="6" custScaleX="40677" custScaleY="70773" custLinFactX="-89350" custLinFactNeighborX="-100000" custLinFactNeighborY="9142"/>
      <dgm:spPr/>
      <dgm:t>
        <a:bodyPr/>
        <a:lstStyle/>
        <a:p>
          <a:endParaRPr lang="ru-RU"/>
        </a:p>
      </dgm:t>
    </dgm:pt>
    <dgm:pt modelId="{A23A22C5-4381-4B89-9DB6-38EE587E2FCF}" type="pres">
      <dgm:prSet presAssocID="{56A37D27-2334-4815-B0A3-5265FA1F29EC}" presName="parTrans" presStyleCnt="0"/>
      <dgm:spPr/>
    </dgm:pt>
    <dgm:pt modelId="{BF80D0C2-064F-44AF-94B8-1A10FBFBB78C}" type="pres">
      <dgm:prSet presAssocID="{62EA98F5-8DE1-437E-B202-CF6DA9492076}" presName="node" presStyleLbl="alignAccFollowNode1" presStyleIdx="4" presStyleCnt="6" custScaleX="425514" custScaleY="68177" custLinFactNeighborX="15330" custLinFactNeighborY="88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BB6EDA-2CFC-4FFB-9DA2-7007C90F45CD}" type="pres">
      <dgm:prSet presAssocID="{C902F8F5-96B7-48B1-8DE4-D4DDC33AF9AE}" presName="vSp" presStyleCnt="0"/>
      <dgm:spPr/>
    </dgm:pt>
    <dgm:pt modelId="{2E5E81A7-031A-4A7B-BD67-D02F66132B12}" type="pres">
      <dgm:prSet presAssocID="{480A189C-C26C-4BD1-87C2-2CD4E005A414}" presName="horFlow" presStyleCnt="0"/>
      <dgm:spPr/>
    </dgm:pt>
    <dgm:pt modelId="{06CAD82F-7465-44EE-97D6-AE092D6DDA75}" type="pres">
      <dgm:prSet presAssocID="{480A189C-C26C-4BD1-87C2-2CD4E005A414}" presName="bigChev" presStyleLbl="node1" presStyleIdx="5" presStyleCnt="6" custScaleX="40677" custScaleY="70773" custLinFactX="-89350" custLinFactNeighborX="-100000" custLinFactNeighborY="9142"/>
      <dgm:spPr/>
      <dgm:t>
        <a:bodyPr/>
        <a:lstStyle/>
        <a:p>
          <a:endParaRPr lang="ru-RU"/>
        </a:p>
      </dgm:t>
    </dgm:pt>
    <dgm:pt modelId="{625B7FB1-1610-45AD-8131-6A0EA8F3B129}" type="pres">
      <dgm:prSet presAssocID="{115F5318-AAF7-4027-A3BD-369AAB52E1F2}" presName="parTrans" presStyleCnt="0"/>
      <dgm:spPr/>
    </dgm:pt>
    <dgm:pt modelId="{CD521AE3-1CF7-43F7-83D9-0160038FD2D6}" type="pres">
      <dgm:prSet presAssocID="{C02EAF41-C57C-46E3-A737-DA0C3886819F}" presName="node" presStyleLbl="alignAccFollowNode1" presStyleIdx="5" presStyleCnt="6" custScaleX="425514" custScaleY="68177" custLinFactNeighborX="15330" custLinFactNeighborY="88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807A007-75F6-44C3-9386-FC09C4E3F2CE}" type="presOf" srcId="{2A2BE5A7-E853-460F-8BC7-A09B37FCA61A}" destId="{30CB49FB-E543-4C7E-9BFA-2D3AA9EA205B}" srcOrd="0" destOrd="0" presId="urn:microsoft.com/office/officeart/2005/8/layout/lProcess3"/>
    <dgm:cxn modelId="{FE82CACE-BDD3-4634-836F-A3DD0697F2BF}" type="presOf" srcId="{480A189C-C26C-4BD1-87C2-2CD4E005A414}" destId="{06CAD82F-7465-44EE-97D6-AE092D6DDA75}" srcOrd="0" destOrd="0" presId="urn:microsoft.com/office/officeart/2005/8/layout/lProcess3"/>
    <dgm:cxn modelId="{D855E666-83AC-4A85-990A-A7ED3929E209}" srcId="{687AF06E-F7DC-44E7-B47D-877EFD9E2CA7}" destId="{480A189C-C26C-4BD1-87C2-2CD4E005A414}" srcOrd="5" destOrd="0" parTransId="{0A03939D-501F-4CC4-A0C8-AF5091C2DF32}" sibTransId="{9D465639-0222-4976-B7F5-B4135372E8F5}"/>
    <dgm:cxn modelId="{5D36AA82-0BA4-475F-B2FB-BD96ECFB0502}" type="presOf" srcId="{C902F8F5-96B7-48B1-8DE4-D4DDC33AF9AE}" destId="{232072CD-0D0B-4CD7-B24B-03CBCE546AC0}" srcOrd="0" destOrd="0" presId="urn:microsoft.com/office/officeart/2005/8/layout/lProcess3"/>
    <dgm:cxn modelId="{5D206BA9-7F16-4B97-AD28-CD4EFE4F82D4}" type="presOf" srcId="{42E039B4-F9CC-48BA-B875-924B5E451DB4}" destId="{F92A69EE-650F-4257-A862-DC83A23D4095}" srcOrd="0" destOrd="0" presId="urn:microsoft.com/office/officeart/2005/8/layout/lProcess3"/>
    <dgm:cxn modelId="{9ABB36A5-0FA3-4D2B-976D-62746F6CA2A7}" srcId="{E06B277A-900B-448A-9A8C-FF18D97AF31B}" destId="{42E039B4-F9CC-48BA-B875-924B5E451DB4}" srcOrd="0" destOrd="0" parTransId="{752D6902-A2C3-405A-B5E1-C537DB9F20F1}" sibTransId="{1A1C23E4-286D-49C9-8E52-300ABA2CDFE8}"/>
    <dgm:cxn modelId="{05944B57-03BA-4067-B013-C5C0EA886E46}" srcId="{AED11168-781D-4FFD-8848-60485953192A}" destId="{53C259A2-A905-4A30-933D-5F4F1EBE35AB}" srcOrd="0" destOrd="0" parTransId="{EEE7980C-5DFD-41FD-A80D-7E838FD8A2B3}" sibTransId="{66379797-6DDA-4286-960B-E5346CCA3F39}"/>
    <dgm:cxn modelId="{92D3213A-85CC-406F-BF4B-EBA4A43097C0}" srcId="{C902F8F5-96B7-48B1-8DE4-D4DDC33AF9AE}" destId="{62EA98F5-8DE1-437E-B202-CF6DA9492076}" srcOrd="0" destOrd="0" parTransId="{56A37D27-2334-4815-B0A3-5265FA1F29EC}" sibTransId="{E06D80BC-7643-4016-B2F9-81E68BBE98C3}"/>
    <dgm:cxn modelId="{25D56240-29FB-4EB8-A324-C00BF6F3AB98}" srcId="{687AF06E-F7DC-44E7-B47D-877EFD9E2CA7}" destId="{CA8F9D3D-15B3-4F6D-AFE6-7C10DECAD875}" srcOrd="0" destOrd="0" parTransId="{9E834234-95A0-46BC-A722-FB5748121B76}" sibTransId="{3BF4AA89-06EB-4EC4-929E-83115E9E0D1D}"/>
    <dgm:cxn modelId="{583EC281-326C-486D-801B-6A8693EEACAD}" type="presOf" srcId="{E06B277A-900B-448A-9A8C-FF18D97AF31B}" destId="{8830F02A-4B4F-4CAF-990F-F3B5C156F2E2}" srcOrd="0" destOrd="0" presId="urn:microsoft.com/office/officeart/2005/8/layout/lProcess3"/>
    <dgm:cxn modelId="{CD7A72B8-5656-4595-95C7-6A133B02433D}" type="presOf" srcId="{FB247F4B-E8C4-4080-93B1-802D613F988C}" destId="{5344C1E0-6A13-477C-8480-AB005831CD56}" srcOrd="0" destOrd="0" presId="urn:microsoft.com/office/officeart/2005/8/layout/lProcess3"/>
    <dgm:cxn modelId="{EB558B66-8A98-4A35-932C-BF93D45E309A}" type="presOf" srcId="{628EF847-120B-4D3D-ABFE-72E8D631EFC0}" destId="{B34C4240-F6D6-4D34-86FD-38A3F59CCD08}" srcOrd="0" destOrd="0" presId="urn:microsoft.com/office/officeart/2005/8/layout/lProcess3"/>
    <dgm:cxn modelId="{48CFA00D-61AE-4BC2-9E25-36820C2FB2F2}" srcId="{FB247F4B-E8C4-4080-93B1-802D613F988C}" destId="{628EF847-120B-4D3D-ABFE-72E8D631EFC0}" srcOrd="0" destOrd="0" parTransId="{2A1FF72F-17E5-4617-BEB2-E0EE7F993CF2}" sibTransId="{250DAC69-0523-48D6-BA44-9EA064A78F36}"/>
    <dgm:cxn modelId="{275AD23F-EB06-49BF-BFD6-E52B4F1868CD}" srcId="{687AF06E-F7DC-44E7-B47D-877EFD9E2CA7}" destId="{FB247F4B-E8C4-4080-93B1-802D613F988C}" srcOrd="2" destOrd="0" parTransId="{A2DE6009-B914-437F-9C65-E1BDCD5BB239}" sibTransId="{5FFDD38F-8895-4B4A-A9DA-F933313CD4AE}"/>
    <dgm:cxn modelId="{5E3695BE-112E-444D-9F85-1CA16E93E2C7}" type="presOf" srcId="{C02EAF41-C57C-46E3-A737-DA0C3886819F}" destId="{CD521AE3-1CF7-43F7-83D9-0160038FD2D6}" srcOrd="0" destOrd="0" presId="urn:microsoft.com/office/officeart/2005/8/layout/lProcess3"/>
    <dgm:cxn modelId="{9D61D529-B373-43A5-984A-4AE4DC0433D3}" srcId="{687AF06E-F7DC-44E7-B47D-877EFD9E2CA7}" destId="{AED11168-781D-4FFD-8848-60485953192A}" srcOrd="3" destOrd="0" parTransId="{6B74DFBE-6D3A-4953-A3FA-B8AADB72E836}" sibTransId="{29150C90-5418-43E6-971E-2514C0AA008B}"/>
    <dgm:cxn modelId="{3750B03D-02A2-4E48-BA9B-52598A1139AA}" srcId="{480A189C-C26C-4BD1-87C2-2CD4E005A414}" destId="{C02EAF41-C57C-46E3-A737-DA0C3886819F}" srcOrd="0" destOrd="0" parTransId="{115F5318-AAF7-4027-A3BD-369AAB52E1F2}" sibTransId="{36830492-3F37-44FC-819D-E22921CFCF34}"/>
    <dgm:cxn modelId="{6C6DCFCD-FA13-4C5A-8516-AA6540C88419}" type="presOf" srcId="{53C259A2-A905-4A30-933D-5F4F1EBE35AB}" destId="{0072F9AF-18A7-41A5-B52E-1675194A2979}" srcOrd="0" destOrd="0" presId="urn:microsoft.com/office/officeart/2005/8/layout/lProcess3"/>
    <dgm:cxn modelId="{0490A842-F9DB-46B9-A807-45BCEDB1CE69}" srcId="{CA8F9D3D-15B3-4F6D-AFE6-7C10DECAD875}" destId="{2A2BE5A7-E853-460F-8BC7-A09B37FCA61A}" srcOrd="0" destOrd="0" parTransId="{3AF3D9F9-D416-46AF-89A9-0F07A510627E}" sibTransId="{6981637D-C169-43B8-8A69-3E5CDEA8EA7D}"/>
    <dgm:cxn modelId="{4F6742BB-62E7-4E1B-AC46-4D373E1BFC1C}" srcId="{687AF06E-F7DC-44E7-B47D-877EFD9E2CA7}" destId="{E06B277A-900B-448A-9A8C-FF18D97AF31B}" srcOrd="1" destOrd="0" parTransId="{4A971463-0B0C-4F7C-832F-7C8DA66C56EF}" sibTransId="{A3B4DFA8-041A-4C9E-B3A0-84BEE640D676}"/>
    <dgm:cxn modelId="{43FD3BA1-D856-4F5C-BE0E-D3BCB63195D7}" type="presOf" srcId="{687AF06E-F7DC-44E7-B47D-877EFD9E2CA7}" destId="{5441E42A-A18E-4C2C-B459-C6175AFBA51E}" srcOrd="0" destOrd="0" presId="urn:microsoft.com/office/officeart/2005/8/layout/lProcess3"/>
    <dgm:cxn modelId="{45C8CB7A-9A05-426C-9E78-44D952F7C48B}" type="presOf" srcId="{62EA98F5-8DE1-437E-B202-CF6DA9492076}" destId="{BF80D0C2-064F-44AF-94B8-1A10FBFBB78C}" srcOrd="0" destOrd="0" presId="urn:microsoft.com/office/officeart/2005/8/layout/lProcess3"/>
    <dgm:cxn modelId="{07F60583-60C8-47E5-AE30-D40C0988B8EF}" srcId="{687AF06E-F7DC-44E7-B47D-877EFD9E2CA7}" destId="{C902F8F5-96B7-48B1-8DE4-D4DDC33AF9AE}" srcOrd="4" destOrd="0" parTransId="{F0B65159-4037-4E58-BA95-301816540D64}" sibTransId="{AEE9A8F9-151B-46FD-A9EF-A5D3A31A0EF5}"/>
    <dgm:cxn modelId="{F764D249-0DA6-4244-BAAD-2C2791234644}" type="presOf" srcId="{CA8F9D3D-15B3-4F6D-AFE6-7C10DECAD875}" destId="{7964F864-23D1-4482-ABD8-6E8F86319ECC}" srcOrd="0" destOrd="0" presId="urn:microsoft.com/office/officeart/2005/8/layout/lProcess3"/>
    <dgm:cxn modelId="{25B2B8AA-3933-48FE-BAD4-DBD12F85AF2F}" type="presOf" srcId="{AED11168-781D-4FFD-8848-60485953192A}" destId="{9EDE533B-FDF1-4B4C-A390-198521F99DA5}" srcOrd="0" destOrd="0" presId="urn:microsoft.com/office/officeart/2005/8/layout/lProcess3"/>
    <dgm:cxn modelId="{A5A3F96A-D7C6-45DD-AE88-D537ED785D9C}" type="presParOf" srcId="{5441E42A-A18E-4C2C-B459-C6175AFBA51E}" destId="{6A723D39-34F3-4E5B-9856-0B9AD9E72E3D}" srcOrd="0" destOrd="0" presId="urn:microsoft.com/office/officeart/2005/8/layout/lProcess3"/>
    <dgm:cxn modelId="{5507743D-8914-4D49-BA32-59637593C0A2}" type="presParOf" srcId="{6A723D39-34F3-4E5B-9856-0B9AD9E72E3D}" destId="{7964F864-23D1-4482-ABD8-6E8F86319ECC}" srcOrd="0" destOrd="0" presId="urn:microsoft.com/office/officeart/2005/8/layout/lProcess3"/>
    <dgm:cxn modelId="{6672A2EB-7D07-4480-9E32-DBC39F2328C8}" type="presParOf" srcId="{6A723D39-34F3-4E5B-9856-0B9AD9E72E3D}" destId="{548FB8F3-1AE3-4D6B-B226-4735EAD39E7F}" srcOrd="1" destOrd="0" presId="urn:microsoft.com/office/officeart/2005/8/layout/lProcess3"/>
    <dgm:cxn modelId="{EBA2595E-935C-45C0-A472-59427D1DA10E}" type="presParOf" srcId="{6A723D39-34F3-4E5B-9856-0B9AD9E72E3D}" destId="{30CB49FB-E543-4C7E-9BFA-2D3AA9EA205B}" srcOrd="2" destOrd="0" presId="urn:microsoft.com/office/officeart/2005/8/layout/lProcess3"/>
    <dgm:cxn modelId="{245D5888-7664-40B0-B3F0-C02A8531F90C}" type="presParOf" srcId="{5441E42A-A18E-4C2C-B459-C6175AFBA51E}" destId="{8369A227-9EF3-43FC-8348-BD82B3189F6B}" srcOrd="1" destOrd="0" presId="urn:microsoft.com/office/officeart/2005/8/layout/lProcess3"/>
    <dgm:cxn modelId="{BC80264C-A5D5-47FE-B063-7A25A4508045}" type="presParOf" srcId="{5441E42A-A18E-4C2C-B459-C6175AFBA51E}" destId="{2D99B4A4-8949-4E4E-8061-4ABC35E20F6A}" srcOrd="2" destOrd="0" presId="urn:microsoft.com/office/officeart/2005/8/layout/lProcess3"/>
    <dgm:cxn modelId="{B5BCFE94-8F31-4AE3-A834-02CB49EAA986}" type="presParOf" srcId="{2D99B4A4-8949-4E4E-8061-4ABC35E20F6A}" destId="{8830F02A-4B4F-4CAF-990F-F3B5C156F2E2}" srcOrd="0" destOrd="0" presId="urn:microsoft.com/office/officeart/2005/8/layout/lProcess3"/>
    <dgm:cxn modelId="{75BA2E79-A60F-42D0-9D64-A93262534438}" type="presParOf" srcId="{2D99B4A4-8949-4E4E-8061-4ABC35E20F6A}" destId="{78C8D475-852E-4919-BD88-E2C4202DC1C8}" srcOrd="1" destOrd="0" presId="urn:microsoft.com/office/officeart/2005/8/layout/lProcess3"/>
    <dgm:cxn modelId="{0D3982A5-EB34-4EBC-8F10-E64299A50434}" type="presParOf" srcId="{2D99B4A4-8949-4E4E-8061-4ABC35E20F6A}" destId="{F92A69EE-650F-4257-A862-DC83A23D4095}" srcOrd="2" destOrd="0" presId="urn:microsoft.com/office/officeart/2005/8/layout/lProcess3"/>
    <dgm:cxn modelId="{31C40CFD-F25F-42C5-B45E-390AF1724B09}" type="presParOf" srcId="{5441E42A-A18E-4C2C-B459-C6175AFBA51E}" destId="{5CD8A808-CBA9-4CEA-8EAF-9A82804E2F96}" srcOrd="3" destOrd="0" presId="urn:microsoft.com/office/officeart/2005/8/layout/lProcess3"/>
    <dgm:cxn modelId="{CA272B66-390B-4E7F-B714-B65CCC52A543}" type="presParOf" srcId="{5441E42A-A18E-4C2C-B459-C6175AFBA51E}" destId="{8078FF9D-2F83-48FE-A4E9-0B6E3C869510}" srcOrd="4" destOrd="0" presId="urn:microsoft.com/office/officeart/2005/8/layout/lProcess3"/>
    <dgm:cxn modelId="{CEB199E9-FC9E-4E04-A3B7-6DFF7505F47D}" type="presParOf" srcId="{8078FF9D-2F83-48FE-A4E9-0B6E3C869510}" destId="{5344C1E0-6A13-477C-8480-AB005831CD56}" srcOrd="0" destOrd="0" presId="urn:microsoft.com/office/officeart/2005/8/layout/lProcess3"/>
    <dgm:cxn modelId="{72C7BA2D-C3A3-4DC8-9AF0-ED57F3980D7A}" type="presParOf" srcId="{8078FF9D-2F83-48FE-A4E9-0B6E3C869510}" destId="{BB40434C-38C1-4ED8-AD2E-864D54B8A43A}" srcOrd="1" destOrd="0" presId="urn:microsoft.com/office/officeart/2005/8/layout/lProcess3"/>
    <dgm:cxn modelId="{91A5BF84-17D0-45C3-9FB5-AADE6D4666D3}" type="presParOf" srcId="{8078FF9D-2F83-48FE-A4E9-0B6E3C869510}" destId="{B34C4240-F6D6-4D34-86FD-38A3F59CCD08}" srcOrd="2" destOrd="0" presId="urn:microsoft.com/office/officeart/2005/8/layout/lProcess3"/>
    <dgm:cxn modelId="{9C8AC07E-ED61-4F9A-A97C-B433B2E96169}" type="presParOf" srcId="{5441E42A-A18E-4C2C-B459-C6175AFBA51E}" destId="{2CF914D0-D670-4BF2-99D6-41F66FA6F0E4}" srcOrd="5" destOrd="0" presId="urn:microsoft.com/office/officeart/2005/8/layout/lProcess3"/>
    <dgm:cxn modelId="{A7402BB5-9591-4B3A-B651-A5E92B184558}" type="presParOf" srcId="{5441E42A-A18E-4C2C-B459-C6175AFBA51E}" destId="{59360CC1-515E-48E8-A977-FA8B4F8BEBAA}" srcOrd="6" destOrd="0" presId="urn:microsoft.com/office/officeart/2005/8/layout/lProcess3"/>
    <dgm:cxn modelId="{D803C617-0518-4E19-A7F7-1898A2FF92AC}" type="presParOf" srcId="{59360CC1-515E-48E8-A977-FA8B4F8BEBAA}" destId="{9EDE533B-FDF1-4B4C-A390-198521F99DA5}" srcOrd="0" destOrd="0" presId="urn:microsoft.com/office/officeart/2005/8/layout/lProcess3"/>
    <dgm:cxn modelId="{323DA33D-CBC3-4403-B872-B357C7E42DFE}" type="presParOf" srcId="{59360CC1-515E-48E8-A977-FA8B4F8BEBAA}" destId="{8D723FDB-FD66-4229-8372-CE3BF4871572}" srcOrd="1" destOrd="0" presId="urn:microsoft.com/office/officeart/2005/8/layout/lProcess3"/>
    <dgm:cxn modelId="{B9E36972-B1A7-46B8-8C20-359A616A2B73}" type="presParOf" srcId="{59360CC1-515E-48E8-A977-FA8B4F8BEBAA}" destId="{0072F9AF-18A7-41A5-B52E-1675194A2979}" srcOrd="2" destOrd="0" presId="urn:microsoft.com/office/officeart/2005/8/layout/lProcess3"/>
    <dgm:cxn modelId="{5CE983FC-0497-4473-BDFE-8207A45D09CA}" type="presParOf" srcId="{5441E42A-A18E-4C2C-B459-C6175AFBA51E}" destId="{48A27166-A9DA-4F33-B517-A1BD8D0BE94E}" srcOrd="7" destOrd="0" presId="urn:microsoft.com/office/officeart/2005/8/layout/lProcess3"/>
    <dgm:cxn modelId="{0DCF1E09-4AB7-44A3-98FF-36849D21D0C3}" type="presParOf" srcId="{5441E42A-A18E-4C2C-B459-C6175AFBA51E}" destId="{DF774DCA-213E-4AFC-ABB0-158DF8A35C80}" srcOrd="8" destOrd="0" presId="urn:microsoft.com/office/officeart/2005/8/layout/lProcess3"/>
    <dgm:cxn modelId="{506939DA-5EE2-483F-B9DF-4CD0455FEEC9}" type="presParOf" srcId="{DF774DCA-213E-4AFC-ABB0-158DF8A35C80}" destId="{232072CD-0D0B-4CD7-B24B-03CBCE546AC0}" srcOrd="0" destOrd="0" presId="urn:microsoft.com/office/officeart/2005/8/layout/lProcess3"/>
    <dgm:cxn modelId="{D76E6D09-6FBA-467E-ABBC-6275BA3348F2}" type="presParOf" srcId="{DF774DCA-213E-4AFC-ABB0-158DF8A35C80}" destId="{A23A22C5-4381-4B89-9DB6-38EE587E2FCF}" srcOrd="1" destOrd="0" presId="urn:microsoft.com/office/officeart/2005/8/layout/lProcess3"/>
    <dgm:cxn modelId="{1FEAE215-75DD-4DDC-AECA-4D2CB3F100CB}" type="presParOf" srcId="{DF774DCA-213E-4AFC-ABB0-158DF8A35C80}" destId="{BF80D0C2-064F-44AF-94B8-1A10FBFBB78C}" srcOrd="2" destOrd="0" presId="urn:microsoft.com/office/officeart/2005/8/layout/lProcess3"/>
    <dgm:cxn modelId="{1BBA028B-842C-48DB-A002-D0EAF87D9935}" type="presParOf" srcId="{5441E42A-A18E-4C2C-B459-C6175AFBA51E}" destId="{C9BB6EDA-2CFC-4FFB-9DA2-7007C90F45CD}" srcOrd="9" destOrd="0" presId="urn:microsoft.com/office/officeart/2005/8/layout/lProcess3"/>
    <dgm:cxn modelId="{96008AB5-8BC6-4D91-B014-F069BCA35C6C}" type="presParOf" srcId="{5441E42A-A18E-4C2C-B459-C6175AFBA51E}" destId="{2E5E81A7-031A-4A7B-BD67-D02F66132B12}" srcOrd="10" destOrd="0" presId="urn:microsoft.com/office/officeart/2005/8/layout/lProcess3"/>
    <dgm:cxn modelId="{5E333F41-5446-4882-9287-8606E5C98D97}" type="presParOf" srcId="{2E5E81A7-031A-4A7B-BD67-D02F66132B12}" destId="{06CAD82F-7465-44EE-97D6-AE092D6DDA75}" srcOrd="0" destOrd="0" presId="urn:microsoft.com/office/officeart/2005/8/layout/lProcess3"/>
    <dgm:cxn modelId="{38C11556-89B4-4CD2-A7AF-407B592E8DBE}" type="presParOf" srcId="{2E5E81A7-031A-4A7B-BD67-D02F66132B12}" destId="{625B7FB1-1610-45AD-8131-6A0EA8F3B129}" srcOrd="1" destOrd="0" presId="urn:microsoft.com/office/officeart/2005/8/layout/lProcess3"/>
    <dgm:cxn modelId="{38DD7AD6-6E15-4BE3-B8F4-55F342C66B86}" type="presParOf" srcId="{2E5E81A7-031A-4A7B-BD67-D02F66132B12}" destId="{CD521AE3-1CF7-43F7-83D9-0160038FD2D6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F8F4B25-F0C7-4784-928E-D1E8160FE341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4704084-4CD9-4077-BE2E-629305D925C5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/>
            <a:t>Групповое изменение свойств объектов, сигналов</a:t>
          </a:r>
          <a:endParaRPr lang="ru-RU" sz="2000" dirty="0"/>
        </a:p>
      </dgm:t>
    </dgm:pt>
    <dgm:pt modelId="{69F9D16E-23A6-423B-907A-27615075D3EC}" type="parTrans" cxnId="{B38B0D24-117A-4063-A293-ADB806EC5078}">
      <dgm:prSet/>
      <dgm:spPr/>
      <dgm:t>
        <a:bodyPr/>
        <a:lstStyle/>
        <a:p>
          <a:endParaRPr lang="ru-RU"/>
        </a:p>
      </dgm:t>
    </dgm:pt>
    <dgm:pt modelId="{D94F8145-81AC-408D-A11C-A48C2E1702E5}" type="sibTrans" cxnId="{B38B0D24-117A-4063-A293-ADB806EC5078}">
      <dgm:prSet/>
      <dgm:spPr/>
      <dgm:t>
        <a:bodyPr/>
        <a:lstStyle/>
        <a:p>
          <a:endParaRPr lang="ru-RU"/>
        </a:p>
      </dgm:t>
    </dgm:pt>
    <dgm:pt modelId="{CC5B41BE-3778-4977-B89D-36DBD3E727C8}">
      <dgm:prSet phldrT="[Текст]" custT="1"/>
      <dgm:spPr/>
      <dgm:t>
        <a:bodyPr/>
        <a:lstStyle/>
        <a:p>
          <a:pPr algn="l"/>
          <a:r>
            <a:rPr lang="ru-RU" sz="2000" dirty="0" smtClean="0"/>
            <a:t>Добавление, редактирование и удаление данных</a:t>
          </a:r>
          <a:endParaRPr lang="ru-RU" sz="2000" dirty="0"/>
        </a:p>
      </dgm:t>
    </dgm:pt>
    <dgm:pt modelId="{0C946486-DC23-4666-A92C-6E72E7049839}" type="parTrans" cxnId="{98B0106E-24E3-4C87-BD14-0F5B743D953D}">
      <dgm:prSet/>
      <dgm:spPr/>
      <dgm:t>
        <a:bodyPr/>
        <a:lstStyle/>
        <a:p>
          <a:endParaRPr lang="ru-RU"/>
        </a:p>
      </dgm:t>
    </dgm:pt>
    <dgm:pt modelId="{67AF9718-1095-4755-A1DC-437DDCE40FF5}" type="sibTrans" cxnId="{98B0106E-24E3-4C87-BD14-0F5B743D953D}">
      <dgm:prSet/>
      <dgm:spPr/>
      <dgm:t>
        <a:bodyPr/>
        <a:lstStyle/>
        <a:p>
          <a:endParaRPr lang="ru-RU"/>
        </a:p>
      </dgm:t>
    </dgm:pt>
    <dgm:pt modelId="{6554E25E-35A0-4E4F-A456-E05B6DC6AA12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/>
            <a:t>Занесение изменений в связанные таблицы базы</a:t>
          </a:r>
          <a:endParaRPr lang="ru-RU" sz="2000" dirty="0"/>
        </a:p>
      </dgm:t>
    </dgm:pt>
    <dgm:pt modelId="{A8306860-91E6-4444-A2C9-45E9D600E5F3}" type="parTrans" cxnId="{7E400408-3E77-4BED-BC25-4CB234C82951}">
      <dgm:prSet/>
      <dgm:spPr/>
      <dgm:t>
        <a:bodyPr/>
        <a:lstStyle/>
        <a:p>
          <a:endParaRPr lang="ru-RU"/>
        </a:p>
      </dgm:t>
    </dgm:pt>
    <dgm:pt modelId="{466C66AF-4A09-41AE-9ABC-80E41DB10DC9}" type="sibTrans" cxnId="{7E400408-3E77-4BED-BC25-4CB234C82951}">
      <dgm:prSet/>
      <dgm:spPr/>
      <dgm:t>
        <a:bodyPr/>
        <a:lstStyle/>
        <a:p>
          <a:endParaRPr lang="ru-RU"/>
        </a:p>
      </dgm:t>
    </dgm:pt>
    <dgm:pt modelId="{23F83827-97F4-40B0-AEB7-0A1615B2B1A6}">
      <dgm:prSet phldrT="[Текст]" custT="1"/>
      <dgm:spPr/>
      <dgm:t>
        <a:bodyPr/>
        <a:lstStyle/>
        <a:p>
          <a:r>
            <a:rPr lang="ru-RU" sz="2000" dirty="0" smtClean="0"/>
            <a:t>Легкий и быстрый доступ к различным документам</a:t>
          </a:r>
          <a:endParaRPr lang="ru-RU" sz="2000" dirty="0"/>
        </a:p>
      </dgm:t>
    </dgm:pt>
    <dgm:pt modelId="{7FF01A97-5F46-4F11-9AD1-699F5BB5EFB5}" type="parTrans" cxnId="{B1040CF7-8BCC-449F-9DF7-8F1CC2F241AC}">
      <dgm:prSet/>
      <dgm:spPr/>
      <dgm:t>
        <a:bodyPr/>
        <a:lstStyle/>
        <a:p>
          <a:endParaRPr lang="ru-RU"/>
        </a:p>
      </dgm:t>
    </dgm:pt>
    <dgm:pt modelId="{75B24A71-278D-4334-B9AD-2C09B68B1555}" type="sibTrans" cxnId="{B1040CF7-8BCC-449F-9DF7-8F1CC2F241AC}">
      <dgm:prSet/>
      <dgm:spPr/>
      <dgm:t>
        <a:bodyPr/>
        <a:lstStyle/>
        <a:p>
          <a:endParaRPr lang="ru-RU"/>
        </a:p>
      </dgm:t>
    </dgm:pt>
    <dgm:pt modelId="{DEC1D58F-8145-46C0-9FE7-BE5990E699EC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/>
            <a:t>Настройка элементов интерфейса </a:t>
          </a:r>
          <a:endParaRPr lang="ru-RU" sz="2000" dirty="0"/>
        </a:p>
      </dgm:t>
    </dgm:pt>
    <dgm:pt modelId="{A12DAFA9-C020-477F-99B1-93B486C29F75}" type="parTrans" cxnId="{1B73EF1C-751B-40FC-A3EB-C5C442819E81}">
      <dgm:prSet/>
      <dgm:spPr/>
      <dgm:t>
        <a:bodyPr/>
        <a:lstStyle/>
        <a:p>
          <a:endParaRPr lang="ru-RU"/>
        </a:p>
      </dgm:t>
    </dgm:pt>
    <dgm:pt modelId="{245C3765-7BA9-476F-B4D4-D0A32486DD12}" type="sibTrans" cxnId="{1B73EF1C-751B-40FC-A3EB-C5C442819E81}">
      <dgm:prSet/>
      <dgm:spPr/>
      <dgm:t>
        <a:bodyPr/>
        <a:lstStyle/>
        <a:p>
          <a:endParaRPr lang="ru-RU"/>
        </a:p>
      </dgm:t>
    </dgm:pt>
    <dgm:pt modelId="{D23FA9C3-C7C1-4C1F-9532-7E8A41881D3E}">
      <dgm:prSet phldrT="[Текст]" custT="1"/>
      <dgm:spPr/>
      <dgm:t>
        <a:bodyPr/>
        <a:lstStyle/>
        <a:p>
          <a:r>
            <a:rPr lang="ru-RU" sz="2000" dirty="0" smtClean="0"/>
            <a:t>Защита системы от «человеческого фактора» - ошибок пользователя</a:t>
          </a:r>
          <a:endParaRPr lang="ru-RU" sz="2000" dirty="0"/>
        </a:p>
      </dgm:t>
    </dgm:pt>
    <dgm:pt modelId="{507456CA-80E0-4324-B64D-579683A8CA96}" type="parTrans" cxnId="{412C73DA-0BD1-4539-9E54-CD1855B6F68C}">
      <dgm:prSet/>
      <dgm:spPr/>
      <dgm:t>
        <a:bodyPr/>
        <a:lstStyle/>
        <a:p>
          <a:endParaRPr lang="ru-RU"/>
        </a:p>
      </dgm:t>
    </dgm:pt>
    <dgm:pt modelId="{EE48B220-FB88-4DBB-BD41-F633D4F96814}" type="sibTrans" cxnId="{412C73DA-0BD1-4539-9E54-CD1855B6F68C}">
      <dgm:prSet/>
      <dgm:spPr/>
      <dgm:t>
        <a:bodyPr/>
        <a:lstStyle/>
        <a:p>
          <a:endParaRPr lang="ru-RU"/>
        </a:p>
      </dgm:t>
    </dgm:pt>
    <dgm:pt modelId="{ADE95561-62BF-4459-AEBA-AF7D2038F179}" type="pres">
      <dgm:prSet presAssocID="{6F8F4B25-F0C7-4784-928E-D1E8160FE34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5C3097F-3897-4181-8DF2-9174240809D5}" type="pres">
      <dgm:prSet presAssocID="{04704084-4CD9-4077-BE2E-629305D925C5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E66055-F0A5-467F-8E82-C365491C4BA2}" type="pres">
      <dgm:prSet presAssocID="{D94F8145-81AC-408D-A11C-A48C2E1702E5}" presName="spacer" presStyleCnt="0"/>
      <dgm:spPr/>
    </dgm:pt>
    <dgm:pt modelId="{41327670-1685-4638-8C57-BE428A542373}" type="pres">
      <dgm:prSet presAssocID="{CC5B41BE-3778-4977-B89D-36DBD3E727C8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AEA06E-0271-453E-B4BB-372EFF40FCE8}" type="pres">
      <dgm:prSet presAssocID="{67AF9718-1095-4755-A1DC-437DDCE40FF5}" presName="spacer" presStyleCnt="0"/>
      <dgm:spPr/>
    </dgm:pt>
    <dgm:pt modelId="{6331F956-FB82-4D51-B603-4BC5757A3BDC}" type="pres">
      <dgm:prSet presAssocID="{6554E25E-35A0-4E4F-A456-E05B6DC6AA12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D5EC92-6622-40E4-AD0E-D82478200879}" type="pres">
      <dgm:prSet presAssocID="{466C66AF-4A09-41AE-9ABC-80E41DB10DC9}" presName="spacer" presStyleCnt="0"/>
      <dgm:spPr/>
    </dgm:pt>
    <dgm:pt modelId="{8463B42E-9C3E-4BD7-9931-5399BFC55AD3}" type="pres">
      <dgm:prSet presAssocID="{23F83827-97F4-40B0-AEB7-0A1615B2B1A6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566AFE-5537-4BC0-ACBC-8EC0B0CC71FC}" type="pres">
      <dgm:prSet presAssocID="{75B24A71-278D-4334-B9AD-2C09B68B1555}" presName="spacer" presStyleCnt="0"/>
      <dgm:spPr/>
    </dgm:pt>
    <dgm:pt modelId="{1E07F97E-CC1E-4380-BB6E-08164E23A3E4}" type="pres">
      <dgm:prSet presAssocID="{DEC1D58F-8145-46C0-9FE7-BE5990E699EC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FF0D93-A484-44E0-9F8E-30D2FE6DB94A}" type="pres">
      <dgm:prSet presAssocID="{245C3765-7BA9-476F-B4D4-D0A32486DD12}" presName="spacer" presStyleCnt="0"/>
      <dgm:spPr/>
    </dgm:pt>
    <dgm:pt modelId="{553CBC1B-E161-4D6D-8086-8EB7FA3DB856}" type="pres">
      <dgm:prSet presAssocID="{D23FA9C3-C7C1-4C1F-9532-7E8A41881D3E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12C73DA-0BD1-4539-9E54-CD1855B6F68C}" srcId="{6F8F4B25-F0C7-4784-928E-D1E8160FE341}" destId="{D23FA9C3-C7C1-4C1F-9532-7E8A41881D3E}" srcOrd="5" destOrd="0" parTransId="{507456CA-80E0-4324-B64D-579683A8CA96}" sibTransId="{EE48B220-FB88-4DBB-BD41-F633D4F96814}"/>
    <dgm:cxn modelId="{058B8E33-0DA3-41A8-9E01-BF9842E3EC29}" type="presOf" srcId="{DEC1D58F-8145-46C0-9FE7-BE5990E699EC}" destId="{1E07F97E-CC1E-4380-BB6E-08164E23A3E4}" srcOrd="0" destOrd="0" presId="urn:microsoft.com/office/officeart/2005/8/layout/vList2"/>
    <dgm:cxn modelId="{1B73EF1C-751B-40FC-A3EB-C5C442819E81}" srcId="{6F8F4B25-F0C7-4784-928E-D1E8160FE341}" destId="{DEC1D58F-8145-46C0-9FE7-BE5990E699EC}" srcOrd="4" destOrd="0" parTransId="{A12DAFA9-C020-477F-99B1-93B486C29F75}" sibTransId="{245C3765-7BA9-476F-B4D4-D0A32486DD12}"/>
    <dgm:cxn modelId="{98B0106E-24E3-4C87-BD14-0F5B743D953D}" srcId="{6F8F4B25-F0C7-4784-928E-D1E8160FE341}" destId="{CC5B41BE-3778-4977-B89D-36DBD3E727C8}" srcOrd="1" destOrd="0" parTransId="{0C946486-DC23-4666-A92C-6E72E7049839}" sibTransId="{67AF9718-1095-4755-A1DC-437DDCE40FF5}"/>
    <dgm:cxn modelId="{E8469DE6-A481-4281-BA14-E592A8D30735}" type="presOf" srcId="{04704084-4CD9-4077-BE2E-629305D925C5}" destId="{35C3097F-3897-4181-8DF2-9174240809D5}" srcOrd="0" destOrd="0" presId="urn:microsoft.com/office/officeart/2005/8/layout/vList2"/>
    <dgm:cxn modelId="{83658A72-D0E2-4F0F-B73B-179839BC00EB}" type="presOf" srcId="{D23FA9C3-C7C1-4C1F-9532-7E8A41881D3E}" destId="{553CBC1B-E161-4D6D-8086-8EB7FA3DB856}" srcOrd="0" destOrd="0" presId="urn:microsoft.com/office/officeart/2005/8/layout/vList2"/>
    <dgm:cxn modelId="{E0CB3530-0BC6-4D7A-80D1-B64B4BEF141C}" type="presOf" srcId="{6554E25E-35A0-4E4F-A456-E05B6DC6AA12}" destId="{6331F956-FB82-4D51-B603-4BC5757A3BDC}" srcOrd="0" destOrd="0" presId="urn:microsoft.com/office/officeart/2005/8/layout/vList2"/>
    <dgm:cxn modelId="{B6A32113-4888-4602-B235-CAA0386EB6A1}" type="presOf" srcId="{23F83827-97F4-40B0-AEB7-0A1615B2B1A6}" destId="{8463B42E-9C3E-4BD7-9931-5399BFC55AD3}" srcOrd="0" destOrd="0" presId="urn:microsoft.com/office/officeart/2005/8/layout/vList2"/>
    <dgm:cxn modelId="{B1040CF7-8BCC-449F-9DF7-8F1CC2F241AC}" srcId="{6F8F4B25-F0C7-4784-928E-D1E8160FE341}" destId="{23F83827-97F4-40B0-AEB7-0A1615B2B1A6}" srcOrd="3" destOrd="0" parTransId="{7FF01A97-5F46-4F11-9AD1-699F5BB5EFB5}" sibTransId="{75B24A71-278D-4334-B9AD-2C09B68B1555}"/>
    <dgm:cxn modelId="{B18BCB47-A271-4494-A2F3-864204C18BCD}" type="presOf" srcId="{CC5B41BE-3778-4977-B89D-36DBD3E727C8}" destId="{41327670-1685-4638-8C57-BE428A542373}" srcOrd="0" destOrd="0" presId="urn:microsoft.com/office/officeart/2005/8/layout/vList2"/>
    <dgm:cxn modelId="{B38B0D24-117A-4063-A293-ADB806EC5078}" srcId="{6F8F4B25-F0C7-4784-928E-D1E8160FE341}" destId="{04704084-4CD9-4077-BE2E-629305D925C5}" srcOrd="0" destOrd="0" parTransId="{69F9D16E-23A6-423B-907A-27615075D3EC}" sibTransId="{D94F8145-81AC-408D-A11C-A48C2E1702E5}"/>
    <dgm:cxn modelId="{7E400408-3E77-4BED-BC25-4CB234C82951}" srcId="{6F8F4B25-F0C7-4784-928E-D1E8160FE341}" destId="{6554E25E-35A0-4E4F-A456-E05B6DC6AA12}" srcOrd="2" destOrd="0" parTransId="{A8306860-91E6-4444-A2C9-45E9D600E5F3}" sibTransId="{466C66AF-4A09-41AE-9ABC-80E41DB10DC9}"/>
    <dgm:cxn modelId="{3FC92FEB-C3B3-4362-A3C2-DAC64B61B003}" type="presOf" srcId="{6F8F4B25-F0C7-4784-928E-D1E8160FE341}" destId="{ADE95561-62BF-4459-AEBA-AF7D2038F179}" srcOrd="0" destOrd="0" presId="urn:microsoft.com/office/officeart/2005/8/layout/vList2"/>
    <dgm:cxn modelId="{1E0D956A-B890-428B-B535-28BB00237CA0}" type="presParOf" srcId="{ADE95561-62BF-4459-AEBA-AF7D2038F179}" destId="{35C3097F-3897-4181-8DF2-9174240809D5}" srcOrd="0" destOrd="0" presId="urn:microsoft.com/office/officeart/2005/8/layout/vList2"/>
    <dgm:cxn modelId="{1674D120-5927-4C00-82BE-432AAD92ACC8}" type="presParOf" srcId="{ADE95561-62BF-4459-AEBA-AF7D2038F179}" destId="{C6E66055-F0A5-467F-8E82-C365491C4BA2}" srcOrd="1" destOrd="0" presId="urn:microsoft.com/office/officeart/2005/8/layout/vList2"/>
    <dgm:cxn modelId="{031798F1-F9B8-4601-9492-BE99FFB4099B}" type="presParOf" srcId="{ADE95561-62BF-4459-AEBA-AF7D2038F179}" destId="{41327670-1685-4638-8C57-BE428A542373}" srcOrd="2" destOrd="0" presId="urn:microsoft.com/office/officeart/2005/8/layout/vList2"/>
    <dgm:cxn modelId="{6B7C9811-01B8-4E90-ABD8-D71A54D9D5CB}" type="presParOf" srcId="{ADE95561-62BF-4459-AEBA-AF7D2038F179}" destId="{08AEA06E-0271-453E-B4BB-372EFF40FCE8}" srcOrd="3" destOrd="0" presId="urn:microsoft.com/office/officeart/2005/8/layout/vList2"/>
    <dgm:cxn modelId="{153162A0-29AF-4A75-862E-A8F6D1FD2A7B}" type="presParOf" srcId="{ADE95561-62BF-4459-AEBA-AF7D2038F179}" destId="{6331F956-FB82-4D51-B603-4BC5757A3BDC}" srcOrd="4" destOrd="0" presId="urn:microsoft.com/office/officeart/2005/8/layout/vList2"/>
    <dgm:cxn modelId="{9EACA372-B81F-4A7E-9D1E-16B97118B94A}" type="presParOf" srcId="{ADE95561-62BF-4459-AEBA-AF7D2038F179}" destId="{72D5EC92-6622-40E4-AD0E-D82478200879}" srcOrd="5" destOrd="0" presId="urn:microsoft.com/office/officeart/2005/8/layout/vList2"/>
    <dgm:cxn modelId="{6ECDBA23-F8B2-4BA8-9609-8E71F24B4143}" type="presParOf" srcId="{ADE95561-62BF-4459-AEBA-AF7D2038F179}" destId="{8463B42E-9C3E-4BD7-9931-5399BFC55AD3}" srcOrd="6" destOrd="0" presId="urn:microsoft.com/office/officeart/2005/8/layout/vList2"/>
    <dgm:cxn modelId="{A54755B8-31CC-4803-ACCF-81AF719C4DC9}" type="presParOf" srcId="{ADE95561-62BF-4459-AEBA-AF7D2038F179}" destId="{80566AFE-5537-4BC0-ACBC-8EC0B0CC71FC}" srcOrd="7" destOrd="0" presId="urn:microsoft.com/office/officeart/2005/8/layout/vList2"/>
    <dgm:cxn modelId="{913D132C-FF5D-4407-A2D6-A9C46B78FB13}" type="presParOf" srcId="{ADE95561-62BF-4459-AEBA-AF7D2038F179}" destId="{1E07F97E-CC1E-4380-BB6E-08164E23A3E4}" srcOrd="8" destOrd="0" presId="urn:microsoft.com/office/officeart/2005/8/layout/vList2"/>
    <dgm:cxn modelId="{0FD2B9BA-0C87-4B2E-B4B0-7F1BC90D8BF0}" type="presParOf" srcId="{ADE95561-62BF-4459-AEBA-AF7D2038F179}" destId="{1DFF0D93-A484-44E0-9F8E-30D2FE6DB94A}" srcOrd="9" destOrd="0" presId="urn:microsoft.com/office/officeart/2005/8/layout/vList2"/>
    <dgm:cxn modelId="{EF6BCA44-71BC-415D-9A1B-C0B4B0E8E619}" type="presParOf" srcId="{ADE95561-62BF-4459-AEBA-AF7D2038F179}" destId="{553CBC1B-E161-4D6D-8086-8EB7FA3DB856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C7D6DF6-07F9-4C6C-BC6A-FAF4F34BC067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75D9DF2-F640-4D88-A92F-7D233C267B41}">
      <dgm:prSet phldrT="[Текст]" custT="1"/>
      <dgm:spPr/>
      <dgm:t>
        <a:bodyPr/>
        <a:lstStyle/>
        <a:p>
          <a:r>
            <a:rPr lang="ru-RU" sz="2000" dirty="0" smtClean="0"/>
            <a:t>Представление информации в табличном виде и в виде древовидной структуры</a:t>
          </a:r>
          <a:endParaRPr lang="ru-RU" sz="2000" dirty="0"/>
        </a:p>
      </dgm:t>
    </dgm:pt>
    <dgm:pt modelId="{385CF827-9654-4265-B527-CFB9470B364B}" type="parTrans" cxnId="{15C62F3A-C595-4047-AD5C-67892633F514}">
      <dgm:prSet/>
      <dgm:spPr/>
      <dgm:t>
        <a:bodyPr/>
        <a:lstStyle/>
        <a:p>
          <a:endParaRPr lang="ru-RU"/>
        </a:p>
      </dgm:t>
    </dgm:pt>
    <dgm:pt modelId="{C4B386F6-1CF6-4EF0-BE27-E07F46B383E6}" type="sibTrans" cxnId="{15C62F3A-C595-4047-AD5C-67892633F514}">
      <dgm:prSet/>
      <dgm:spPr/>
      <dgm:t>
        <a:bodyPr/>
        <a:lstStyle/>
        <a:p>
          <a:endParaRPr lang="ru-RU"/>
        </a:p>
      </dgm:t>
    </dgm:pt>
    <dgm:pt modelId="{9B503C6C-59D6-455C-9A64-01612A5D2772}">
      <dgm:prSet phldrT="[Текст]" custT="1"/>
      <dgm:spPr/>
      <dgm:t>
        <a:bodyPr/>
        <a:lstStyle/>
        <a:p>
          <a:r>
            <a:rPr lang="ru-RU" sz="2000" dirty="0" smtClean="0"/>
            <a:t>Перемещение элементов внутри одного дерева</a:t>
          </a:r>
          <a:endParaRPr lang="ru-RU" sz="2000" dirty="0"/>
        </a:p>
      </dgm:t>
    </dgm:pt>
    <dgm:pt modelId="{31B6FCC2-AB7F-4FD1-8947-F9FCF058693B}" type="parTrans" cxnId="{1BAB87B4-CFFA-4723-A26F-5F580CD2FC71}">
      <dgm:prSet/>
      <dgm:spPr/>
      <dgm:t>
        <a:bodyPr/>
        <a:lstStyle/>
        <a:p>
          <a:endParaRPr lang="ru-RU"/>
        </a:p>
      </dgm:t>
    </dgm:pt>
    <dgm:pt modelId="{CE7518ED-FFE1-46BA-9202-DAA2AFF502F7}" type="sibTrans" cxnId="{1BAB87B4-CFFA-4723-A26F-5F580CD2FC71}">
      <dgm:prSet/>
      <dgm:spPr/>
      <dgm:t>
        <a:bodyPr/>
        <a:lstStyle/>
        <a:p>
          <a:endParaRPr lang="ru-RU"/>
        </a:p>
      </dgm:t>
    </dgm:pt>
    <dgm:pt modelId="{A652598A-3D94-4677-AC71-1B3953BB8DC8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/>
            <a:t>Поиск элементов по индексу в деревьях навигации</a:t>
          </a:r>
          <a:endParaRPr lang="ru-RU" sz="2000" dirty="0"/>
        </a:p>
      </dgm:t>
    </dgm:pt>
    <dgm:pt modelId="{BFBC29F5-8D79-47BE-AA44-B0F73888DF23}" type="parTrans" cxnId="{6F6F762B-E19A-41A0-94F1-E866A8FF0CF0}">
      <dgm:prSet/>
      <dgm:spPr/>
      <dgm:t>
        <a:bodyPr/>
        <a:lstStyle/>
        <a:p>
          <a:endParaRPr lang="ru-RU"/>
        </a:p>
      </dgm:t>
    </dgm:pt>
    <dgm:pt modelId="{953A80F9-B1AC-4698-A103-4776F5626703}" type="sibTrans" cxnId="{6F6F762B-E19A-41A0-94F1-E866A8FF0CF0}">
      <dgm:prSet/>
      <dgm:spPr/>
      <dgm:t>
        <a:bodyPr/>
        <a:lstStyle/>
        <a:p>
          <a:endParaRPr lang="ru-RU"/>
        </a:p>
      </dgm:t>
    </dgm:pt>
    <dgm:pt modelId="{72B1E194-B374-428F-8BA7-A126585888F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/>
            <a:t>Выполнение привязки элементов дерева между собой  (технологи</a:t>
          </a:r>
          <a:r>
            <a:rPr lang="ru-RU" sz="2000" dirty="0" smtClean="0">
              <a:effectLst/>
            </a:rPr>
            <a:t>я</a:t>
          </a:r>
          <a:r>
            <a:rPr lang="ru-RU" sz="2000" dirty="0" smtClean="0"/>
            <a:t> </a:t>
          </a:r>
          <a:r>
            <a:rPr lang="en-US" sz="2000" dirty="0" smtClean="0"/>
            <a:t>Drag-and-Drop</a:t>
          </a:r>
          <a:r>
            <a:rPr lang="ru-RU" sz="2000" dirty="0" smtClean="0"/>
            <a:t>)</a:t>
          </a:r>
          <a:r>
            <a:rPr lang="en-US" sz="2000" dirty="0" smtClean="0"/>
            <a:t> </a:t>
          </a:r>
          <a:r>
            <a:rPr lang="ru-RU" sz="2000" dirty="0" smtClean="0"/>
            <a:t>с последующим переходом друг на друга</a:t>
          </a:r>
          <a:endParaRPr lang="ru-RU" sz="2000" dirty="0"/>
        </a:p>
      </dgm:t>
    </dgm:pt>
    <dgm:pt modelId="{273D2398-C324-4054-A68F-14AA03E63D43}" type="sibTrans" cxnId="{7249B8DA-5903-4458-A7C3-71B4A21C5E0E}">
      <dgm:prSet/>
      <dgm:spPr/>
      <dgm:t>
        <a:bodyPr/>
        <a:lstStyle/>
        <a:p>
          <a:endParaRPr lang="ru-RU"/>
        </a:p>
      </dgm:t>
    </dgm:pt>
    <dgm:pt modelId="{BC4A6181-AA4C-4872-96DD-D7DFC481EB8C}" type="parTrans" cxnId="{7249B8DA-5903-4458-A7C3-71B4A21C5E0E}">
      <dgm:prSet/>
      <dgm:spPr/>
      <dgm:t>
        <a:bodyPr/>
        <a:lstStyle/>
        <a:p>
          <a:endParaRPr lang="ru-RU"/>
        </a:p>
      </dgm:t>
    </dgm:pt>
    <dgm:pt modelId="{EBCA414A-1819-47EA-90AC-E7EFD3C598C4}" type="pres">
      <dgm:prSet presAssocID="{4C7D6DF6-07F9-4C6C-BC6A-FAF4F34BC06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12C925-7263-40D7-98DF-CA4AF8DFE5BD}" type="pres">
      <dgm:prSet presAssocID="{175D9DF2-F640-4D88-A92F-7D233C267B41}" presName="parentText" presStyleLbl="node1" presStyleIdx="0" presStyleCnt="4" custScaleY="10494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C39FA5-4001-48A4-A7B9-CC04FCC9D0F2}" type="pres">
      <dgm:prSet presAssocID="{C4B386F6-1CF6-4EF0-BE27-E07F46B383E6}" presName="spacer" presStyleCnt="0"/>
      <dgm:spPr/>
    </dgm:pt>
    <dgm:pt modelId="{3429C2A3-9C17-4228-B5AA-29364B3305BA}" type="pres">
      <dgm:prSet presAssocID="{A652598A-3D94-4677-AC71-1B3953BB8DC8}" presName="parentText" presStyleLbl="node1" presStyleIdx="1" presStyleCnt="4" custScaleY="85589" custLinFactNeighborX="926" custLinFactNeighborY="-3245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F01E7E-B88E-4AA7-B6CE-C8AAFA1AACBD}" type="pres">
      <dgm:prSet presAssocID="{953A80F9-B1AC-4698-A103-4776F5626703}" presName="spacer" presStyleCnt="0"/>
      <dgm:spPr/>
    </dgm:pt>
    <dgm:pt modelId="{9192CD20-2925-4057-BCD5-5C84CE90854D}" type="pres">
      <dgm:prSet presAssocID="{9B503C6C-59D6-455C-9A64-01612A5D2772}" presName="parentText" presStyleLbl="node1" presStyleIdx="2" presStyleCnt="4" custScaleY="86856" custLinFactNeighborY="532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E50EEC-B473-42C5-9924-0544711B8EC9}" type="pres">
      <dgm:prSet presAssocID="{CE7518ED-FFE1-46BA-9202-DAA2AFF502F7}" presName="spacer" presStyleCnt="0"/>
      <dgm:spPr/>
    </dgm:pt>
    <dgm:pt modelId="{A14F1495-1DC7-4DAB-B9ED-FEA291950282}" type="pres">
      <dgm:prSet presAssocID="{72B1E194-B374-428F-8BA7-A126585888FF}" presName="parentText" presStyleLbl="node1" presStyleIdx="3" presStyleCnt="4" custScaleY="121017" custLinFactNeighborY="-1583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6F762B-E19A-41A0-94F1-E866A8FF0CF0}" srcId="{4C7D6DF6-07F9-4C6C-BC6A-FAF4F34BC067}" destId="{A652598A-3D94-4677-AC71-1B3953BB8DC8}" srcOrd="1" destOrd="0" parTransId="{BFBC29F5-8D79-47BE-AA44-B0F73888DF23}" sibTransId="{953A80F9-B1AC-4698-A103-4776F5626703}"/>
    <dgm:cxn modelId="{1BAB87B4-CFFA-4723-A26F-5F580CD2FC71}" srcId="{4C7D6DF6-07F9-4C6C-BC6A-FAF4F34BC067}" destId="{9B503C6C-59D6-455C-9A64-01612A5D2772}" srcOrd="2" destOrd="0" parTransId="{31B6FCC2-AB7F-4FD1-8947-F9FCF058693B}" sibTransId="{CE7518ED-FFE1-46BA-9202-DAA2AFF502F7}"/>
    <dgm:cxn modelId="{597C7FB2-51CE-47CB-AA5C-23804F5933FF}" type="presOf" srcId="{72B1E194-B374-428F-8BA7-A126585888FF}" destId="{A14F1495-1DC7-4DAB-B9ED-FEA291950282}" srcOrd="0" destOrd="0" presId="urn:microsoft.com/office/officeart/2005/8/layout/vList2"/>
    <dgm:cxn modelId="{BEFEBF32-B6C1-4B0D-95E0-9A290372DF28}" type="presOf" srcId="{A652598A-3D94-4677-AC71-1B3953BB8DC8}" destId="{3429C2A3-9C17-4228-B5AA-29364B3305BA}" srcOrd="0" destOrd="0" presId="urn:microsoft.com/office/officeart/2005/8/layout/vList2"/>
    <dgm:cxn modelId="{B65CBDEC-6CFD-486D-85D2-1C59F325E4BB}" type="presOf" srcId="{175D9DF2-F640-4D88-A92F-7D233C267B41}" destId="{5B12C925-7263-40D7-98DF-CA4AF8DFE5BD}" srcOrd="0" destOrd="0" presId="urn:microsoft.com/office/officeart/2005/8/layout/vList2"/>
    <dgm:cxn modelId="{84B1983E-4642-469C-B34C-CFBDFEA880FD}" type="presOf" srcId="{9B503C6C-59D6-455C-9A64-01612A5D2772}" destId="{9192CD20-2925-4057-BCD5-5C84CE90854D}" srcOrd="0" destOrd="0" presId="urn:microsoft.com/office/officeart/2005/8/layout/vList2"/>
    <dgm:cxn modelId="{15C62F3A-C595-4047-AD5C-67892633F514}" srcId="{4C7D6DF6-07F9-4C6C-BC6A-FAF4F34BC067}" destId="{175D9DF2-F640-4D88-A92F-7D233C267B41}" srcOrd="0" destOrd="0" parTransId="{385CF827-9654-4265-B527-CFB9470B364B}" sibTransId="{C4B386F6-1CF6-4EF0-BE27-E07F46B383E6}"/>
    <dgm:cxn modelId="{7249B8DA-5903-4458-A7C3-71B4A21C5E0E}" srcId="{4C7D6DF6-07F9-4C6C-BC6A-FAF4F34BC067}" destId="{72B1E194-B374-428F-8BA7-A126585888FF}" srcOrd="3" destOrd="0" parTransId="{BC4A6181-AA4C-4872-96DD-D7DFC481EB8C}" sibTransId="{273D2398-C324-4054-A68F-14AA03E63D43}"/>
    <dgm:cxn modelId="{C4A2E9A3-F251-4042-84B0-B1D874E803CA}" type="presOf" srcId="{4C7D6DF6-07F9-4C6C-BC6A-FAF4F34BC067}" destId="{EBCA414A-1819-47EA-90AC-E7EFD3C598C4}" srcOrd="0" destOrd="0" presId="urn:microsoft.com/office/officeart/2005/8/layout/vList2"/>
    <dgm:cxn modelId="{BCC283A6-95B9-4FCB-ADAE-CBF8A69F67A6}" type="presParOf" srcId="{EBCA414A-1819-47EA-90AC-E7EFD3C598C4}" destId="{5B12C925-7263-40D7-98DF-CA4AF8DFE5BD}" srcOrd="0" destOrd="0" presId="urn:microsoft.com/office/officeart/2005/8/layout/vList2"/>
    <dgm:cxn modelId="{06FC8EF3-A156-4644-A5E0-D82147593820}" type="presParOf" srcId="{EBCA414A-1819-47EA-90AC-E7EFD3C598C4}" destId="{BEC39FA5-4001-48A4-A7B9-CC04FCC9D0F2}" srcOrd="1" destOrd="0" presId="urn:microsoft.com/office/officeart/2005/8/layout/vList2"/>
    <dgm:cxn modelId="{2767C57B-D6DF-4DB1-AE9F-0790BFFBA747}" type="presParOf" srcId="{EBCA414A-1819-47EA-90AC-E7EFD3C598C4}" destId="{3429C2A3-9C17-4228-B5AA-29364B3305BA}" srcOrd="2" destOrd="0" presId="urn:microsoft.com/office/officeart/2005/8/layout/vList2"/>
    <dgm:cxn modelId="{5197AFAE-3151-4882-BBB6-A12B7703535B}" type="presParOf" srcId="{EBCA414A-1819-47EA-90AC-E7EFD3C598C4}" destId="{8AF01E7E-B88E-4AA7-B6CE-C8AAFA1AACBD}" srcOrd="3" destOrd="0" presId="urn:microsoft.com/office/officeart/2005/8/layout/vList2"/>
    <dgm:cxn modelId="{03F7F792-4001-42AC-A999-360CDC63D88A}" type="presParOf" srcId="{EBCA414A-1819-47EA-90AC-E7EFD3C598C4}" destId="{9192CD20-2925-4057-BCD5-5C84CE90854D}" srcOrd="4" destOrd="0" presId="urn:microsoft.com/office/officeart/2005/8/layout/vList2"/>
    <dgm:cxn modelId="{52D98178-0B03-421A-9B74-0F4B3AAC5A5E}" type="presParOf" srcId="{EBCA414A-1819-47EA-90AC-E7EFD3C598C4}" destId="{21E50EEC-B473-42C5-9924-0544711B8EC9}" srcOrd="5" destOrd="0" presId="urn:microsoft.com/office/officeart/2005/8/layout/vList2"/>
    <dgm:cxn modelId="{493870DC-0316-4DB7-B92A-E294931EFFC3}" type="presParOf" srcId="{EBCA414A-1819-47EA-90AC-E7EFD3C598C4}" destId="{A14F1495-1DC7-4DAB-B9ED-FEA29195028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BAF1A2E-5CE0-4FB5-AC7A-ECD08D3C3986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81663780-2CFC-4373-883F-C57A1BB9716F}">
      <dgm:prSet phldrT="[Текст]" custT="1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ru-RU" sz="1800" dirty="0" smtClean="0"/>
            <a:t>Сигналы</a:t>
          </a:r>
        </a:p>
        <a:p>
          <a:endParaRPr lang="ru-RU" sz="1100" dirty="0"/>
        </a:p>
      </dgm:t>
    </dgm:pt>
    <dgm:pt modelId="{DBD3510A-F998-4858-86FE-0C4700A8B7FB}" type="parTrans" cxnId="{82AE1705-061C-4539-8EF8-2599A253944B}">
      <dgm:prSet/>
      <dgm:spPr/>
      <dgm:t>
        <a:bodyPr/>
        <a:lstStyle/>
        <a:p>
          <a:endParaRPr lang="ru-RU"/>
        </a:p>
      </dgm:t>
    </dgm:pt>
    <dgm:pt modelId="{C030D647-6612-40E3-9E10-1D49E29332F8}" type="sibTrans" cxnId="{82AE1705-061C-4539-8EF8-2599A253944B}">
      <dgm:prSet/>
      <dgm:spPr/>
      <dgm:t>
        <a:bodyPr/>
        <a:lstStyle/>
        <a:p>
          <a:endParaRPr lang="ru-RU"/>
        </a:p>
      </dgm:t>
    </dgm:pt>
    <dgm:pt modelId="{24DAAD06-01C7-4D75-8EFA-729F5BA41B40}" type="pres">
      <dgm:prSet presAssocID="{EBAF1A2E-5CE0-4FB5-AC7A-ECD08D3C3986}" presName="arrowDiagram" presStyleCnt="0">
        <dgm:presLayoutVars>
          <dgm:chMax val="5"/>
          <dgm:dir/>
          <dgm:resizeHandles val="exact"/>
        </dgm:presLayoutVars>
      </dgm:prSet>
      <dgm:spPr/>
    </dgm:pt>
    <dgm:pt modelId="{692F2B2D-A60B-455B-A4C2-768F66EDB7E7}" type="pres">
      <dgm:prSet presAssocID="{EBAF1A2E-5CE0-4FB5-AC7A-ECD08D3C3986}" presName="arrow" presStyleLbl="bgShp" presStyleIdx="0" presStyleCnt="1" custAng="19494400" custLinFactNeighborX="-96467" custLinFactNeighborY="-7346"/>
      <dgm:spPr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5400000" scaled="1"/>
          <a:tileRect/>
        </a:gradFill>
        <a:scene3d>
          <a:camera prst="orthographicFront"/>
          <a:lightRig rig="threePt" dir="t"/>
        </a:scene3d>
        <a:sp3d>
          <a:bevelT w="165100" prst="coolSlant"/>
        </a:sp3d>
      </dgm:spPr>
    </dgm:pt>
    <dgm:pt modelId="{F7799A24-1304-4DF1-B350-6424ED166FC9}" type="pres">
      <dgm:prSet presAssocID="{EBAF1A2E-5CE0-4FB5-AC7A-ECD08D3C3986}" presName="arrowDiagram1" presStyleCnt="0">
        <dgm:presLayoutVars>
          <dgm:bulletEnabled val="1"/>
        </dgm:presLayoutVars>
      </dgm:prSet>
      <dgm:spPr>
        <a:scene3d>
          <a:camera prst="orthographicFront"/>
          <a:lightRig rig="threePt" dir="t"/>
        </a:scene3d>
        <a:sp3d>
          <a:bevelT w="165100" prst="coolSlant"/>
        </a:sp3d>
      </dgm:spPr>
    </dgm:pt>
    <dgm:pt modelId="{6EFA236E-7EA7-4231-919F-D474014E099C}" type="pres">
      <dgm:prSet presAssocID="{81663780-2CFC-4373-883F-C57A1BB9716F}" presName="bullet1" presStyleLbl="node1" presStyleIdx="0" presStyleCnt="1" custScaleX="100000" custScaleY="100000" custLinFactX="-95507" custLinFactY="-100000" custLinFactNeighborX="-100000" custLinFactNeighborY="-135542"/>
      <dgm:spPr>
        <a:scene3d>
          <a:camera prst="orthographicFront"/>
          <a:lightRig rig="threePt" dir="t"/>
        </a:scene3d>
        <a:sp3d>
          <a:bevelT w="165100" prst="coolSlant"/>
        </a:sp3d>
      </dgm:spPr>
    </dgm:pt>
    <dgm:pt modelId="{BBBD0252-0A34-4785-81E7-F77E6CCD449D}" type="pres">
      <dgm:prSet presAssocID="{81663780-2CFC-4373-883F-C57A1BB9716F}" presName="textBox1" presStyleLbl="revTx" presStyleIdx="0" presStyleCnt="1" custAng="18644874" custScaleX="97274" custScaleY="24737" custLinFactNeighborX="-18027" custLinFactNeighborY="-538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9D9BD65-723F-45E2-88EE-FB2DAA49E4B7}" type="presOf" srcId="{81663780-2CFC-4373-883F-C57A1BB9716F}" destId="{BBBD0252-0A34-4785-81E7-F77E6CCD449D}" srcOrd="0" destOrd="0" presId="urn:microsoft.com/office/officeart/2005/8/layout/arrow2"/>
    <dgm:cxn modelId="{82AE1705-061C-4539-8EF8-2599A253944B}" srcId="{EBAF1A2E-5CE0-4FB5-AC7A-ECD08D3C3986}" destId="{81663780-2CFC-4373-883F-C57A1BB9716F}" srcOrd="0" destOrd="0" parTransId="{DBD3510A-F998-4858-86FE-0C4700A8B7FB}" sibTransId="{C030D647-6612-40E3-9E10-1D49E29332F8}"/>
    <dgm:cxn modelId="{E9B86A05-601F-4667-9158-337E4706A3D4}" type="presOf" srcId="{EBAF1A2E-5CE0-4FB5-AC7A-ECD08D3C3986}" destId="{24DAAD06-01C7-4D75-8EFA-729F5BA41B40}" srcOrd="0" destOrd="0" presId="urn:microsoft.com/office/officeart/2005/8/layout/arrow2"/>
    <dgm:cxn modelId="{44AC8A9A-1D22-45DE-BAFD-0D6A466E1438}" type="presParOf" srcId="{24DAAD06-01C7-4D75-8EFA-729F5BA41B40}" destId="{692F2B2D-A60B-455B-A4C2-768F66EDB7E7}" srcOrd="0" destOrd="0" presId="urn:microsoft.com/office/officeart/2005/8/layout/arrow2"/>
    <dgm:cxn modelId="{97955DE2-ABE8-451F-B852-50BB4FFF1676}" type="presParOf" srcId="{24DAAD06-01C7-4D75-8EFA-729F5BA41B40}" destId="{F7799A24-1304-4DF1-B350-6424ED166FC9}" srcOrd="1" destOrd="0" presId="urn:microsoft.com/office/officeart/2005/8/layout/arrow2"/>
    <dgm:cxn modelId="{7B5A868A-5084-44FF-B218-60A466EA476E}" type="presParOf" srcId="{F7799A24-1304-4DF1-B350-6424ED166FC9}" destId="{6EFA236E-7EA7-4231-919F-D474014E099C}" srcOrd="0" destOrd="0" presId="urn:microsoft.com/office/officeart/2005/8/layout/arrow2"/>
    <dgm:cxn modelId="{BE176494-C96D-4277-88C6-1155F3CC6879}" type="presParOf" srcId="{F7799A24-1304-4DF1-B350-6424ED166FC9}" destId="{BBBD0252-0A34-4785-81E7-F77E6CCD449D}" srcOrd="1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5444433-DEFD-4CFA-B142-F2DBE63C52E9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A6195EA9-FD77-43CD-98A5-B1F689610533}">
      <dgm:prSet phldrT="[Текст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Каналы</a:t>
          </a:r>
          <a:endParaRPr lang="ru-RU" dirty="0"/>
        </a:p>
      </dgm:t>
    </dgm:pt>
    <dgm:pt modelId="{480B7C4A-0250-4375-8D0B-14BD30E718EC}" type="parTrans" cxnId="{42EF222F-AEF1-4DBC-869D-751D1DCD0889}">
      <dgm:prSet/>
      <dgm:spPr/>
      <dgm:t>
        <a:bodyPr/>
        <a:lstStyle/>
        <a:p>
          <a:endParaRPr lang="ru-RU"/>
        </a:p>
      </dgm:t>
    </dgm:pt>
    <dgm:pt modelId="{3CF08E70-546F-497F-B204-EE35795B3C70}" type="sibTrans" cxnId="{42EF222F-AEF1-4DBC-869D-751D1DCD0889}">
      <dgm:prSet/>
      <dgm:spPr/>
      <dgm:t>
        <a:bodyPr/>
        <a:lstStyle/>
        <a:p>
          <a:endParaRPr lang="ru-RU"/>
        </a:p>
      </dgm:t>
    </dgm:pt>
    <dgm:pt modelId="{D21A2AAE-FF00-48E5-A549-05209E825806}" type="pres">
      <dgm:prSet presAssocID="{85444433-DEFD-4CFA-B142-F2DBE63C52E9}" presName="compositeShape" presStyleCnt="0">
        <dgm:presLayoutVars>
          <dgm:chMax val="7"/>
          <dgm:dir/>
          <dgm:resizeHandles val="exact"/>
        </dgm:presLayoutVars>
      </dgm:prSet>
      <dgm:spPr/>
    </dgm:pt>
    <dgm:pt modelId="{09F6827B-C6DD-4C6E-B7D6-71FDFEDD9D0D}" type="pres">
      <dgm:prSet presAssocID="{A6195EA9-FD77-43CD-98A5-B1F689610533}" presName="circ1TxSh" presStyleLbl="vennNode1" presStyleIdx="0" presStyleCnt="1" custScaleX="137500" custScaleY="100000" custLinFactNeighborY="6250"/>
      <dgm:spPr/>
      <dgm:t>
        <a:bodyPr/>
        <a:lstStyle/>
        <a:p>
          <a:endParaRPr lang="ru-RU"/>
        </a:p>
      </dgm:t>
    </dgm:pt>
  </dgm:ptLst>
  <dgm:cxnLst>
    <dgm:cxn modelId="{0EBD4631-5A4E-4575-8B3F-4FB36D47E95C}" type="presOf" srcId="{85444433-DEFD-4CFA-B142-F2DBE63C52E9}" destId="{D21A2AAE-FF00-48E5-A549-05209E825806}" srcOrd="0" destOrd="0" presId="urn:microsoft.com/office/officeart/2005/8/layout/venn1"/>
    <dgm:cxn modelId="{7DC5AB65-A9D3-4218-B19C-5EBA0D93220B}" type="presOf" srcId="{A6195EA9-FD77-43CD-98A5-B1F689610533}" destId="{09F6827B-C6DD-4C6E-B7D6-71FDFEDD9D0D}" srcOrd="0" destOrd="0" presId="urn:microsoft.com/office/officeart/2005/8/layout/venn1"/>
    <dgm:cxn modelId="{42EF222F-AEF1-4DBC-869D-751D1DCD0889}" srcId="{85444433-DEFD-4CFA-B142-F2DBE63C52E9}" destId="{A6195EA9-FD77-43CD-98A5-B1F689610533}" srcOrd="0" destOrd="0" parTransId="{480B7C4A-0250-4375-8D0B-14BD30E718EC}" sibTransId="{3CF08E70-546F-497F-B204-EE35795B3C70}"/>
    <dgm:cxn modelId="{57147172-A336-43C3-9360-54317583DA95}" type="presParOf" srcId="{D21A2AAE-FF00-48E5-A549-05209E825806}" destId="{09F6827B-C6DD-4C6E-B7D6-71FDFEDD9D0D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5802F48-754D-4B40-8267-9A16152E65C3}">
      <dsp:nvSpPr>
        <dsp:cNvPr id="0" name=""/>
        <dsp:cNvSpPr/>
      </dsp:nvSpPr>
      <dsp:spPr>
        <a:xfrm>
          <a:off x="0" y="28149"/>
          <a:ext cx="7572427" cy="1071570"/>
        </a:xfrm>
        <a:prstGeom prst="round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Инструмент для ведения и отображения конфигурационных баз данных</a:t>
          </a:r>
          <a:endParaRPr lang="ru-RU" sz="2800" b="1" kern="1200" dirty="0"/>
        </a:p>
      </dsp:txBody>
      <dsp:txXfrm>
        <a:off x="0" y="28149"/>
        <a:ext cx="7572427" cy="107157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7125CB-9240-4112-B1EA-6FA3C4FC39BF}">
      <dsp:nvSpPr>
        <dsp:cNvPr id="0" name=""/>
        <dsp:cNvSpPr/>
      </dsp:nvSpPr>
      <dsp:spPr>
        <a:xfrm>
          <a:off x="0" y="330860"/>
          <a:ext cx="7429552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E19EC7-8556-4E27-A8AD-59F1AEDE8B3A}">
      <dsp:nvSpPr>
        <dsp:cNvPr id="0" name=""/>
        <dsp:cNvSpPr/>
      </dsp:nvSpPr>
      <dsp:spPr>
        <a:xfrm>
          <a:off x="357190" y="3"/>
          <a:ext cx="6518644" cy="619920"/>
        </a:xfrm>
        <a:prstGeom prst="roundRect">
          <a:avLst/>
        </a:prstGeom>
        <a:solidFill>
          <a:srgbClr val="FCDEC6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96574" tIns="0" rIns="196574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Удобный пользовательский интерфейс</a:t>
          </a:r>
          <a:endParaRPr lang="ru-RU" sz="2100" kern="1200" dirty="0"/>
        </a:p>
      </dsp:txBody>
      <dsp:txXfrm>
        <a:off x="357190" y="3"/>
        <a:ext cx="6518644" cy="619920"/>
      </dsp:txXfrm>
    </dsp:sp>
    <dsp:sp modelId="{29FFA30D-87B2-4DEA-8FD6-30DF59923147}">
      <dsp:nvSpPr>
        <dsp:cNvPr id="0" name=""/>
        <dsp:cNvSpPr/>
      </dsp:nvSpPr>
      <dsp:spPr>
        <a:xfrm>
          <a:off x="0" y="1283420"/>
          <a:ext cx="7429552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A729DB-10B0-44D5-9103-2C19D1348259}">
      <dsp:nvSpPr>
        <dsp:cNvPr id="0" name=""/>
        <dsp:cNvSpPr/>
      </dsp:nvSpPr>
      <dsp:spPr>
        <a:xfrm>
          <a:off x="371477" y="973460"/>
          <a:ext cx="6524781" cy="619920"/>
        </a:xfrm>
        <a:prstGeom prst="roundRect">
          <a:avLst/>
        </a:prstGeom>
        <a:solidFill>
          <a:srgbClr val="C7E3A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96574" tIns="0" rIns="196574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Проверку корректности данных при вводе</a:t>
          </a:r>
          <a:endParaRPr lang="ru-RU" sz="2100" kern="1200" dirty="0"/>
        </a:p>
      </dsp:txBody>
      <dsp:txXfrm>
        <a:off x="371477" y="973460"/>
        <a:ext cx="6524781" cy="619920"/>
      </dsp:txXfrm>
    </dsp:sp>
    <dsp:sp modelId="{10594C43-0888-4F6E-B7CC-BBFB91030EF3}">
      <dsp:nvSpPr>
        <dsp:cNvPr id="0" name=""/>
        <dsp:cNvSpPr/>
      </dsp:nvSpPr>
      <dsp:spPr>
        <a:xfrm>
          <a:off x="0" y="2235981"/>
          <a:ext cx="7429552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0F297C-C13F-459D-8768-6D7BB53748CD}">
      <dsp:nvSpPr>
        <dsp:cNvPr id="0" name=""/>
        <dsp:cNvSpPr/>
      </dsp:nvSpPr>
      <dsp:spPr>
        <a:xfrm>
          <a:off x="371477" y="1926020"/>
          <a:ext cx="6486556" cy="619920"/>
        </a:xfrm>
        <a:prstGeom prst="roundRect">
          <a:avLst/>
        </a:prstGeom>
        <a:solidFill>
          <a:srgbClr val="EAE890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96574" tIns="0" rIns="196574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Визуализация иерархии объектов БД</a:t>
          </a:r>
          <a:endParaRPr lang="ru-RU" sz="2100" kern="1200" dirty="0"/>
        </a:p>
      </dsp:txBody>
      <dsp:txXfrm>
        <a:off x="371477" y="1926020"/>
        <a:ext cx="6486556" cy="61992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64F864-23D1-4482-ABD8-6E8F86319ECC}">
      <dsp:nvSpPr>
        <dsp:cNvPr id="0" name=""/>
        <dsp:cNvSpPr/>
      </dsp:nvSpPr>
      <dsp:spPr>
        <a:xfrm>
          <a:off x="0" y="215749"/>
          <a:ext cx="792420" cy="55148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6200000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1</a:t>
          </a:r>
          <a:endParaRPr lang="ru-RU" sz="2800" kern="1200" dirty="0"/>
        </a:p>
      </dsp:txBody>
      <dsp:txXfrm>
        <a:off x="0" y="215749"/>
        <a:ext cx="792420" cy="551486"/>
      </dsp:txXfrm>
    </dsp:sp>
    <dsp:sp modelId="{30CB49FB-E543-4C7E-9BFA-2D3AA9EA205B}">
      <dsp:nvSpPr>
        <dsp:cNvPr id="0" name=""/>
        <dsp:cNvSpPr/>
      </dsp:nvSpPr>
      <dsp:spPr>
        <a:xfrm>
          <a:off x="549386" y="257106"/>
          <a:ext cx="6880165" cy="44094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lumMod val="5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Формирование БД в соответствии с потребностями конкретного предприятия</a:t>
          </a:r>
          <a:endParaRPr lang="ru-RU" sz="1800" kern="1200" dirty="0"/>
        </a:p>
      </dsp:txBody>
      <dsp:txXfrm>
        <a:off x="549386" y="257106"/>
        <a:ext cx="6880165" cy="440943"/>
      </dsp:txXfrm>
    </dsp:sp>
    <dsp:sp modelId="{8830F02A-4B4F-4CAF-990F-F3B5C156F2E2}">
      <dsp:nvSpPr>
        <dsp:cNvPr id="0" name=""/>
        <dsp:cNvSpPr/>
      </dsp:nvSpPr>
      <dsp:spPr>
        <a:xfrm>
          <a:off x="0" y="876328"/>
          <a:ext cx="792420" cy="55148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6200000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2</a:t>
          </a:r>
          <a:endParaRPr lang="ru-RU" sz="2800" kern="1200" dirty="0"/>
        </a:p>
      </dsp:txBody>
      <dsp:txXfrm>
        <a:off x="0" y="876328"/>
        <a:ext cx="792420" cy="551486"/>
      </dsp:txXfrm>
    </dsp:sp>
    <dsp:sp modelId="{F92A69EE-650F-4257-A862-DC83A23D4095}">
      <dsp:nvSpPr>
        <dsp:cNvPr id="0" name=""/>
        <dsp:cNvSpPr/>
      </dsp:nvSpPr>
      <dsp:spPr>
        <a:xfrm>
          <a:off x="549386" y="917684"/>
          <a:ext cx="6880165" cy="44094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lumMod val="5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Просмотр информации, содержащейся в БД </a:t>
          </a:r>
          <a:endParaRPr lang="ru-RU" sz="1800" kern="1200" dirty="0"/>
        </a:p>
      </dsp:txBody>
      <dsp:txXfrm>
        <a:off x="549386" y="917684"/>
        <a:ext cx="6880165" cy="440943"/>
      </dsp:txXfrm>
    </dsp:sp>
    <dsp:sp modelId="{5344C1E0-6A13-477C-8480-AB005831CD56}">
      <dsp:nvSpPr>
        <dsp:cNvPr id="0" name=""/>
        <dsp:cNvSpPr/>
      </dsp:nvSpPr>
      <dsp:spPr>
        <a:xfrm>
          <a:off x="0" y="1536907"/>
          <a:ext cx="792420" cy="55148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6200000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3</a:t>
          </a:r>
          <a:endParaRPr lang="ru-RU" sz="2800" kern="1200" dirty="0"/>
        </a:p>
      </dsp:txBody>
      <dsp:txXfrm>
        <a:off x="0" y="1536907"/>
        <a:ext cx="792420" cy="551486"/>
      </dsp:txXfrm>
    </dsp:sp>
    <dsp:sp modelId="{B34C4240-F6D6-4D34-86FD-38A3F59CCD08}">
      <dsp:nvSpPr>
        <dsp:cNvPr id="0" name=""/>
        <dsp:cNvSpPr/>
      </dsp:nvSpPr>
      <dsp:spPr>
        <a:xfrm>
          <a:off x="549386" y="1578263"/>
          <a:ext cx="6880165" cy="44094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lumMod val="5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Отображение информации с учетом иерархии объектов БД</a:t>
          </a:r>
          <a:endParaRPr lang="ru-RU" sz="1800" kern="1200" dirty="0"/>
        </a:p>
      </dsp:txBody>
      <dsp:txXfrm>
        <a:off x="549386" y="1578263"/>
        <a:ext cx="6880165" cy="440943"/>
      </dsp:txXfrm>
    </dsp:sp>
    <dsp:sp modelId="{9EDE533B-FDF1-4B4C-A390-198521F99DA5}">
      <dsp:nvSpPr>
        <dsp:cNvPr id="0" name=""/>
        <dsp:cNvSpPr/>
      </dsp:nvSpPr>
      <dsp:spPr>
        <a:xfrm>
          <a:off x="0" y="2197485"/>
          <a:ext cx="792420" cy="55148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6200000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4</a:t>
          </a:r>
          <a:endParaRPr lang="ru-RU" sz="2800" kern="1200" dirty="0"/>
        </a:p>
      </dsp:txBody>
      <dsp:txXfrm>
        <a:off x="0" y="2197485"/>
        <a:ext cx="792420" cy="551486"/>
      </dsp:txXfrm>
    </dsp:sp>
    <dsp:sp modelId="{0072F9AF-18A7-41A5-B52E-1675194A2979}">
      <dsp:nvSpPr>
        <dsp:cNvPr id="0" name=""/>
        <dsp:cNvSpPr/>
      </dsp:nvSpPr>
      <dsp:spPr>
        <a:xfrm>
          <a:off x="549386" y="2238842"/>
          <a:ext cx="6880165" cy="44094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lumMod val="5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Проверка целостности БД</a:t>
          </a:r>
          <a:endParaRPr lang="ru-RU" sz="1800" kern="1200" dirty="0"/>
        </a:p>
      </dsp:txBody>
      <dsp:txXfrm>
        <a:off x="549386" y="2238842"/>
        <a:ext cx="6880165" cy="440943"/>
      </dsp:txXfrm>
    </dsp:sp>
    <dsp:sp modelId="{232072CD-0D0B-4CD7-B24B-03CBCE546AC0}">
      <dsp:nvSpPr>
        <dsp:cNvPr id="0" name=""/>
        <dsp:cNvSpPr/>
      </dsp:nvSpPr>
      <dsp:spPr>
        <a:xfrm>
          <a:off x="0" y="2858064"/>
          <a:ext cx="792420" cy="55148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6200000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5</a:t>
          </a:r>
          <a:endParaRPr lang="ru-RU" sz="2800" kern="1200" dirty="0"/>
        </a:p>
      </dsp:txBody>
      <dsp:txXfrm>
        <a:off x="0" y="2858064"/>
        <a:ext cx="792420" cy="551486"/>
      </dsp:txXfrm>
    </dsp:sp>
    <dsp:sp modelId="{BF80D0C2-064F-44AF-94B8-1A10FBFBB78C}">
      <dsp:nvSpPr>
        <dsp:cNvPr id="0" name=""/>
        <dsp:cNvSpPr/>
      </dsp:nvSpPr>
      <dsp:spPr>
        <a:xfrm>
          <a:off x="549386" y="2899420"/>
          <a:ext cx="6880165" cy="44094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lumMod val="5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Создание иерархии объектов в БД</a:t>
          </a:r>
          <a:endParaRPr lang="ru-RU" sz="1800" kern="1200" dirty="0"/>
        </a:p>
      </dsp:txBody>
      <dsp:txXfrm>
        <a:off x="549386" y="2899420"/>
        <a:ext cx="6880165" cy="440943"/>
      </dsp:txXfrm>
    </dsp:sp>
    <dsp:sp modelId="{06CAD82F-7465-44EE-97D6-AE092D6DDA75}">
      <dsp:nvSpPr>
        <dsp:cNvPr id="0" name=""/>
        <dsp:cNvSpPr/>
      </dsp:nvSpPr>
      <dsp:spPr>
        <a:xfrm>
          <a:off x="0" y="3518642"/>
          <a:ext cx="792420" cy="55148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6200000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6</a:t>
          </a:r>
          <a:endParaRPr lang="ru-RU" sz="2800" kern="1200" dirty="0"/>
        </a:p>
      </dsp:txBody>
      <dsp:txXfrm>
        <a:off x="0" y="3518642"/>
        <a:ext cx="792420" cy="551486"/>
      </dsp:txXfrm>
    </dsp:sp>
    <dsp:sp modelId="{CD521AE3-1CF7-43F7-83D9-0160038FD2D6}">
      <dsp:nvSpPr>
        <dsp:cNvPr id="0" name=""/>
        <dsp:cNvSpPr/>
      </dsp:nvSpPr>
      <dsp:spPr>
        <a:xfrm>
          <a:off x="549386" y="3559999"/>
          <a:ext cx="6880165" cy="44094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lumMod val="5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Контроль правильности заполнения данных</a:t>
          </a:r>
          <a:endParaRPr lang="ru-RU" sz="1800" kern="1200" dirty="0"/>
        </a:p>
      </dsp:txBody>
      <dsp:txXfrm>
        <a:off x="549386" y="3559999"/>
        <a:ext cx="6880165" cy="440943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5C3097F-3897-4181-8DF2-9174240809D5}">
      <dsp:nvSpPr>
        <dsp:cNvPr id="0" name=""/>
        <dsp:cNvSpPr/>
      </dsp:nvSpPr>
      <dsp:spPr>
        <a:xfrm>
          <a:off x="0" y="17932"/>
          <a:ext cx="7572427" cy="755746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Групповое изменение свойств объектов, сигналов</a:t>
          </a:r>
          <a:endParaRPr lang="ru-RU" sz="2000" kern="1200" dirty="0"/>
        </a:p>
      </dsp:txBody>
      <dsp:txXfrm>
        <a:off x="0" y="17932"/>
        <a:ext cx="7572427" cy="755746"/>
      </dsp:txXfrm>
    </dsp:sp>
    <dsp:sp modelId="{41327670-1685-4638-8C57-BE428A542373}">
      <dsp:nvSpPr>
        <dsp:cNvPr id="0" name=""/>
        <dsp:cNvSpPr/>
      </dsp:nvSpPr>
      <dsp:spPr>
        <a:xfrm>
          <a:off x="0" y="816879"/>
          <a:ext cx="7572427" cy="7557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Добавление, редактирование и удаление данных</a:t>
          </a:r>
          <a:endParaRPr lang="ru-RU" sz="2000" kern="1200" dirty="0"/>
        </a:p>
      </dsp:txBody>
      <dsp:txXfrm>
        <a:off x="0" y="816879"/>
        <a:ext cx="7572427" cy="755746"/>
      </dsp:txXfrm>
    </dsp:sp>
    <dsp:sp modelId="{6331F956-FB82-4D51-B603-4BC5757A3BDC}">
      <dsp:nvSpPr>
        <dsp:cNvPr id="0" name=""/>
        <dsp:cNvSpPr/>
      </dsp:nvSpPr>
      <dsp:spPr>
        <a:xfrm>
          <a:off x="0" y="1615826"/>
          <a:ext cx="7572427" cy="755746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Занесение изменений в связанные таблицы базы</a:t>
          </a:r>
          <a:endParaRPr lang="ru-RU" sz="2000" kern="1200" dirty="0"/>
        </a:p>
      </dsp:txBody>
      <dsp:txXfrm>
        <a:off x="0" y="1615826"/>
        <a:ext cx="7572427" cy="755746"/>
      </dsp:txXfrm>
    </dsp:sp>
    <dsp:sp modelId="{8463B42E-9C3E-4BD7-9931-5399BFC55AD3}">
      <dsp:nvSpPr>
        <dsp:cNvPr id="0" name=""/>
        <dsp:cNvSpPr/>
      </dsp:nvSpPr>
      <dsp:spPr>
        <a:xfrm>
          <a:off x="0" y="2414772"/>
          <a:ext cx="7572427" cy="7557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Легкий и быстрый доступ к различным документам</a:t>
          </a:r>
          <a:endParaRPr lang="ru-RU" sz="2000" kern="1200" dirty="0"/>
        </a:p>
      </dsp:txBody>
      <dsp:txXfrm>
        <a:off x="0" y="2414772"/>
        <a:ext cx="7572427" cy="755746"/>
      </dsp:txXfrm>
    </dsp:sp>
    <dsp:sp modelId="{1E07F97E-CC1E-4380-BB6E-08164E23A3E4}">
      <dsp:nvSpPr>
        <dsp:cNvPr id="0" name=""/>
        <dsp:cNvSpPr/>
      </dsp:nvSpPr>
      <dsp:spPr>
        <a:xfrm>
          <a:off x="0" y="3213719"/>
          <a:ext cx="7572427" cy="755746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Настройка элементов интерфейса </a:t>
          </a:r>
          <a:endParaRPr lang="ru-RU" sz="2000" kern="1200" dirty="0"/>
        </a:p>
      </dsp:txBody>
      <dsp:txXfrm>
        <a:off x="0" y="3213719"/>
        <a:ext cx="7572427" cy="755746"/>
      </dsp:txXfrm>
    </dsp:sp>
    <dsp:sp modelId="{553CBC1B-E161-4D6D-8086-8EB7FA3DB856}">
      <dsp:nvSpPr>
        <dsp:cNvPr id="0" name=""/>
        <dsp:cNvSpPr/>
      </dsp:nvSpPr>
      <dsp:spPr>
        <a:xfrm>
          <a:off x="0" y="4012666"/>
          <a:ext cx="7572427" cy="7557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Защита системы от «человеческого фактора» - ошибок пользователя</a:t>
          </a:r>
          <a:endParaRPr lang="ru-RU" sz="2000" kern="1200" dirty="0"/>
        </a:p>
      </dsp:txBody>
      <dsp:txXfrm>
        <a:off x="0" y="4012666"/>
        <a:ext cx="7572427" cy="755746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B12C925-7263-40D7-98DF-CA4AF8DFE5BD}">
      <dsp:nvSpPr>
        <dsp:cNvPr id="0" name=""/>
        <dsp:cNvSpPr/>
      </dsp:nvSpPr>
      <dsp:spPr>
        <a:xfrm>
          <a:off x="0" y="21378"/>
          <a:ext cx="7715303" cy="111975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Представление информации в табличном виде и в виде древовидной структуры</a:t>
          </a:r>
          <a:endParaRPr lang="ru-RU" sz="2000" kern="1200" dirty="0"/>
        </a:p>
      </dsp:txBody>
      <dsp:txXfrm>
        <a:off x="0" y="21378"/>
        <a:ext cx="7715303" cy="1119751"/>
      </dsp:txXfrm>
    </dsp:sp>
    <dsp:sp modelId="{3429C2A3-9C17-4228-B5AA-29364B3305BA}">
      <dsp:nvSpPr>
        <dsp:cNvPr id="0" name=""/>
        <dsp:cNvSpPr/>
      </dsp:nvSpPr>
      <dsp:spPr>
        <a:xfrm>
          <a:off x="0" y="1252013"/>
          <a:ext cx="7715303" cy="913268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Поиск элементов по индексу в деревьях навигации</a:t>
          </a:r>
          <a:endParaRPr lang="ru-RU" sz="2000" kern="1200" dirty="0"/>
        </a:p>
      </dsp:txBody>
      <dsp:txXfrm>
        <a:off x="0" y="1252013"/>
        <a:ext cx="7715303" cy="913268"/>
      </dsp:txXfrm>
    </dsp:sp>
    <dsp:sp modelId="{9192CD20-2925-4057-BCD5-5C84CE90854D}">
      <dsp:nvSpPr>
        <dsp:cNvPr id="0" name=""/>
        <dsp:cNvSpPr/>
      </dsp:nvSpPr>
      <dsp:spPr>
        <a:xfrm>
          <a:off x="0" y="2391465"/>
          <a:ext cx="7715303" cy="92678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Перемещение элементов внутри одного дерева</a:t>
          </a:r>
          <a:endParaRPr lang="ru-RU" sz="2000" kern="1200" dirty="0"/>
        </a:p>
      </dsp:txBody>
      <dsp:txXfrm>
        <a:off x="0" y="2391465"/>
        <a:ext cx="7715303" cy="926788"/>
      </dsp:txXfrm>
    </dsp:sp>
    <dsp:sp modelId="{A14F1495-1DC7-4DAB-B9ED-FEA291950282}">
      <dsp:nvSpPr>
        <dsp:cNvPr id="0" name=""/>
        <dsp:cNvSpPr/>
      </dsp:nvSpPr>
      <dsp:spPr>
        <a:xfrm>
          <a:off x="0" y="3447669"/>
          <a:ext cx="7715303" cy="1291299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Выполнение привязки элементов дерева между собой  (технологи</a:t>
          </a:r>
          <a:r>
            <a:rPr lang="ru-RU" sz="2000" kern="1200" dirty="0" smtClean="0">
              <a:effectLst/>
            </a:rPr>
            <a:t>я</a:t>
          </a:r>
          <a:r>
            <a:rPr lang="ru-RU" sz="2000" kern="1200" dirty="0" smtClean="0"/>
            <a:t> </a:t>
          </a:r>
          <a:r>
            <a:rPr lang="en-US" sz="2000" kern="1200" dirty="0" smtClean="0"/>
            <a:t>Drag-and-Drop</a:t>
          </a:r>
          <a:r>
            <a:rPr lang="ru-RU" sz="2000" kern="1200" dirty="0" smtClean="0"/>
            <a:t>)</a:t>
          </a:r>
          <a:r>
            <a:rPr lang="en-US" sz="2000" kern="1200" dirty="0" smtClean="0"/>
            <a:t> </a:t>
          </a:r>
          <a:r>
            <a:rPr lang="ru-RU" sz="2000" kern="1200" dirty="0" smtClean="0"/>
            <a:t>с последующим переходом друг на друга</a:t>
          </a:r>
          <a:endParaRPr lang="ru-RU" sz="2000" kern="1200" dirty="0"/>
        </a:p>
      </dsp:txBody>
      <dsp:txXfrm>
        <a:off x="0" y="3447669"/>
        <a:ext cx="7715303" cy="1291299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92F2B2D-A60B-455B-A4C2-768F66EDB7E7}">
      <dsp:nvSpPr>
        <dsp:cNvPr id="0" name=""/>
        <dsp:cNvSpPr/>
      </dsp:nvSpPr>
      <dsp:spPr>
        <a:xfrm rot="19494400">
          <a:off x="0" y="76549"/>
          <a:ext cx="3119438" cy="1949648"/>
        </a:xfrm>
        <a:prstGeom prst="swooshArrow">
          <a:avLst>
            <a:gd name="adj1" fmla="val 25000"/>
            <a:gd name="adj2" fmla="val 25000"/>
          </a:avLst>
        </a:prstGeom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5400000" scaled="1"/>
          <a:tileRect/>
        </a:gradFill>
        <a:ln>
          <a:noFill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FA236E-7EA7-4231-919F-D474014E099C}">
      <dsp:nvSpPr>
        <dsp:cNvPr id="0" name=""/>
        <dsp:cNvSpPr/>
      </dsp:nvSpPr>
      <dsp:spPr>
        <a:xfrm>
          <a:off x="1928825" y="71437"/>
          <a:ext cx="230838" cy="2308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BD0252-0A34-4785-81E7-F77E6CCD449D}">
      <dsp:nvSpPr>
        <dsp:cNvPr id="0" name=""/>
        <dsp:cNvSpPr/>
      </dsp:nvSpPr>
      <dsp:spPr>
        <a:xfrm rot="18644874">
          <a:off x="1039845" y="496874"/>
          <a:ext cx="1213760" cy="355926"/>
        </a:xfrm>
        <a:prstGeom prst="round2DiagRect">
          <a:avLst/>
        </a:prstGeom>
        <a:noFill/>
        <a:ln>
          <a:noFill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2316" bIns="0" numCol="1" spcCol="1270" anchor="t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Сигналы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 rot="18644874">
        <a:off x="1039845" y="496874"/>
        <a:ext cx="1213760" cy="355926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9F6827B-C6DD-4C6E-B7D6-71FDFEDD9D0D}">
      <dsp:nvSpPr>
        <dsp:cNvPr id="0" name=""/>
        <dsp:cNvSpPr/>
      </dsp:nvSpPr>
      <dsp:spPr>
        <a:xfrm>
          <a:off x="0" y="0"/>
          <a:ext cx="1571636" cy="1143008"/>
        </a:xfrm>
        <a:prstGeom prst="ellipse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Каналы</a:t>
          </a:r>
          <a:endParaRPr lang="ru-RU" sz="2400" kern="1200" dirty="0"/>
        </a:p>
      </dsp:txBody>
      <dsp:txXfrm>
        <a:off x="0" y="0"/>
        <a:ext cx="1571636" cy="11430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294" y="0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r">
              <a:defRPr sz="1200"/>
            </a:lvl1pPr>
          </a:lstStyle>
          <a:p>
            <a:fld id="{86FDD0EB-6ACB-48CD-AF7D-B94F05D3655A}" type="datetimeFigureOut">
              <a:rPr lang="ru-RU" smtClean="0"/>
              <a:pPr/>
              <a:t>06.03.2014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305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294" y="9429305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r">
              <a:defRPr sz="1200"/>
            </a:lvl1pPr>
          </a:lstStyle>
          <a:p>
            <a:fld id="{F9FD1B02-9A15-4655-94B5-1F9598174B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01575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86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47" tIns="45623" rIns="91247" bIns="45623" numCol="1" anchor="t" anchorCtr="0" compatLnSpc="1">
            <a:prstTxWarp prst="textNoShape">
              <a:avLst/>
            </a:prstTxWarp>
          </a:bodyPr>
          <a:lstStyle>
            <a:lvl1pPr defTabSz="912846">
              <a:defRPr sz="1200"/>
            </a:lvl1pPr>
          </a:lstStyle>
          <a:p>
            <a:endParaRPr lang="ru-RU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94" y="0"/>
            <a:ext cx="294586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47" tIns="45623" rIns="91247" bIns="45623" numCol="1" anchor="t" anchorCtr="0" compatLnSpc="1">
            <a:prstTxWarp prst="textNoShape">
              <a:avLst/>
            </a:prstTxWarp>
          </a:bodyPr>
          <a:lstStyle>
            <a:lvl1pPr algn="r" defTabSz="912846">
              <a:defRPr sz="1200"/>
            </a:lvl1pPr>
          </a:lstStyle>
          <a:p>
            <a:endParaRPr lang="ru-RU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55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64" y="4714653"/>
            <a:ext cx="5438748" cy="4466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47" tIns="45623" rIns="91247" bIns="456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305"/>
            <a:ext cx="294586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47" tIns="45623" rIns="91247" bIns="45623" numCol="1" anchor="b" anchorCtr="0" compatLnSpc="1">
            <a:prstTxWarp prst="textNoShape">
              <a:avLst/>
            </a:prstTxWarp>
          </a:bodyPr>
          <a:lstStyle>
            <a:lvl1pPr defTabSz="912846">
              <a:defRPr sz="1200"/>
            </a:lvl1pPr>
          </a:lstStyle>
          <a:p>
            <a:endParaRPr lang="ru-RU"/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94" y="9429305"/>
            <a:ext cx="294586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47" tIns="45623" rIns="91247" bIns="45623" numCol="1" anchor="b" anchorCtr="0" compatLnSpc="1">
            <a:prstTxWarp prst="textNoShape">
              <a:avLst/>
            </a:prstTxWarp>
          </a:bodyPr>
          <a:lstStyle>
            <a:lvl1pPr algn="r" defTabSz="912846">
              <a:defRPr sz="1200"/>
            </a:lvl1pPr>
          </a:lstStyle>
          <a:p>
            <a:fld id="{02B26198-06E6-4E21-A1DF-972B9918488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24018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Соединительная линия уступом 64"/>
          <p:cNvCxnSpPr/>
          <p:nvPr userDrawn="1"/>
        </p:nvCxnSpPr>
        <p:spPr>
          <a:xfrm rot="10800000" flipV="1">
            <a:off x="1000100" y="6215081"/>
            <a:ext cx="8143900" cy="357190"/>
          </a:xfrm>
          <a:prstGeom prst="bentConnector3">
            <a:avLst>
              <a:gd name="adj1" fmla="val 41420"/>
            </a:avLst>
          </a:prstGeom>
          <a:ln w="38100">
            <a:solidFill>
              <a:srgbClr val="FFCC00"/>
            </a:solidFill>
          </a:ln>
          <a:effectLst>
            <a:outerShdw blurRad="50800" dist="38100" dir="13500000" algn="br" rotWithShape="0">
              <a:schemeClr val="bg2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Freeform 7"/>
          <p:cNvSpPr>
            <a:spLocks noChangeArrowheads="1"/>
          </p:cNvSpPr>
          <p:nvPr userDrawn="1"/>
        </p:nvSpPr>
        <p:spPr bwMode="auto">
          <a:xfrm flipH="1">
            <a:off x="1214414" y="228600"/>
            <a:ext cx="7500990" cy="628632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38100" cap="flat" cmpd="sng">
            <a:solidFill>
              <a:srgbClr val="FFCC00"/>
            </a:solidFill>
            <a:prstDash val="solid"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40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43042" y="428604"/>
            <a:ext cx="6786610" cy="2643206"/>
          </a:xfrm>
        </p:spPr>
        <p:txBody>
          <a:bodyPr/>
          <a:lstStyle>
            <a:lvl1pPr algn="ctr">
              <a:defRPr sz="4000">
                <a:solidFill>
                  <a:srgbClr val="993300"/>
                </a:solidFill>
              </a:defRPr>
            </a:lvl1pPr>
          </a:lstStyle>
          <a:p>
            <a:r>
              <a:rPr lang="ru-RU" altLang="en-US" dirty="0"/>
              <a:t>Образец заголовка</a:t>
            </a:r>
          </a:p>
        </p:txBody>
      </p:sp>
      <p:sp>
        <p:nvSpPr>
          <p:cNvPr id="40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0298" y="4462482"/>
            <a:ext cx="6034102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ru-RU" altLang="en-US" dirty="0"/>
              <a:t>Образец подзаголовка</a:t>
            </a:r>
          </a:p>
        </p:txBody>
      </p:sp>
      <p:sp>
        <p:nvSpPr>
          <p:cNvPr id="56" name="Freeform 3"/>
          <p:cNvSpPr>
            <a:spLocks/>
          </p:cNvSpPr>
          <p:nvPr userDrawn="1"/>
        </p:nvSpPr>
        <p:spPr bwMode="auto">
          <a:xfrm rot="10800000">
            <a:off x="6328" y="0"/>
            <a:ext cx="1565275" cy="6858000"/>
          </a:xfrm>
          <a:custGeom>
            <a:avLst/>
            <a:gdLst/>
            <a:ahLst/>
            <a:cxnLst>
              <a:cxn ang="0">
                <a:pos x="502" y="0"/>
              </a:cxn>
              <a:cxn ang="0">
                <a:pos x="93" y="0"/>
              </a:cxn>
              <a:cxn ang="0">
                <a:pos x="0" y="3168"/>
              </a:cxn>
              <a:cxn ang="0">
                <a:pos x="502" y="3168"/>
              </a:cxn>
              <a:cxn ang="0">
                <a:pos x="502" y="0"/>
              </a:cxn>
            </a:cxnLst>
            <a:rect l="0" t="0" r="r" b="b"/>
            <a:pathLst>
              <a:path w="502" h="3168">
                <a:moveTo>
                  <a:pt x="502" y="0"/>
                </a:moveTo>
                <a:cubicBezTo>
                  <a:pt x="93" y="0"/>
                  <a:pt x="93" y="0"/>
                  <a:pt x="93" y="0"/>
                </a:cubicBezTo>
                <a:cubicBezTo>
                  <a:pt x="146" y="383"/>
                  <a:pt x="323" y="1900"/>
                  <a:pt x="0" y="3168"/>
                </a:cubicBezTo>
                <a:cubicBezTo>
                  <a:pt x="502" y="3168"/>
                  <a:pt x="502" y="3168"/>
                  <a:pt x="502" y="3168"/>
                </a:cubicBezTo>
                <a:lnTo>
                  <a:pt x="502" y="0"/>
                </a:lnTo>
                <a:close/>
              </a:path>
            </a:pathLst>
          </a:custGeom>
          <a:gradFill rotWithShape="1">
            <a:gsLst>
              <a:gs pos="0">
                <a:srgbClr val="EFB32F"/>
              </a:gs>
              <a:gs pos="100000">
                <a:srgbClr val="EF792F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pSp>
        <p:nvGrpSpPr>
          <p:cNvPr id="57" name="Group 4"/>
          <p:cNvGrpSpPr>
            <a:grpSpLocks/>
          </p:cNvGrpSpPr>
          <p:nvPr userDrawn="1"/>
        </p:nvGrpSpPr>
        <p:grpSpPr bwMode="auto">
          <a:xfrm rot="10800000">
            <a:off x="-317522" y="0"/>
            <a:ext cx="1655763" cy="6843713"/>
            <a:chOff x="21532" y="360"/>
            <a:chExt cx="2157" cy="15120"/>
          </a:xfrm>
        </p:grpSpPr>
        <p:sp>
          <p:nvSpPr>
            <p:cNvPr id="58" name="Freeform 5"/>
            <p:cNvSpPr>
              <a:spLocks/>
            </p:cNvSpPr>
            <p:nvPr/>
          </p:nvSpPr>
          <p:spPr bwMode="auto">
            <a:xfrm>
              <a:off x="21532" y="360"/>
              <a:ext cx="1855" cy="15120"/>
            </a:xfrm>
            <a:custGeom>
              <a:avLst/>
              <a:gdLst/>
              <a:ahLst/>
              <a:cxnLst>
                <a:cxn ang="0">
                  <a:pos x="101" y="0"/>
                </a:cxn>
                <a:cxn ang="0">
                  <a:pos x="0" y="3172"/>
                </a:cxn>
              </a:cxnLst>
              <a:rect l="0" t="0" r="r" b="b"/>
              <a:pathLst>
                <a:path w="387" h="3172">
                  <a:moveTo>
                    <a:pt x="101" y="0"/>
                  </a:moveTo>
                  <a:cubicBezTo>
                    <a:pt x="387" y="1404"/>
                    <a:pt x="122" y="2697"/>
                    <a:pt x="0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9" name="Freeform 6"/>
            <p:cNvSpPr>
              <a:spLocks/>
            </p:cNvSpPr>
            <p:nvPr/>
          </p:nvSpPr>
          <p:spPr bwMode="auto">
            <a:xfrm>
              <a:off x="21887" y="360"/>
              <a:ext cx="1600" cy="151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" y="3172"/>
                </a:cxn>
              </a:cxnLst>
              <a:rect l="0" t="0" r="r" b="b"/>
              <a:pathLst>
                <a:path w="334" h="3172">
                  <a:moveTo>
                    <a:pt x="0" y="0"/>
                  </a:moveTo>
                  <a:cubicBezTo>
                    <a:pt x="334" y="1375"/>
                    <a:pt x="126" y="2664"/>
                    <a:pt x="16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0" name="Freeform 7"/>
            <p:cNvSpPr>
              <a:spLocks/>
            </p:cNvSpPr>
            <p:nvPr/>
          </p:nvSpPr>
          <p:spPr bwMode="auto">
            <a:xfrm>
              <a:off x="22064" y="360"/>
              <a:ext cx="1625" cy="15120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0" y="3172"/>
                </a:cxn>
              </a:cxnLst>
              <a:rect l="0" t="0" r="r" b="b"/>
              <a:pathLst>
                <a:path w="339" h="3172">
                  <a:moveTo>
                    <a:pt x="21" y="0"/>
                  </a:moveTo>
                  <a:cubicBezTo>
                    <a:pt x="339" y="1377"/>
                    <a:pt x="116" y="2664"/>
                    <a:pt x="0" y="3172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1" name="Freeform 8"/>
            <p:cNvSpPr>
              <a:spLocks/>
            </p:cNvSpPr>
            <p:nvPr/>
          </p:nvSpPr>
          <p:spPr bwMode="auto">
            <a:xfrm>
              <a:off x="21863" y="360"/>
              <a:ext cx="1644" cy="1512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0" y="3172"/>
                </a:cxn>
              </a:cxnLst>
              <a:rect l="0" t="0" r="r" b="b"/>
              <a:pathLst>
                <a:path w="343" h="3172">
                  <a:moveTo>
                    <a:pt x="28" y="0"/>
                  </a:moveTo>
                  <a:cubicBezTo>
                    <a:pt x="343" y="1379"/>
                    <a:pt x="117" y="2666"/>
                    <a:pt x="0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2" name="Freeform 9"/>
            <p:cNvSpPr>
              <a:spLocks/>
            </p:cNvSpPr>
            <p:nvPr/>
          </p:nvSpPr>
          <p:spPr bwMode="auto">
            <a:xfrm>
              <a:off x="21704" y="360"/>
              <a:ext cx="1620" cy="15120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0" y="3172"/>
                </a:cxn>
              </a:cxnLst>
              <a:rect l="0" t="0" r="r" b="b"/>
              <a:pathLst>
                <a:path w="338" h="3172">
                  <a:moveTo>
                    <a:pt x="20" y="0"/>
                  </a:moveTo>
                  <a:cubicBezTo>
                    <a:pt x="338" y="1378"/>
                    <a:pt x="116" y="2664"/>
                    <a:pt x="0" y="3172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</a:defRPr>
            </a:lvl1pPr>
          </a:lstStyle>
          <a:p>
            <a:fld id="{A2E53429-78A8-4519-8464-6F5AAF624E08}" type="slidenum">
              <a:rPr lang="ru-RU" altLang="en-US" smtClean="0"/>
              <a:pPr/>
              <a:t>‹#›</a:t>
            </a:fld>
            <a:endParaRPr lang="ru-RU" altLang="en-US"/>
          </a:p>
        </p:txBody>
      </p:sp>
      <p:pic>
        <p:nvPicPr>
          <p:cNvPr id="16" name="Рисунок 15" descr="logoTYPE copy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32" y="6072207"/>
            <a:ext cx="2358934" cy="7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99A65E-7C88-4434-969B-97FCA8B35729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ЦППС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Соединительная линия уступом 64"/>
          <p:cNvCxnSpPr/>
          <p:nvPr userDrawn="1"/>
        </p:nvCxnSpPr>
        <p:spPr>
          <a:xfrm rot="10800000" flipV="1">
            <a:off x="1000100" y="6215081"/>
            <a:ext cx="8143900" cy="357190"/>
          </a:xfrm>
          <a:prstGeom prst="bentConnector3">
            <a:avLst>
              <a:gd name="adj1" fmla="val 41420"/>
            </a:avLst>
          </a:prstGeom>
          <a:ln w="38100">
            <a:solidFill>
              <a:srgbClr val="FFCC00"/>
            </a:solidFill>
          </a:ln>
          <a:effectLst>
            <a:outerShdw blurRad="50800" dist="38100" dir="13500000" algn="br" rotWithShape="0">
              <a:schemeClr val="bg2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Freeform 7"/>
          <p:cNvSpPr>
            <a:spLocks noChangeArrowheads="1"/>
          </p:cNvSpPr>
          <p:nvPr userDrawn="1"/>
        </p:nvSpPr>
        <p:spPr bwMode="auto">
          <a:xfrm flipH="1">
            <a:off x="1214414" y="228600"/>
            <a:ext cx="7500990" cy="628632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38100" cap="flat" cmpd="sng">
            <a:solidFill>
              <a:srgbClr val="FFCC00"/>
            </a:solidFill>
            <a:prstDash val="solid"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40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43042" y="428604"/>
            <a:ext cx="6786610" cy="2643206"/>
          </a:xfrm>
        </p:spPr>
        <p:txBody>
          <a:bodyPr/>
          <a:lstStyle>
            <a:lvl1pPr algn="ctr">
              <a:defRPr sz="4000">
                <a:solidFill>
                  <a:srgbClr val="993300"/>
                </a:solidFill>
              </a:defRPr>
            </a:lvl1pPr>
          </a:lstStyle>
          <a:p>
            <a:r>
              <a:rPr lang="ru-RU" altLang="en-US" dirty="0"/>
              <a:t>Образец заголовка</a:t>
            </a:r>
          </a:p>
        </p:txBody>
      </p:sp>
      <p:sp>
        <p:nvSpPr>
          <p:cNvPr id="40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0298" y="4462482"/>
            <a:ext cx="6034102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ru-RU" altLang="en-US" dirty="0"/>
              <a:t>Образец подзаголовка</a:t>
            </a:r>
          </a:p>
        </p:txBody>
      </p:sp>
      <p:sp>
        <p:nvSpPr>
          <p:cNvPr id="56" name="Freeform 3"/>
          <p:cNvSpPr>
            <a:spLocks/>
          </p:cNvSpPr>
          <p:nvPr userDrawn="1"/>
        </p:nvSpPr>
        <p:spPr bwMode="auto">
          <a:xfrm rot="10800000">
            <a:off x="6328" y="0"/>
            <a:ext cx="1565275" cy="6858000"/>
          </a:xfrm>
          <a:custGeom>
            <a:avLst/>
            <a:gdLst/>
            <a:ahLst/>
            <a:cxnLst>
              <a:cxn ang="0">
                <a:pos x="502" y="0"/>
              </a:cxn>
              <a:cxn ang="0">
                <a:pos x="93" y="0"/>
              </a:cxn>
              <a:cxn ang="0">
                <a:pos x="0" y="3168"/>
              </a:cxn>
              <a:cxn ang="0">
                <a:pos x="502" y="3168"/>
              </a:cxn>
              <a:cxn ang="0">
                <a:pos x="502" y="0"/>
              </a:cxn>
            </a:cxnLst>
            <a:rect l="0" t="0" r="r" b="b"/>
            <a:pathLst>
              <a:path w="502" h="3168">
                <a:moveTo>
                  <a:pt x="502" y="0"/>
                </a:moveTo>
                <a:cubicBezTo>
                  <a:pt x="93" y="0"/>
                  <a:pt x="93" y="0"/>
                  <a:pt x="93" y="0"/>
                </a:cubicBezTo>
                <a:cubicBezTo>
                  <a:pt x="146" y="383"/>
                  <a:pt x="323" y="1900"/>
                  <a:pt x="0" y="3168"/>
                </a:cubicBezTo>
                <a:cubicBezTo>
                  <a:pt x="502" y="3168"/>
                  <a:pt x="502" y="3168"/>
                  <a:pt x="502" y="3168"/>
                </a:cubicBezTo>
                <a:lnTo>
                  <a:pt x="502" y="0"/>
                </a:lnTo>
                <a:close/>
              </a:path>
            </a:pathLst>
          </a:custGeom>
          <a:gradFill rotWithShape="1">
            <a:gsLst>
              <a:gs pos="0">
                <a:srgbClr val="EFB32F"/>
              </a:gs>
              <a:gs pos="100000">
                <a:srgbClr val="EF792F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pSp>
        <p:nvGrpSpPr>
          <p:cNvPr id="2" name="Group 4"/>
          <p:cNvGrpSpPr>
            <a:grpSpLocks/>
          </p:cNvGrpSpPr>
          <p:nvPr userDrawn="1"/>
        </p:nvGrpSpPr>
        <p:grpSpPr bwMode="auto">
          <a:xfrm rot="10800000">
            <a:off x="-317522" y="0"/>
            <a:ext cx="1655763" cy="6843713"/>
            <a:chOff x="21532" y="360"/>
            <a:chExt cx="2157" cy="15120"/>
          </a:xfrm>
        </p:grpSpPr>
        <p:sp>
          <p:nvSpPr>
            <p:cNvPr id="58" name="Freeform 5"/>
            <p:cNvSpPr>
              <a:spLocks/>
            </p:cNvSpPr>
            <p:nvPr/>
          </p:nvSpPr>
          <p:spPr bwMode="auto">
            <a:xfrm>
              <a:off x="21532" y="360"/>
              <a:ext cx="1855" cy="15120"/>
            </a:xfrm>
            <a:custGeom>
              <a:avLst/>
              <a:gdLst/>
              <a:ahLst/>
              <a:cxnLst>
                <a:cxn ang="0">
                  <a:pos x="101" y="0"/>
                </a:cxn>
                <a:cxn ang="0">
                  <a:pos x="0" y="3172"/>
                </a:cxn>
              </a:cxnLst>
              <a:rect l="0" t="0" r="r" b="b"/>
              <a:pathLst>
                <a:path w="387" h="3172">
                  <a:moveTo>
                    <a:pt x="101" y="0"/>
                  </a:moveTo>
                  <a:cubicBezTo>
                    <a:pt x="387" y="1404"/>
                    <a:pt x="122" y="2697"/>
                    <a:pt x="0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9" name="Freeform 6"/>
            <p:cNvSpPr>
              <a:spLocks/>
            </p:cNvSpPr>
            <p:nvPr/>
          </p:nvSpPr>
          <p:spPr bwMode="auto">
            <a:xfrm>
              <a:off x="21887" y="360"/>
              <a:ext cx="1600" cy="151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" y="3172"/>
                </a:cxn>
              </a:cxnLst>
              <a:rect l="0" t="0" r="r" b="b"/>
              <a:pathLst>
                <a:path w="334" h="3172">
                  <a:moveTo>
                    <a:pt x="0" y="0"/>
                  </a:moveTo>
                  <a:cubicBezTo>
                    <a:pt x="334" y="1375"/>
                    <a:pt x="126" y="2664"/>
                    <a:pt x="16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0" name="Freeform 7"/>
            <p:cNvSpPr>
              <a:spLocks/>
            </p:cNvSpPr>
            <p:nvPr/>
          </p:nvSpPr>
          <p:spPr bwMode="auto">
            <a:xfrm>
              <a:off x="22064" y="360"/>
              <a:ext cx="1625" cy="15120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0" y="3172"/>
                </a:cxn>
              </a:cxnLst>
              <a:rect l="0" t="0" r="r" b="b"/>
              <a:pathLst>
                <a:path w="339" h="3172">
                  <a:moveTo>
                    <a:pt x="21" y="0"/>
                  </a:moveTo>
                  <a:cubicBezTo>
                    <a:pt x="339" y="1377"/>
                    <a:pt x="116" y="2664"/>
                    <a:pt x="0" y="3172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1" name="Freeform 8"/>
            <p:cNvSpPr>
              <a:spLocks/>
            </p:cNvSpPr>
            <p:nvPr/>
          </p:nvSpPr>
          <p:spPr bwMode="auto">
            <a:xfrm>
              <a:off x="21863" y="360"/>
              <a:ext cx="1644" cy="1512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0" y="3172"/>
                </a:cxn>
              </a:cxnLst>
              <a:rect l="0" t="0" r="r" b="b"/>
              <a:pathLst>
                <a:path w="343" h="3172">
                  <a:moveTo>
                    <a:pt x="28" y="0"/>
                  </a:moveTo>
                  <a:cubicBezTo>
                    <a:pt x="343" y="1379"/>
                    <a:pt x="117" y="2666"/>
                    <a:pt x="0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2" name="Freeform 9"/>
            <p:cNvSpPr>
              <a:spLocks/>
            </p:cNvSpPr>
            <p:nvPr/>
          </p:nvSpPr>
          <p:spPr bwMode="auto">
            <a:xfrm>
              <a:off x="21704" y="360"/>
              <a:ext cx="1620" cy="15120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0" y="3172"/>
                </a:cxn>
              </a:cxnLst>
              <a:rect l="0" t="0" r="r" b="b"/>
              <a:pathLst>
                <a:path w="338" h="3172">
                  <a:moveTo>
                    <a:pt x="20" y="0"/>
                  </a:moveTo>
                  <a:cubicBezTo>
                    <a:pt x="338" y="1378"/>
                    <a:pt x="116" y="2664"/>
                    <a:pt x="0" y="3172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15" name="Рисунок 14" descr="logoTYPE copy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32" y="6072207"/>
            <a:ext cx="2358934" cy="7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571612"/>
            <a:ext cx="8229600" cy="4530725"/>
          </a:xfrm>
        </p:spPr>
        <p:txBody>
          <a:bodyPr/>
          <a:lstStyle>
            <a:lvl1pPr>
              <a:buClr>
                <a:srgbClr val="6699FF"/>
              </a:buClr>
              <a:defRPr/>
            </a:lvl1pPr>
            <a:lvl2pPr>
              <a:buClr>
                <a:srgbClr val="6699FF"/>
              </a:buClr>
              <a:defRPr/>
            </a:lvl2pPr>
            <a:lvl3pPr>
              <a:buClr>
                <a:srgbClr val="6699FF"/>
              </a:buClr>
              <a:defRPr/>
            </a:lvl3pPr>
            <a:lvl4pPr>
              <a:buClr>
                <a:srgbClr val="6699FF"/>
              </a:buClr>
              <a:defRPr/>
            </a:lvl4pPr>
            <a:lvl5pPr>
              <a:buClr>
                <a:srgbClr val="6699FF"/>
              </a:buClr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7010400" y="64008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A2E53429-78A8-4519-8464-6F5AAF624E08}" type="slidenum">
              <a:rPr lang="ru-RU" altLang="en-US" smtClean="0"/>
              <a:pPr/>
              <a:t>‹#›</a:t>
            </a:fld>
            <a:endParaRPr lang="ru-RU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0578611-B1EA-427E-AE7B-A8F94F904DED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214950"/>
            <a:ext cx="7786742" cy="71438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00034" y="357166"/>
            <a:ext cx="7786742" cy="492922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0884C1B-2F1E-4802-8EED-AB4FF10180A2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ПС1.jpg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00034" y="-10868"/>
            <a:ext cx="8643998" cy="6868892"/>
          </a:xfrm>
          <a:prstGeom prst="rect">
            <a:avLst/>
          </a:prstGeom>
        </p:spPr>
      </p:pic>
      <p:cxnSp>
        <p:nvCxnSpPr>
          <p:cNvPr id="65" name="Соединительная линия уступом 64"/>
          <p:cNvCxnSpPr/>
          <p:nvPr userDrawn="1"/>
        </p:nvCxnSpPr>
        <p:spPr>
          <a:xfrm rot="10800000" flipV="1">
            <a:off x="1000100" y="5929330"/>
            <a:ext cx="8143900" cy="357190"/>
          </a:xfrm>
          <a:prstGeom prst="bentConnector3">
            <a:avLst>
              <a:gd name="adj1" fmla="val 41420"/>
            </a:avLst>
          </a:prstGeom>
          <a:ln w="38100">
            <a:solidFill>
              <a:srgbClr val="FFCC00"/>
            </a:solidFill>
          </a:ln>
          <a:effectLst>
            <a:outerShdw blurRad="50800" dist="38100" dir="13500000" algn="br" rotWithShape="0">
              <a:schemeClr val="bg2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Freeform 7"/>
          <p:cNvSpPr>
            <a:spLocks noChangeArrowheads="1"/>
          </p:cNvSpPr>
          <p:nvPr userDrawn="1"/>
        </p:nvSpPr>
        <p:spPr bwMode="auto">
          <a:xfrm flipH="1">
            <a:off x="1214414" y="228600"/>
            <a:ext cx="7500990" cy="628632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38100" cap="flat" cmpd="sng">
            <a:solidFill>
              <a:srgbClr val="FFCC00"/>
            </a:solidFill>
            <a:prstDash val="solid"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40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5985" y="428604"/>
            <a:ext cx="5357850" cy="2643206"/>
          </a:xfrm>
        </p:spPr>
        <p:txBody>
          <a:bodyPr/>
          <a:lstStyle>
            <a:lvl1pPr algn="ctr">
              <a:defRPr sz="4400">
                <a:solidFill>
                  <a:srgbClr val="993300"/>
                </a:solidFill>
              </a:defRPr>
            </a:lvl1pPr>
          </a:lstStyle>
          <a:p>
            <a:r>
              <a:rPr lang="ru-RU" altLang="en-US" dirty="0"/>
              <a:t>Образец заголовка</a:t>
            </a:r>
          </a:p>
        </p:txBody>
      </p:sp>
      <p:sp>
        <p:nvSpPr>
          <p:cNvPr id="40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0298" y="3962400"/>
            <a:ext cx="6034102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ru-RU" altLang="en-US"/>
              <a:t>Образец подзаголовка</a:t>
            </a:r>
          </a:p>
        </p:txBody>
      </p:sp>
      <p:sp>
        <p:nvSpPr>
          <p:cNvPr id="14" name="Freeform 33"/>
          <p:cNvSpPr>
            <a:spLocks noEditPoints="1"/>
          </p:cNvSpPr>
          <p:nvPr userDrawn="1"/>
        </p:nvSpPr>
        <p:spPr bwMode="auto">
          <a:xfrm>
            <a:off x="0" y="0"/>
            <a:ext cx="2051050" cy="6858000"/>
          </a:xfrm>
          <a:custGeom>
            <a:avLst/>
            <a:gdLst/>
            <a:ahLst/>
            <a:cxnLst>
              <a:cxn ang="0">
                <a:pos x="178" y="3168"/>
              </a:cxn>
              <a:cxn ang="0">
                <a:pos x="124" y="3168"/>
              </a:cxn>
              <a:cxn ang="0">
                <a:pos x="0" y="685"/>
              </a:cxn>
              <a:cxn ang="0">
                <a:pos x="0" y="0"/>
              </a:cxn>
              <a:cxn ang="0">
                <a:pos x="418" y="0"/>
              </a:cxn>
              <a:cxn ang="0">
                <a:pos x="178" y="3168"/>
              </a:cxn>
              <a:cxn ang="0">
                <a:pos x="124" y="3168"/>
              </a:cxn>
              <a:cxn ang="0">
                <a:pos x="0" y="685"/>
              </a:cxn>
              <a:cxn ang="0">
                <a:pos x="0" y="3168"/>
              </a:cxn>
              <a:cxn ang="0">
                <a:pos x="124" y="3168"/>
              </a:cxn>
            </a:cxnLst>
            <a:rect l="0" t="0" r="r" b="b"/>
            <a:pathLst>
              <a:path w="630" h="3168">
                <a:moveTo>
                  <a:pt x="178" y="3168"/>
                </a:moveTo>
                <a:cubicBezTo>
                  <a:pt x="124" y="3168"/>
                  <a:pt x="124" y="3168"/>
                  <a:pt x="124" y="3168"/>
                </a:cubicBezTo>
                <a:cubicBezTo>
                  <a:pt x="0" y="685"/>
                  <a:pt x="0" y="685"/>
                  <a:pt x="0" y="685"/>
                </a:cubicBezTo>
                <a:cubicBezTo>
                  <a:pt x="0" y="0"/>
                  <a:pt x="0" y="0"/>
                  <a:pt x="0" y="0"/>
                </a:cubicBezTo>
                <a:cubicBezTo>
                  <a:pt x="418" y="0"/>
                  <a:pt x="418" y="0"/>
                  <a:pt x="418" y="0"/>
                </a:cubicBezTo>
                <a:cubicBezTo>
                  <a:pt x="476" y="384"/>
                  <a:pt x="630" y="1741"/>
                  <a:pt x="178" y="3168"/>
                </a:cubicBezTo>
                <a:close/>
                <a:moveTo>
                  <a:pt x="124" y="3168"/>
                </a:moveTo>
                <a:cubicBezTo>
                  <a:pt x="0" y="685"/>
                  <a:pt x="0" y="685"/>
                  <a:pt x="0" y="685"/>
                </a:cubicBezTo>
                <a:cubicBezTo>
                  <a:pt x="0" y="3168"/>
                  <a:pt x="0" y="3168"/>
                  <a:pt x="0" y="3168"/>
                </a:cubicBezTo>
                <a:lnTo>
                  <a:pt x="124" y="3168"/>
                </a:lnTo>
                <a:close/>
              </a:path>
            </a:pathLst>
          </a:custGeom>
          <a:gradFill rotWithShape="1">
            <a:gsLst>
              <a:gs pos="0">
                <a:srgbClr val="EFB32F"/>
              </a:gs>
              <a:gs pos="100000">
                <a:srgbClr val="EF792F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pSp>
        <p:nvGrpSpPr>
          <p:cNvPr id="15" name="Group 34"/>
          <p:cNvGrpSpPr>
            <a:grpSpLocks/>
          </p:cNvGrpSpPr>
          <p:nvPr userDrawn="1"/>
        </p:nvGrpSpPr>
        <p:grpSpPr bwMode="auto">
          <a:xfrm rot="-271809">
            <a:off x="-236538" y="-4763"/>
            <a:ext cx="2874963" cy="6861176"/>
            <a:chOff x="1143" y="360"/>
            <a:chExt cx="2377" cy="15120"/>
          </a:xfrm>
        </p:grpSpPr>
        <p:sp>
          <p:nvSpPr>
            <p:cNvPr id="16" name="Freeform 35"/>
            <p:cNvSpPr>
              <a:spLocks/>
            </p:cNvSpPr>
            <p:nvPr/>
          </p:nvSpPr>
          <p:spPr bwMode="auto">
            <a:xfrm>
              <a:off x="1143" y="360"/>
              <a:ext cx="2061" cy="15120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0" y="3164"/>
                </a:cxn>
              </a:cxnLst>
              <a:rect l="0" t="0" r="r" b="b"/>
              <a:pathLst>
                <a:path w="430" h="3164">
                  <a:moveTo>
                    <a:pt x="160" y="0"/>
                  </a:moveTo>
                  <a:cubicBezTo>
                    <a:pt x="430" y="1502"/>
                    <a:pt x="90" y="2850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Freeform 36"/>
            <p:cNvSpPr>
              <a:spLocks/>
            </p:cNvSpPr>
            <p:nvPr/>
          </p:nvSpPr>
          <p:spPr bwMode="auto">
            <a:xfrm>
              <a:off x="1598" y="360"/>
              <a:ext cx="1735" cy="15120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0" y="3164"/>
                </a:cxn>
              </a:cxnLst>
              <a:rect l="0" t="0" r="r" b="b"/>
              <a:pathLst>
                <a:path w="362" h="3164">
                  <a:moveTo>
                    <a:pt x="42" y="0"/>
                  </a:moveTo>
                  <a:cubicBezTo>
                    <a:pt x="362" y="1456"/>
                    <a:pt x="90" y="2791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Freeform 37"/>
            <p:cNvSpPr>
              <a:spLocks/>
            </p:cNvSpPr>
            <p:nvPr/>
          </p:nvSpPr>
          <p:spPr bwMode="auto">
            <a:xfrm>
              <a:off x="1689" y="360"/>
              <a:ext cx="1831" cy="15120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0" y="3164"/>
                </a:cxn>
              </a:cxnLst>
              <a:rect l="0" t="0" r="r" b="b"/>
              <a:pathLst>
                <a:path w="382" h="3164">
                  <a:moveTo>
                    <a:pt x="80" y="0"/>
                  </a:moveTo>
                  <a:cubicBezTo>
                    <a:pt x="382" y="1458"/>
                    <a:pt x="96" y="2789"/>
                    <a:pt x="0" y="3164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Freeform 38"/>
            <p:cNvSpPr>
              <a:spLocks/>
            </p:cNvSpPr>
            <p:nvPr/>
          </p:nvSpPr>
          <p:spPr bwMode="auto">
            <a:xfrm>
              <a:off x="1488" y="360"/>
              <a:ext cx="1850" cy="15120"/>
            </a:xfrm>
            <a:custGeom>
              <a:avLst/>
              <a:gdLst/>
              <a:ahLst/>
              <a:cxnLst>
                <a:cxn ang="0">
                  <a:pos x="87" y="0"/>
                </a:cxn>
                <a:cxn ang="0">
                  <a:pos x="0" y="3164"/>
                </a:cxn>
              </a:cxnLst>
              <a:rect l="0" t="0" r="r" b="b"/>
              <a:pathLst>
                <a:path w="386" h="3164">
                  <a:moveTo>
                    <a:pt x="87" y="0"/>
                  </a:moveTo>
                  <a:cubicBezTo>
                    <a:pt x="386" y="1461"/>
                    <a:pt x="95" y="2793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Freeform 39"/>
            <p:cNvSpPr>
              <a:spLocks/>
            </p:cNvSpPr>
            <p:nvPr/>
          </p:nvSpPr>
          <p:spPr bwMode="auto">
            <a:xfrm>
              <a:off x="1330" y="360"/>
              <a:ext cx="1826" cy="15120"/>
            </a:xfrm>
            <a:custGeom>
              <a:avLst/>
              <a:gdLst/>
              <a:ahLst/>
              <a:cxnLst>
                <a:cxn ang="0">
                  <a:pos x="79" y="0"/>
                </a:cxn>
                <a:cxn ang="0">
                  <a:pos x="0" y="3164"/>
                </a:cxn>
              </a:cxnLst>
              <a:rect l="0" t="0" r="r" b="b"/>
              <a:pathLst>
                <a:path w="381" h="3164">
                  <a:moveTo>
                    <a:pt x="79" y="0"/>
                  </a:moveTo>
                  <a:cubicBezTo>
                    <a:pt x="381" y="1458"/>
                    <a:pt x="95" y="2789"/>
                    <a:pt x="0" y="3164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</a:defRPr>
            </a:lvl1pPr>
          </a:lstStyle>
          <a:p>
            <a:fld id="{A2E53429-78A8-4519-8464-6F5AAF624E08}" type="slidenum">
              <a:rPr lang="ru-RU" altLang="en-US" smtClean="0"/>
              <a:pPr/>
              <a:t>‹#›</a:t>
            </a:fld>
            <a:endParaRPr lang="ru-RU" altLang="en-US"/>
          </a:p>
        </p:txBody>
      </p:sp>
      <p:pic>
        <p:nvPicPr>
          <p:cNvPr id="23" name="Рисунок 22" descr="logoTYPE copy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3143248"/>
            <a:ext cx="2358934" cy="7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C9821C3-86B2-4B57-9117-B0EE7CAAE93D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FBFD101-3CD4-4C31-B25F-AC6A2F285652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ПС1.jpg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00034" y="-10868"/>
            <a:ext cx="8643998" cy="6868892"/>
          </a:xfrm>
          <a:prstGeom prst="rect">
            <a:avLst/>
          </a:prstGeom>
        </p:spPr>
      </p:pic>
      <p:cxnSp>
        <p:nvCxnSpPr>
          <p:cNvPr id="65" name="Соединительная линия уступом 64"/>
          <p:cNvCxnSpPr/>
          <p:nvPr userDrawn="1"/>
        </p:nvCxnSpPr>
        <p:spPr>
          <a:xfrm rot="10800000" flipV="1">
            <a:off x="785786" y="5929330"/>
            <a:ext cx="8358246" cy="357190"/>
          </a:xfrm>
          <a:prstGeom prst="bentConnector3">
            <a:avLst>
              <a:gd name="adj1" fmla="val 50000"/>
            </a:avLst>
          </a:prstGeom>
          <a:ln w="38100">
            <a:solidFill>
              <a:srgbClr val="FFCC00"/>
            </a:solidFill>
          </a:ln>
          <a:effectLst>
            <a:outerShdw blurRad="50800" dist="38100" dir="13500000" algn="br" rotWithShape="0">
              <a:schemeClr val="bg2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Freeform 7"/>
          <p:cNvSpPr>
            <a:spLocks noChangeArrowheads="1"/>
          </p:cNvSpPr>
          <p:nvPr userDrawn="1"/>
        </p:nvSpPr>
        <p:spPr bwMode="auto">
          <a:xfrm flipH="1">
            <a:off x="1214414" y="228600"/>
            <a:ext cx="7500990" cy="628632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38100" cap="flat" cmpd="sng">
            <a:solidFill>
              <a:srgbClr val="FFCC00"/>
            </a:solidFill>
            <a:prstDash val="solid"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40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5985" y="428604"/>
            <a:ext cx="5357850" cy="2643206"/>
          </a:xfrm>
        </p:spPr>
        <p:txBody>
          <a:bodyPr/>
          <a:lstStyle>
            <a:lvl1pPr algn="ctr">
              <a:defRPr sz="4400">
                <a:solidFill>
                  <a:srgbClr val="993300"/>
                </a:solidFill>
              </a:defRPr>
            </a:lvl1pPr>
          </a:lstStyle>
          <a:p>
            <a:r>
              <a:rPr lang="ru-RU" altLang="en-US" dirty="0"/>
              <a:t>Образец заголовка</a:t>
            </a:r>
          </a:p>
        </p:txBody>
      </p:sp>
      <p:sp>
        <p:nvSpPr>
          <p:cNvPr id="40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38558" y="4533920"/>
            <a:ext cx="5534036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altLang="en-US" dirty="0"/>
              <a:t>Образец подзаголовка</a:t>
            </a:r>
          </a:p>
        </p:txBody>
      </p:sp>
      <p:sp>
        <p:nvSpPr>
          <p:cNvPr id="14" name="Freeform 33"/>
          <p:cNvSpPr>
            <a:spLocks noEditPoints="1"/>
          </p:cNvSpPr>
          <p:nvPr userDrawn="1"/>
        </p:nvSpPr>
        <p:spPr bwMode="auto">
          <a:xfrm>
            <a:off x="0" y="0"/>
            <a:ext cx="2051050" cy="6858000"/>
          </a:xfrm>
          <a:custGeom>
            <a:avLst/>
            <a:gdLst/>
            <a:ahLst/>
            <a:cxnLst>
              <a:cxn ang="0">
                <a:pos x="178" y="3168"/>
              </a:cxn>
              <a:cxn ang="0">
                <a:pos x="124" y="3168"/>
              </a:cxn>
              <a:cxn ang="0">
                <a:pos x="0" y="685"/>
              </a:cxn>
              <a:cxn ang="0">
                <a:pos x="0" y="0"/>
              </a:cxn>
              <a:cxn ang="0">
                <a:pos x="418" y="0"/>
              </a:cxn>
              <a:cxn ang="0">
                <a:pos x="178" y="3168"/>
              </a:cxn>
              <a:cxn ang="0">
                <a:pos x="124" y="3168"/>
              </a:cxn>
              <a:cxn ang="0">
                <a:pos x="0" y="685"/>
              </a:cxn>
              <a:cxn ang="0">
                <a:pos x="0" y="3168"/>
              </a:cxn>
              <a:cxn ang="0">
                <a:pos x="124" y="3168"/>
              </a:cxn>
            </a:cxnLst>
            <a:rect l="0" t="0" r="r" b="b"/>
            <a:pathLst>
              <a:path w="630" h="3168">
                <a:moveTo>
                  <a:pt x="178" y="3168"/>
                </a:moveTo>
                <a:cubicBezTo>
                  <a:pt x="124" y="3168"/>
                  <a:pt x="124" y="3168"/>
                  <a:pt x="124" y="3168"/>
                </a:cubicBezTo>
                <a:cubicBezTo>
                  <a:pt x="0" y="685"/>
                  <a:pt x="0" y="685"/>
                  <a:pt x="0" y="685"/>
                </a:cubicBezTo>
                <a:cubicBezTo>
                  <a:pt x="0" y="0"/>
                  <a:pt x="0" y="0"/>
                  <a:pt x="0" y="0"/>
                </a:cubicBezTo>
                <a:cubicBezTo>
                  <a:pt x="418" y="0"/>
                  <a:pt x="418" y="0"/>
                  <a:pt x="418" y="0"/>
                </a:cubicBezTo>
                <a:cubicBezTo>
                  <a:pt x="476" y="384"/>
                  <a:pt x="630" y="1741"/>
                  <a:pt x="178" y="3168"/>
                </a:cubicBezTo>
                <a:close/>
                <a:moveTo>
                  <a:pt x="124" y="3168"/>
                </a:moveTo>
                <a:cubicBezTo>
                  <a:pt x="0" y="685"/>
                  <a:pt x="0" y="685"/>
                  <a:pt x="0" y="685"/>
                </a:cubicBezTo>
                <a:cubicBezTo>
                  <a:pt x="0" y="3168"/>
                  <a:pt x="0" y="3168"/>
                  <a:pt x="0" y="3168"/>
                </a:cubicBezTo>
                <a:lnTo>
                  <a:pt x="124" y="3168"/>
                </a:lnTo>
                <a:close/>
              </a:path>
            </a:pathLst>
          </a:custGeom>
          <a:gradFill rotWithShape="1">
            <a:gsLst>
              <a:gs pos="0">
                <a:srgbClr val="EFB32F"/>
              </a:gs>
              <a:gs pos="100000">
                <a:srgbClr val="EF792F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pSp>
        <p:nvGrpSpPr>
          <p:cNvPr id="2" name="Group 34"/>
          <p:cNvGrpSpPr>
            <a:grpSpLocks/>
          </p:cNvGrpSpPr>
          <p:nvPr userDrawn="1"/>
        </p:nvGrpSpPr>
        <p:grpSpPr bwMode="auto">
          <a:xfrm rot="-271809">
            <a:off x="-236538" y="-4763"/>
            <a:ext cx="2874963" cy="6861176"/>
            <a:chOff x="1143" y="360"/>
            <a:chExt cx="2377" cy="15120"/>
          </a:xfrm>
        </p:grpSpPr>
        <p:sp>
          <p:nvSpPr>
            <p:cNvPr id="16" name="Freeform 35"/>
            <p:cNvSpPr>
              <a:spLocks/>
            </p:cNvSpPr>
            <p:nvPr/>
          </p:nvSpPr>
          <p:spPr bwMode="auto">
            <a:xfrm>
              <a:off x="1143" y="360"/>
              <a:ext cx="2061" cy="15120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0" y="3164"/>
                </a:cxn>
              </a:cxnLst>
              <a:rect l="0" t="0" r="r" b="b"/>
              <a:pathLst>
                <a:path w="430" h="3164">
                  <a:moveTo>
                    <a:pt x="160" y="0"/>
                  </a:moveTo>
                  <a:cubicBezTo>
                    <a:pt x="430" y="1502"/>
                    <a:pt x="90" y="2850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Freeform 36"/>
            <p:cNvSpPr>
              <a:spLocks/>
            </p:cNvSpPr>
            <p:nvPr/>
          </p:nvSpPr>
          <p:spPr bwMode="auto">
            <a:xfrm>
              <a:off x="1598" y="360"/>
              <a:ext cx="1735" cy="15120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0" y="3164"/>
                </a:cxn>
              </a:cxnLst>
              <a:rect l="0" t="0" r="r" b="b"/>
              <a:pathLst>
                <a:path w="362" h="3164">
                  <a:moveTo>
                    <a:pt x="42" y="0"/>
                  </a:moveTo>
                  <a:cubicBezTo>
                    <a:pt x="362" y="1456"/>
                    <a:pt x="90" y="2791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Freeform 37"/>
            <p:cNvSpPr>
              <a:spLocks/>
            </p:cNvSpPr>
            <p:nvPr/>
          </p:nvSpPr>
          <p:spPr bwMode="auto">
            <a:xfrm>
              <a:off x="1689" y="360"/>
              <a:ext cx="1831" cy="15120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0" y="3164"/>
                </a:cxn>
              </a:cxnLst>
              <a:rect l="0" t="0" r="r" b="b"/>
              <a:pathLst>
                <a:path w="382" h="3164">
                  <a:moveTo>
                    <a:pt x="80" y="0"/>
                  </a:moveTo>
                  <a:cubicBezTo>
                    <a:pt x="382" y="1458"/>
                    <a:pt x="96" y="2789"/>
                    <a:pt x="0" y="3164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Freeform 38"/>
            <p:cNvSpPr>
              <a:spLocks/>
            </p:cNvSpPr>
            <p:nvPr/>
          </p:nvSpPr>
          <p:spPr bwMode="auto">
            <a:xfrm>
              <a:off x="1488" y="360"/>
              <a:ext cx="1850" cy="15120"/>
            </a:xfrm>
            <a:custGeom>
              <a:avLst/>
              <a:gdLst/>
              <a:ahLst/>
              <a:cxnLst>
                <a:cxn ang="0">
                  <a:pos x="87" y="0"/>
                </a:cxn>
                <a:cxn ang="0">
                  <a:pos x="0" y="3164"/>
                </a:cxn>
              </a:cxnLst>
              <a:rect l="0" t="0" r="r" b="b"/>
              <a:pathLst>
                <a:path w="386" h="3164">
                  <a:moveTo>
                    <a:pt x="87" y="0"/>
                  </a:moveTo>
                  <a:cubicBezTo>
                    <a:pt x="386" y="1461"/>
                    <a:pt x="95" y="2793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Freeform 39"/>
            <p:cNvSpPr>
              <a:spLocks/>
            </p:cNvSpPr>
            <p:nvPr/>
          </p:nvSpPr>
          <p:spPr bwMode="auto">
            <a:xfrm>
              <a:off x="1330" y="360"/>
              <a:ext cx="1826" cy="15120"/>
            </a:xfrm>
            <a:custGeom>
              <a:avLst/>
              <a:gdLst/>
              <a:ahLst/>
              <a:cxnLst>
                <a:cxn ang="0">
                  <a:pos x="79" y="0"/>
                </a:cxn>
                <a:cxn ang="0">
                  <a:pos x="0" y="3164"/>
                </a:cxn>
              </a:cxnLst>
              <a:rect l="0" t="0" r="r" b="b"/>
              <a:pathLst>
                <a:path w="381" h="3164">
                  <a:moveTo>
                    <a:pt x="79" y="0"/>
                  </a:moveTo>
                  <a:cubicBezTo>
                    <a:pt x="381" y="1458"/>
                    <a:pt x="95" y="2789"/>
                    <a:pt x="0" y="3164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</a:defRPr>
            </a:lvl1pPr>
          </a:lstStyle>
          <a:p>
            <a:fld id="{A2E53429-78A8-4519-8464-6F5AAF624E08}" type="slidenum">
              <a:rPr lang="ru-RU" altLang="en-US" smtClean="0"/>
              <a:pPr/>
              <a:t>‹#›</a:t>
            </a:fld>
            <a:endParaRPr lang="ru-RU" altLang="en-US"/>
          </a:p>
        </p:txBody>
      </p:sp>
      <p:pic>
        <p:nvPicPr>
          <p:cNvPr id="23" name="Рисунок 22" descr="logoTYPE copy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3286124"/>
            <a:ext cx="2358934" cy="7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6699FF"/>
              </a:buClr>
              <a:defRPr/>
            </a:lvl1pPr>
            <a:lvl2pPr>
              <a:buClr>
                <a:srgbClr val="6699FF"/>
              </a:buClr>
              <a:defRPr/>
            </a:lvl2pPr>
            <a:lvl3pPr>
              <a:buClr>
                <a:srgbClr val="6699FF"/>
              </a:buClr>
              <a:defRPr/>
            </a:lvl3pPr>
            <a:lvl4pPr>
              <a:buClr>
                <a:srgbClr val="6699FF"/>
              </a:buClr>
              <a:defRPr/>
            </a:lvl4pPr>
            <a:lvl5pPr>
              <a:buClr>
                <a:srgbClr val="6699FF"/>
              </a:buClr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7010400" y="6400800"/>
            <a:ext cx="2133600" cy="4572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A2E53429-78A8-4519-8464-6F5AAF624E08}" type="slidenum">
              <a:rPr lang="ru-RU" altLang="en-US" smtClean="0"/>
              <a:pPr/>
              <a:t>‹#›</a:t>
            </a:fld>
            <a:endParaRPr lang="ru-RU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32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850DB6-D6D8-4E39-8C78-76744AB78874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578611-B1EA-427E-AE7B-A8F94F904DED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ED8C3D-0D3C-40B5-8AF5-7C15B6765405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dirty="0" smtClean="0"/>
              <a:t>Образец заголовка</a:t>
            </a:r>
          </a:p>
        </p:txBody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dirty="0" smtClean="0"/>
              <a:t>Образец текста</a:t>
            </a:r>
          </a:p>
          <a:p>
            <a:pPr lvl="1"/>
            <a:r>
              <a:rPr lang="ru-RU" altLang="en-US" dirty="0" smtClean="0"/>
              <a:t>Второй уровень</a:t>
            </a:r>
          </a:p>
          <a:p>
            <a:pPr lvl="2"/>
            <a:r>
              <a:rPr lang="ru-RU" altLang="en-US" dirty="0" smtClean="0"/>
              <a:t>Третий уровень</a:t>
            </a:r>
          </a:p>
          <a:p>
            <a:pPr lvl="3"/>
            <a:r>
              <a:rPr lang="ru-RU" altLang="en-US" dirty="0" smtClean="0"/>
              <a:t>Четвертый уровень</a:t>
            </a:r>
          </a:p>
          <a:p>
            <a:pPr lvl="4"/>
            <a:r>
              <a:rPr lang="ru-RU" altLang="en-US" dirty="0" smtClean="0"/>
              <a:t>Пятый уровень</a:t>
            </a:r>
          </a:p>
        </p:txBody>
      </p:sp>
      <p:sp>
        <p:nvSpPr>
          <p:cNvPr id="29" name="Freeform 4"/>
          <p:cNvSpPr>
            <a:spLocks/>
          </p:cNvSpPr>
          <p:nvPr/>
        </p:nvSpPr>
        <p:spPr bwMode="auto">
          <a:xfrm>
            <a:off x="8097872" y="0"/>
            <a:ext cx="1046192" cy="6858000"/>
          </a:xfrm>
          <a:custGeom>
            <a:avLst/>
            <a:gdLst/>
            <a:ahLst/>
            <a:cxnLst>
              <a:cxn ang="0">
                <a:pos x="502" y="0"/>
              </a:cxn>
              <a:cxn ang="0">
                <a:pos x="93" y="0"/>
              </a:cxn>
              <a:cxn ang="0">
                <a:pos x="0" y="3168"/>
              </a:cxn>
              <a:cxn ang="0">
                <a:pos x="502" y="3168"/>
              </a:cxn>
              <a:cxn ang="0">
                <a:pos x="502" y="0"/>
              </a:cxn>
            </a:cxnLst>
            <a:rect l="0" t="0" r="r" b="b"/>
            <a:pathLst>
              <a:path w="502" h="3168">
                <a:moveTo>
                  <a:pt x="502" y="0"/>
                </a:moveTo>
                <a:cubicBezTo>
                  <a:pt x="93" y="0"/>
                  <a:pt x="93" y="0"/>
                  <a:pt x="93" y="0"/>
                </a:cubicBezTo>
                <a:cubicBezTo>
                  <a:pt x="146" y="383"/>
                  <a:pt x="323" y="1900"/>
                  <a:pt x="0" y="3168"/>
                </a:cubicBezTo>
                <a:cubicBezTo>
                  <a:pt x="502" y="3168"/>
                  <a:pt x="502" y="3168"/>
                  <a:pt x="502" y="3168"/>
                </a:cubicBezTo>
                <a:lnTo>
                  <a:pt x="502" y="0"/>
                </a:lnTo>
                <a:close/>
              </a:path>
            </a:pathLst>
          </a:custGeom>
          <a:gradFill rotWithShape="1">
            <a:gsLst>
              <a:gs pos="0">
                <a:srgbClr val="EFB32F"/>
              </a:gs>
              <a:gs pos="100000">
                <a:srgbClr val="EF792F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pSp>
        <p:nvGrpSpPr>
          <p:cNvPr id="30" name="Group 5"/>
          <p:cNvGrpSpPr>
            <a:grpSpLocks/>
          </p:cNvGrpSpPr>
          <p:nvPr/>
        </p:nvGrpSpPr>
        <p:grpSpPr bwMode="auto">
          <a:xfrm>
            <a:off x="8242335" y="0"/>
            <a:ext cx="1258887" cy="6858000"/>
            <a:chOff x="21532" y="360"/>
            <a:chExt cx="2157" cy="15120"/>
          </a:xfrm>
        </p:grpSpPr>
        <p:sp>
          <p:nvSpPr>
            <p:cNvPr id="31" name="Freeform 6"/>
            <p:cNvSpPr>
              <a:spLocks/>
            </p:cNvSpPr>
            <p:nvPr/>
          </p:nvSpPr>
          <p:spPr bwMode="auto">
            <a:xfrm>
              <a:off x="21532" y="360"/>
              <a:ext cx="1855" cy="15120"/>
            </a:xfrm>
            <a:custGeom>
              <a:avLst/>
              <a:gdLst/>
              <a:ahLst/>
              <a:cxnLst>
                <a:cxn ang="0">
                  <a:pos x="101" y="0"/>
                </a:cxn>
                <a:cxn ang="0">
                  <a:pos x="0" y="3172"/>
                </a:cxn>
              </a:cxnLst>
              <a:rect l="0" t="0" r="r" b="b"/>
              <a:pathLst>
                <a:path w="387" h="3172">
                  <a:moveTo>
                    <a:pt x="101" y="0"/>
                  </a:moveTo>
                  <a:cubicBezTo>
                    <a:pt x="387" y="1404"/>
                    <a:pt x="122" y="2697"/>
                    <a:pt x="0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2" name="Freeform 7"/>
            <p:cNvSpPr>
              <a:spLocks/>
            </p:cNvSpPr>
            <p:nvPr/>
          </p:nvSpPr>
          <p:spPr bwMode="auto">
            <a:xfrm>
              <a:off x="21887" y="360"/>
              <a:ext cx="1600" cy="151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" y="3172"/>
                </a:cxn>
              </a:cxnLst>
              <a:rect l="0" t="0" r="r" b="b"/>
              <a:pathLst>
                <a:path w="334" h="3172">
                  <a:moveTo>
                    <a:pt x="0" y="0"/>
                  </a:moveTo>
                  <a:cubicBezTo>
                    <a:pt x="334" y="1375"/>
                    <a:pt x="126" y="2664"/>
                    <a:pt x="16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3" name="Freeform 8"/>
            <p:cNvSpPr>
              <a:spLocks/>
            </p:cNvSpPr>
            <p:nvPr/>
          </p:nvSpPr>
          <p:spPr bwMode="auto">
            <a:xfrm>
              <a:off x="22064" y="360"/>
              <a:ext cx="1625" cy="15120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0" y="3172"/>
                </a:cxn>
              </a:cxnLst>
              <a:rect l="0" t="0" r="r" b="b"/>
              <a:pathLst>
                <a:path w="339" h="3172">
                  <a:moveTo>
                    <a:pt x="21" y="0"/>
                  </a:moveTo>
                  <a:cubicBezTo>
                    <a:pt x="339" y="1377"/>
                    <a:pt x="116" y="2664"/>
                    <a:pt x="0" y="3172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4" name="Freeform 9"/>
            <p:cNvSpPr>
              <a:spLocks/>
            </p:cNvSpPr>
            <p:nvPr/>
          </p:nvSpPr>
          <p:spPr bwMode="auto">
            <a:xfrm>
              <a:off x="21863" y="360"/>
              <a:ext cx="1644" cy="1512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0" y="3172"/>
                </a:cxn>
              </a:cxnLst>
              <a:rect l="0" t="0" r="r" b="b"/>
              <a:pathLst>
                <a:path w="343" h="3172">
                  <a:moveTo>
                    <a:pt x="28" y="0"/>
                  </a:moveTo>
                  <a:cubicBezTo>
                    <a:pt x="343" y="1379"/>
                    <a:pt x="117" y="2666"/>
                    <a:pt x="0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5" name="Freeform 10"/>
            <p:cNvSpPr>
              <a:spLocks/>
            </p:cNvSpPr>
            <p:nvPr/>
          </p:nvSpPr>
          <p:spPr bwMode="auto">
            <a:xfrm>
              <a:off x="21704" y="360"/>
              <a:ext cx="1620" cy="15120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0" y="3172"/>
                </a:cxn>
              </a:cxnLst>
              <a:rect l="0" t="0" r="r" b="b"/>
              <a:pathLst>
                <a:path w="338" h="3172">
                  <a:moveTo>
                    <a:pt x="20" y="0"/>
                  </a:moveTo>
                  <a:cubicBezTo>
                    <a:pt x="338" y="1378"/>
                    <a:pt x="116" y="2664"/>
                    <a:pt x="0" y="3172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6" name="Group 11"/>
          <p:cNvGrpSpPr>
            <a:grpSpLocks/>
          </p:cNvGrpSpPr>
          <p:nvPr/>
        </p:nvGrpSpPr>
        <p:grpSpPr bwMode="auto">
          <a:xfrm>
            <a:off x="8169310" y="0"/>
            <a:ext cx="936625" cy="6858000"/>
            <a:chOff x="22224" y="360"/>
            <a:chExt cx="2157" cy="15120"/>
          </a:xfrm>
        </p:grpSpPr>
        <p:sp>
          <p:nvSpPr>
            <p:cNvPr id="37" name="Freeform 12"/>
            <p:cNvSpPr>
              <a:spLocks/>
            </p:cNvSpPr>
            <p:nvPr/>
          </p:nvSpPr>
          <p:spPr bwMode="auto">
            <a:xfrm>
              <a:off x="22224" y="360"/>
              <a:ext cx="1855" cy="15120"/>
            </a:xfrm>
            <a:custGeom>
              <a:avLst/>
              <a:gdLst/>
              <a:ahLst/>
              <a:cxnLst>
                <a:cxn ang="0">
                  <a:pos x="101" y="0"/>
                </a:cxn>
                <a:cxn ang="0">
                  <a:pos x="0" y="3172"/>
                </a:cxn>
              </a:cxnLst>
              <a:rect l="0" t="0" r="r" b="b"/>
              <a:pathLst>
                <a:path w="387" h="3172">
                  <a:moveTo>
                    <a:pt x="101" y="0"/>
                  </a:moveTo>
                  <a:cubicBezTo>
                    <a:pt x="387" y="1404"/>
                    <a:pt x="122" y="2697"/>
                    <a:pt x="0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8" name="Freeform 13"/>
            <p:cNvSpPr>
              <a:spLocks/>
            </p:cNvSpPr>
            <p:nvPr/>
          </p:nvSpPr>
          <p:spPr bwMode="auto">
            <a:xfrm>
              <a:off x="22579" y="360"/>
              <a:ext cx="1601" cy="151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" y="3172"/>
                </a:cxn>
              </a:cxnLst>
              <a:rect l="0" t="0" r="r" b="b"/>
              <a:pathLst>
                <a:path w="334" h="3172">
                  <a:moveTo>
                    <a:pt x="0" y="0"/>
                  </a:moveTo>
                  <a:cubicBezTo>
                    <a:pt x="334" y="1375"/>
                    <a:pt x="126" y="2664"/>
                    <a:pt x="16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9" name="Freeform 14"/>
            <p:cNvSpPr>
              <a:spLocks/>
            </p:cNvSpPr>
            <p:nvPr/>
          </p:nvSpPr>
          <p:spPr bwMode="auto">
            <a:xfrm>
              <a:off x="22756" y="360"/>
              <a:ext cx="1625" cy="15120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0" y="3172"/>
                </a:cxn>
              </a:cxnLst>
              <a:rect l="0" t="0" r="r" b="b"/>
              <a:pathLst>
                <a:path w="339" h="3172">
                  <a:moveTo>
                    <a:pt x="21" y="0"/>
                  </a:moveTo>
                  <a:cubicBezTo>
                    <a:pt x="339" y="1377"/>
                    <a:pt x="116" y="2664"/>
                    <a:pt x="0" y="3172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0" name="Freeform 15"/>
            <p:cNvSpPr>
              <a:spLocks/>
            </p:cNvSpPr>
            <p:nvPr/>
          </p:nvSpPr>
          <p:spPr bwMode="auto">
            <a:xfrm>
              <a:off x="22555" y="360"/>
              <a:ext cx="1644" cy="1512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0" y="3172"/>
                </a:cxn>
              </a:cxnLst>
              <a:rect l="0" t="0" r="r" b="b"/>
              <a:pathLst>
                <a:path w="343" h="3172">
                  <a:moveTo>
                    <a:pt x="28" y="0"/>
                  </a:moveTo>
                  <a:cubicBezTo>
                    <a:pt x="343" y="1379"/>
                    <a:pt x="117" y="2666"/>
                    <a:pt x="0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1" name="Freeform 16"/>
            <p:cNvSpPr>
              <a:spLocks/>
            </p:cNvSpPr>
            <p:nvPr/>
          </p:nvSpPr>
          <p:spPr bwMode="auto">
            <a:xfrm>
              <a:off x="22397" y="360"/>
              <a:ext cx="1620" cy="15120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0" y="3172"/>
                </a:cxn>
              </a:cxnLst>
              <a:rect l="0" t="0" r="r" b="b"/>
              <a:pathLst>
                <a:path w="338" h="3172">
                  <a:moveTo>
                    <a:pt x="20" y="0"/>
                  </a:moveTo>
                  <a:cubicBezTo>
                    <a:pt x="338" y="1378"/>
                    <a:pt x="116" y="2664"/>
                    <a:pt x="0" y="3172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044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</a:defRPr>
            </a:lvl1pPr>
          </a:lstStyle>
          <a:p>
            <a:fld id="{A2E53429-78A8-4519-8464-6F5AAF624E08}" type="slidenum">
              <a:rPr lang="ru-RU" altLang="en-US" smtClean="0"/>
              <a:pPr/>
              <a:t>‹#›</a:t>
            </a:fld>
            <a:endParaRPr lang="ru-RU" altLang="en-US"/>
          </a:p>
        </p:txBody>
      </p:sp>
      <p:pic>
        <p:nvPicPr>
          <p:cNvPr id="21" name="Рисунок 20" descr="logoTYPE copy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-32" y="6072207"/>
            <a:ext cx="2271620" cy="7858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53" r:id="rId2"/>
    <p:sldLayoutId id="2147483771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51" r:id="rId11"/>
    <p:sldLayoutId id="2147483752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b="1" baseline="0">
          <a:solidFill>
            <a:srgbClr val="9933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993300"/>
        </a:buClr>
        <a:buSzPct val="65000"/>
        <a:buFont typeface="Wingdings" pitchFamily="2" charset="2"/>
        <a:buChar char="v"/>
        <a:defRPr sz="2400" b="1" baseline="0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669925" indent="-325438" algn="l" rtl="0" fontAlgn="base">
        <a:spcBef>
          <a:spcPct val="20000"/>
        </a:spcBef>
        <a:spcAft>
          <a:spcPct val="0"/>
        </a:spcAft>
        <a:buClr>
          <a:srgbClr val="993300"/>
        </a:buClr>
        <a:buSzPct val="60000"/>
        <a:buFont typeface="Wingdings" pitchFamily="2" charset="2"/>
        <a:buChar char="v"/>
        <a:defRPr sz="2000" b="1" baseline="0">
          <a:solidFill>
            <a:schemeClr val="bg2">
              <a:lumMod val="50000"/>
            </a:schemeClr>
          </a:solidFill>
          <a:effectLst/>
          <a:latin typeface="+mn-lt"/>
        </a:defRPr>
      </a:lvl2pPr>
      <a:lvl3pPr marL="1022350" indent="-350838" algn="l" rtl="0" fontAlgn="base">
        <a:spcBef>
          <a:spcPct val="20000"/>
        </a:spcBef>
        <a:spcAft>
          <a:spcPct val="0"/>
        </a:spcAft>
        <a:buClr>
          <a:srgbClr val="993300"/>
        </a:buClr>
        <a:buSzPct val="65000"/>
        <a:buFont typeface="Wingdings" pitchFamily="2" charset="2"/>
        <a:buChar char="v"/>
        <a:defRPr sz="1800" b="1" baseline="0">
          <a:solidFill>
            <a:schemeClr val="bg2">
              <a:lumMod val="50000"/>
            </a:schemeClr>
          </a:solidFill>
          <a:effectLst/>
          <a:latin typeface="+mn-lt"/>
        </a:defRPr>
      </a:lvl3pPr>
      <a:lvl4pPr marL="1339850" indent="-315913" algn="l" rtl="0" fontAlgn="base">
        <a:spcBef>
          <a:spcPct val="20000"/>
        </a:spcBef>
        <a:spcAft>
          <a:spcPct val="0"/>
        </a:spcAft>
        <a:buClr>
          <a:srgbClr val="993300"/>
        </a:buClr>
        <a:buSzPct val="70000"/>
        <a:buFont typeface="Wingdings" pitchFamily="2" charset="2"/>
        <a:buChar char="v"/>
        <a:defRPr sz="1600" b="1" baseline="0">
          <a:solidFill>
            <a:schemeClr val="bg2">
              <a:lumMod val="50000"/>
            </a:schemeClr>
          </a:solidFill>
          <a:effectLst/>
          <a:latin typeface="+mn-lt"/>
        </a:defRPr>
      </a:lvl4pPr>
      <a:lvl5pPr marL="1681163" indent="-339725" algn="l" rtl="0" fontAlgn="base">
        <a:spcBef>
          <a:spcPct val="20000"/>
        </a:spcBef>
        <a:spcAft>
          <a:spcPct val="0"/>
        </a:spcAft>
        <a:buClr>
          <a:srgbClr val="993300"/>
        </a:buClr>
        <a:buSzPct val="75000"/>
        <a:buFont typeface="Wingdings" pitchFamily="2" charset="2"/>
        <a:buChar char="v"/>
        <a:defRPr sz="1400" b="1" baseline="0">
          <a:solidFill>
            <a:schemeClr val="bg2">
              <a:lumMod val="50000"/>
            </a:schemeClr>
          </a:solidFill>
          <a:effectLst/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dirty="0" smtClean="0"/>
              <a:t>Образец заголовка</a:t>
            </a:r>
          </a:p>
        </p:txBody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dirty="0" smtClean="0"/>
              <a:t>Образец текста</a:t>
            </a:r>
          </a:p>
          <a:p>
            <a:pPr lvl="1"/>
            <a:r>
              <a:rPr lang="ru-RU" altLang="en-US" dirty="0" smtClean="0"/>
              <a:t>Второй уровень</a:t>
            </a:r>
          </a:p>
          <a:p>
            <a:pPr lvl="2"/>
            <a:r>
              <a:rPr lang="ru-RU" altLang="en-US" dirty="0" smtClean="0"/>
              <a:t>Третий уровень</a:t>
            </a:r>
          </a:p>
          <a:p>
            <a:pPr lvl="3"/>
            <a:r>
              <a:rPr lang="ru-RU" altLang="en-US" dirty="0" smtClean="0"/>
              <a:t>Четвертый уровень</a:t>
            </a:r>
          </a:p>
          <a:p>
            <a:pPr lvl="4"/>
            <a:r>
              <a:rPr lang="ru-RU" altLang="en-US" dirty="0" smtClean="0"/>
              <a:t>Пятый уровень</a:t>
            </a:r>
          </a:p>
        </p:txBody>
      </p:sp>
      <p:sp>
        <p:nvSpPr>
          <p:cNvPr id="404487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38100" cap="flat" cmpd="sng">
            <a:solidFill>
              <a:srgbClr val="FFCC00"/>
            </a:solidFill>
            <a:prstDash val="solid"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ru-RU"/>
          </a:p>
        </p:txBody>
      </p:sp>
      <p:cxnSp>
        <p:nvCxnSpPr>
          <p:cNvPr id="11" name="Соединительная линия уступом 10"/>
          <p:cNvCxnSpPr/>
          <p:nvPr/>
        </p:nvCxnSpPr>
        <p:spPr>
          <a:xfrm>
            <a:off x="0" y="6000768"/>
            <a:ext cx="9144000" cy="428628"/>
          </a:xfrm>
          <a:prstGeom prst="bentConnector3">
            <a:avLst>
              <a:gd name="adj1" fmla="val 31203"/>
            </a:avLst>
          </a:prstGeom>
          <a:ln w="38100">
            <a:solidFill>
              <a:srgbClr val="FFCC00"/>
            </a:solidFill>
          </a:ln>
          <a:effectLst>
            <a:outerShdw blurRad="50800" dist="38100" dir="13500000" algn="br" rotWithShape="0">
              <a:schemeClr val="bg2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 4"/>
          <p:cNvSpPr>
            <a:spLocks/>
          </p:cNvSpPr>
          <p:nvPr/>
        </p:nvSpPr>
        <p:spPr bwMode="auto">
          <a:xfrm>
            <a:off x="8097872" y="0"/>
            <a:ext cx="1046192" cy="6858000"/>
          </a:xfrm>
          <a:custGeom>
            <a:avLst/>
            <a:gdLst/>
            <a:ahLst/>
            <a:cxnLst>
              <a:cxn ang="0">
                <a:pos x="502" y="0"/>
              </a:cxn>
              <a:cxn ang="0">
                <a:pos x="93" y="0"/>
              </a:cxn>
              <a:cxn ang="0">
                <a:pos x="0" y="3168"/>
              </a:cxn>
              <a:cxn ang="0">
                <a:pos x="502" y="3168"/>
              </a:cxn>
              <a:cxn ang="0">
                <a:pos x="502" y="0"/>
              </a:cxn>
            </a:cxnLst>
            <a:rect l="0" t="0" r="r" b="b"/>
            <a:pathLst>
              <a:path w="502" h="3168">
                <a:moveTo>
                  <a:pt x="502" y="0"/>
                </a:moveTo>
                <a:cubicBezTo>
                  <a:pt x="93" y="0"/>
                  <a:pt x="93" y="0"/>
                  <a:pt x="93" y="0"/>
                </a:cubicBezTo>
                <a:cubicBezTo>
                  <a:pt x="146" y="383"/>
                  <a:pt x="323" y="1900"/>
                  <a:pt x="0" y="3168"/>
                </a:cubicBezTo>
                <a:cubicBezTo>
                  <a:pt x="502" y="3168"/>
                  <a:pt x="502" y="3168"/>
                  <a:pt x="502" y="3168"/>
                </a:cubicBezTo>
                <a:lnTo>
                  <a:pt x="502" y="0"/>
                </a:lnTo>
                <a:close/>
              </a:path>
            </a:pathLst>
          </a:custGeom>
          <a:gradFill rotWithShape="1">
            <a:gsLst>
              <a:gs pos="0">
                <a:srgbClr val="EFB32F"/>
              </a:gs>
              <a:gs pos="100000">
                <a:srgbClr val="EF792F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242335" y="0"/>
            <a:ext cx="1258887" cy="6858000"/>
            <a:chOff x="21532" y="360"/>
            <a:chExt cx="2157" cy="15120"/>
          </a:xfrm>
        </p:grpSpPr>
        <p:sp>
          <p:nvSpPr>
            <p:cNvPr id="31" name="Freeform 6"/>
            <p:cNvSpPr>
              <a:spLocks/>
            </p:cNvSpPr>
            <p:nvPr/>
          </p:nvSpPr>
          <p:spPr bwMode="auto">
            <a:xfrm>
              <a:off x="21532" y="360"/>
              <a:ext cx="1855" cy="15120"/>
            </a:xfrm>
            <a:custGeom>
              <a:avLst/>
              <a:gdLst/>
              <a:ahLst/>
              <a:cxnLst>
                <a:cxn ang="0">
                  <a:pos x="101" y="0"/>
                </a:cxn>
                <a:cxn ang="0">
                  <a:pos x="0" y="3172"/>
                </a:cxn>
              </a:cxnLst>
              <a:rect l="0" t="0" r="r" b="b"/>
              <a:pathLst>
                <a:path w="387" h="3172">
                  <a:moveTo>
                    <a:pt x="101" y="0"/>
                  </a:moveTo>
                  <a:cubicBezTo>
                    <a:pt x="387" y="1404"/>
                    <a:pt x="122" y="2697"/>
                    <a:pt x="0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2" name="Freeform 7"/>
            <p:cNvSpPr>
              <a:spLocks/>
            </p:cNvSpPr>
            <p:nvPr/>
          </p:nvSpPr>
          <p:spPr bwMode="auto">
            <a:xfrm>
              <a:off x="21887" y="360"/>
              <a:ext cx="1600" cy="151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" y="3172"/>
                </a:cxn>
              </a:cxnLst>
              <a:rect l="0" t="0" r="r" b="b"/>
              <a:pathLst>
                <a:path w="334" h="3172">
                  <a:moveTo>
                    <a:pt x="0" y="0"/>
                  </a:moveTo>
                  <a:cubicBezTo>
                    <a:pt x="334" y="1375"/>
                    <a:pt x="126" y="2664"/>
                    <a:pt x="16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3" name="Freeform 8"/>
            <p:cNvSpPr>
              <a:spLocks/>
            </p:cNvSpPr>
            <p:nvPr/>
          </p:nvSpPr>
          <p:spPr bwMode="auto">
            <a:xfrm>
              <a:off x="22064" y="360"/>
              <a:ext cx="1625" cy="15120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0" y="3172"/>
                </a:cxn>
              </a:cxnLst>
              <a:rect l="0" t="0" r="r" b="b"/>
              <a:pathLst>
                <a:path w="339" h="3172">
                  <a:moveTo>
                    <a:pt x="21" y="0"/>
                  </a:moveTo>
                  <a:cubicBezTo>
                    <a:pt x="339" y="1377"/>
                    <a:pt x="116" y="2664"/>
                    <a:pt x="0" y="3172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4" name="Freeform 9"/>
            <p:cNvSpPr>
              <a:spLocks/>
            </p:cNvSpPr>
            <p:nvPr/>
          </p:nvSpPr>
          <p:spPr bwMode="auto">
            <a:xfrm>
              <a:off x="21863" y="360"/>
              <a:ext cx="1644" cy="1512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0" y="3172"/>
                </a:cxn>
              </a:cxnLst>
              <a:rect l="0" t="0" r="r" b="b"/>
              <a:pathLst>
                <a:path w="343" h="3172">
                  <a:moveTo>
                    <a:pt x="28" y="0"/>
                  </a:moveTo>
                  <a:cubicBezTo>
                    <a:pt x="343" y="1379"/>
                    <a:pt x="117" y="2666"/>
                    <a:pt x="0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5" name="Freeform 10"/>
            <p:cNvSpPr>
              <a:spLocks/>
            </p:cNvSpPr>
            <p:nvPr/>
          </p:nvSpPr>
          <p:spPr bwMode="auto">
            <a:xfrm>
              <a:off x="21704" y="360"/>
              <a:ext cx="1620" cy="15120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0" y="3172"/>
                </a:cxn>
              </a:cxnLst>
              <a:rect l="0" t="0" r="r" b="b"/>
              <a:pathLst>
                <a:path w="338" h="3172">
                  <a:moveTo>
                    <a:pt x="20" y="0"/>
                  </a:moveTo>
                  <a:cubicBezTo>
                    <a:pt x="338" y="1378"/>
                    <a:pt x="116" y="2664"/>
                    <a:pt x="0" y="3172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8169310" y="0"/>
            <a:ext cx="936625" cy="6858000"/>
            <a:chOff x="22224" y="360"/>
            <a:chExt cx="2157" cy="15120"/>
          </a:xfrm>
        </p:grpSpPr>
        <p:sp>
          <p:nvSpPr>
            <p:cNvPr id="37" name="Freeform 12"/>
            <p:cNvSpPr>
              <a:spLocks/>
            </p:cNvSpPr>
            <p:nvPr/>
          </p:nvSpPr>
          <p:spPr bwMode="auto">
            <a:xfrm>
              <a:off x="22224" y="360"/>
              <a:ext cx="1855" cy="15120"/>
            </a:xfrm>
            <a:custGeom>
              <a:avLst/>
              <a:gdLst/>
              <a:ahLst/>
              <a:cxnLst>
                <a:cxn ang="0">
                  <a:pos x="101" y="0"/>
                </a:cxn>
                <a:cxn ang="0">
                  <a:pos x="0" y="3172"/>
                </a:cxn>
              </a:cxnLst>
              <a:rect l="0" t="0" r="r" b="b"/>
              <a:pathLst>
                <a:path w="387" h="3172">
                  <a:moveTo>
                    <a:pt x="101" y="0"/>
                  </a:moveTo>
                  <a:cubicBezTo>
                    <a:pt x="387" y="1404"/>
                    <a:pt x="122" y="2697"/>
                    <a:pt x="0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8" name="Freeform 13"/>
            <p:cNvSpPr>
              <a:spLocks/>
            </p:cNvSpPr>
            <p:nvPr/>
          </p:nvSpPr>
          <p:spPr bwMode="auto">
            <a:xfrm>
              <a:off x="22579" y="360"/>
              <a:ext cx="1601" cy="151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" y="3172"/>
                </a:cxn>
              </a:cxnLst>
              <a:rect l="0" t="0" r="r" b="b"/>
              <a:pathLst>
                <a:path w="334" h="3172">
                  <a:moveTo>
                    <a:pt x="0" y="0"/>
                  </a:moveTo>
                  <a:cubicBezTo>
                    <a:pt x="334" y="1375"/>
                    <a:pt x="126" y="2664"/>
                    <a:pt x="16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9" name="Freeform 14"/>
            <p:cNvSpPr>
              <a:spLocks/>
            </p:cNvSpPr>
            <p:nvPr/>
          </p:nvSpPr>
          <p:spPr bwMode="auto">
            <a:xfrm>
              <a:off x="22756" y="360"/>
              <a:ext cx="1625" cy="15120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0" y="3172"/>
                </a:cxn>
              </a:cxnLst>
              <a:rect l="0" t="0" r="r" b="b"/>
              <a:pathLst>
                <a:path w="339" h="3172">
                  <a:moveTo>
                    <a:pt x="21" y="0"/>
                  </a:moveTo>
                  <a:cubicBezTo>
                    <a:pt x="339" y="1377"/>
                    <a:pt x="116" y="2664"/>
                    <a:pt x="0" y="3172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0" name="Freeform 15"/>
            <p:cNvSpPr>
              <a:spLocks/>
            </p:cNvSpPr>
            <p:nvPr/>
          </p:nvSpPr>
          <p:spPr bwMode="auto">
            <a:xfrm>
              <a:off x="22555" y="360"/>
              <a:ext cx="1644" cy="1512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0" y="3172"/>
                </a:cxn>
              </a:cxnLst>
              <a:rect l="0" t="0" r="r" b="b"/>
              <a:pathLst>
                <a:path w="343" h="3172">
                  <a:moveTo>
                    <a:pt x="28" y="0"/>
                  </a:moveTo>
                  <a:cubicBezTo>
                    <a:pt x="343" y="1379"/>
                    <a:pt x="117" y="2666"/>
                    <a:pt x="0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1" name="Freeform 16"/>
            <p:cNvSpPr>
              <a:spLocks/>
            </p:cNvSpPr>
            <p:nvPr/>
          </p:nvSpPr>
          <p:spPr bwMode="auto">
            <a:xfrm>
              <a:off x="22397" y="360"/>
              <a:ext cx="1620" cy="15120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0" y="3172"/>
                </a:cxn>
              </a:cxnLst>
              <a:rect l="0" t="0" r="r" b="b"/>
              <a:pathLst>
                <a:path w="338" h="3172">
                  <a:moveTo>
                    <a:pt x="20" y="0"/>
                  </a:moveTo>
                  <a:cubicBezTo>
                    <a:pt x="338" y="1378"/>
                    <a:pt x="116" y="2664"/>
                    <a:pt x="0" y="3172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357950" y="6000768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ЦППС «Систел»</a:t>
            </a:r>
            <a:endParaRPr lang="ru-RU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Рисунок 22" descr="logoTYPE copy.jp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-32" y="6072207"/>
            <a:ext cx="2358934" cy="7858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59" r:id="rId2"/>
    <p:sldLayoutId id="2147483761" r:id="rId3"/>
    <p:sldLayoutId id="2147483763" r:id="rId4"/>
    <p:sldLayoutId id="2147483764" r:id="rId5"/>
    <p:sldLayoutId id="2147483765" r:id="rId6"/>
    <p:sldLayoutId id="2147483766" r:id="rId7"/>
    <p:sldLayoutId id="2147483769" r:id="rId8"/>
    <p:sldLayoutId id="2147483770" r:id="rId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b="1" baseline="0">
          <a:solidFill>
            <a:srgbClr val="9933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99CCFF"/>
        </a:buClr>
        <a:buSzPct val="65000"/>
        <a:buFont typeface="Wingdings" pitchFamily="2" charset="2"/>
        <a:buChar char="v"/>
        <a:defRPr sz="2400" b="1" baseline="0">
          <a:solidFill>
            <a:srgbClr val="002060"/>
          </a:solidFill>
          <a:effectLst/>
          <a:latin typeface="+mn-lt"/>
          <a:ea typeface="+mn-ea"/>
          <a:cs typeface="+mn-cs"/>
        </a:defRPr>
      </a:lvl1pPr>
      <a:lvl2pPr marL="669925" indent="-325438" algn="l" rtl="0" fontAlgn="base">
        <a:spcBef>
          <a:spcPct val="20000"/>
        </a:spcBef>
        <a:spcAft>
          <a:spcPct val="0"/>
        </a:spcAft>
        <a:buClr>
          <a:srgbClr val="99CCFF"/>
        </a:buClr>
        <a:buSzPct val="60000"/>
        <a:buFont typeface="Wingdings" pitchFamily="2" charset="2"/>
        <a:buChar char="v"/>
        <a:defRPr sz="2000" b="1" baseline="0">
          <a:solidFill>
            <a:srgbClr val="002060"/>
          </a:solidFill>
          <a:effectLst/>
          <a:latin typeface="+mn-lt"/>
        </a:defRPr>
      </a:lvl2pPr>
      <a:lvl3pPr marL="1022350" indent="-350838" algn="l" rtl="0" fontAlgn="base">
        <a:spcBef>
          <a:spcPct val="20000"/>
        </a:spcBef>
        <a:spcAft>
          <a:spcPct val="0"/>
        </a:spcAft>
        <a:buClr>
          <a:srgbClr val="99CCFF"/>
        </a:buClr>
        <a:buSzPct val="65000"/>
        <a:buFont typeface="Wingdings" pitchFamily="2" charset="2"/>
        <a:buChar char="v"/>
        <a:defRPr sz="1800" b="1" baseline="0">
          <a:solidFill>
            <a:srgbClr val="002060"/>
          </a:solidFill>
          <a:effectLst/>
          <a:latin typeface="+mn-lt"/>
        </a:defRPr>
      </a:lvl3pPr>
      <a:lvl4pPr marL="1339850" indent="-315913" algn="l" rtl="0" fontAlgn="base">
        <a:spcBef>
          <a:spcPct val="20000"/>
        </a:spcBef>
        <a:spcAft>
          <a:spcPct val="0"/>
        </a:spcAft>
        <a:buClr>
          <a:srgbClr val="99CCFF"/>
        </a:buClr>
        <a:buSzPct val="70000"/>
        <a:buFont typeface="Wingdings" pitchFamily="2" charset="2"/>
        <a:buChar char="v"/>
        <a:defRPr sz="1600" b="1" baseline="0">
          <a:solidFill>
            <a:srgbClr val="002060"/>
          </a:solidFill>
          <a:effectLst/>
          <a:latin typeface="+mn-lt"/>
        </a:defRPr>
      </a:lvl4pPr>
      <a:lvl5pPr marL="1681163" indent="-339725" algn="l" rtl="0" fontAlgn="base">
        <a:spcBef>
          <a:spcPct val="20000"/>
        </a:spcBef>
        <a:spcAft>
          <a:spcPct val="0"/>
        </a:spcAft>
        <a:buClr>
          <a:srgbClr val="99CCFF"/>
        </a:buClr>
        <a:buSzPct val="75000"/>
        <a:buFont typeface="Wingdings" pitchFamily="2" charset="2"/>
        <a:buChar char="v"/>
        <a:defRPr sz="1400" b="1" baseline="0">
          <a:solidFill>
            <a:srgbClr val="002060"/>
          </a:solidFill>
          <a:effectLst/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79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82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10" Type="http://schemas.openxmlformats.org/officeDocument/2006/relationships/image" Target="../media/image85.pn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84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600" y="476672"/>
            <a:ext cx="8172400" cy="3672408"/>
          </a:xfrm>
        </p:spPr>
        <p:txBody>
          <a:bodyPr/>
          <a:lstStyle/>
          <a:p>
            <a:pPr algn="ctr"/>
            <a:r>
              <a:rPr lang="en-US" sz="4300" dirty="0" smtClean="0"/>
              <a:t/>
            </a:r>
            <a:br>
              <a:rPr lang="en-US" sz="4300" dirty="0" smtClean="0"/>
            </a:br>
            <a:r>
              <a:rPr lang="ru-RU" sz="4300" dirty="0" err="1" smtClean="0"/>
              <a:t>Систел</a:t>
            </a:r>
            <a:r>
              <a:rPr lang="ru-RU" sz="4300" dirty="0" smtClean="0"/>
              <a:t>:</a:t>
            </a:r>
            <a:r>
              <a:rPr lang="en-US" sz="4300" dirty="0" smtClean="0"/>
              <a:t/>
            </a:r>
            <a:br>
              <a:rPr lang="en-US" sz="4300" dirty="0" smtClean="0"/>
            </a:br>
            <a:r>
              <a:rPr lang="ru-RU" sz="4300" dirty="0" smtClean="0"/>
              <a:t>Наши решения в диспетчерском управлении</a:t>
            </a:r>
            <a:br>
              <a:rPr lang="ru-RU" sz="4300" dirty="0" smtClean="0"/>
            </a:br>
            <a:r>
              <a:rPr lang="en-US" sz="4300" dirty="0" smtClean="0"/>
              <a:t/>
            </a:r>
            <a:br>
              <a:rPr lang="en-US" sz="4300" dirty="0" smtClean="0"/>
            </a:br>
            <a:r>
              <a:rPr lang="en-US" sz="4300" dirty="0" smtClean="0"/>
              <a:t/>
            </a:r>
            <a:br>
              <a:rPr lang="en-US" sz="4300" dirty="0" smtClean="0"/>
            </a:br>
            <a:r>
              <a:rPr lang="ru-RU" sz="4300" dirty="0" smtClean="0"/>
              <a:t/>
            </a:r>
            <a:br>
              <a:rPr lang="ru-RU" sz="4300" dirty="0" smtClean="0"/>
            </a:br>
            <a:r>
              <a:rPr lang="ru-RU" sz="4100" dirty="0" smtClean="0"/>
              <a:t/>
            </a:r>
            <a:br>
              <a:rPr lang="ru-RU" sz="4100" dirty="0" smtClean="0"/>
            </a:br>
            <a:endParaRPr lang="ru-RU" sz="4100" dirty="0"/>
          </a:p>
        </p:txBody>
      </p:sp>
      <p:sp>
        <p:nvSpPr>
          <p:cNvPr id="3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763688" y="3861048"/>
            <a:ext cx="6663114" cy="2088232"/>
          </a:xfrm>
        </p:spPr>
        <p:txBody>
          <a:bodyPr/>
          <a:lstStyle/>
          <a:p>
            <a:pPr lvl="0"/>
            <a:r>
              <a:rPr lang="ru-RU" dirty="0" smtClean="0"/>
              <a:t>Заместитель генерального директора</a:t>
            </a:r>
            <a:r>
              <a:rPr lang="en-US" dirty="0" smtClean="0"/>
              <a:t> </a:t>
            </a:r>
            <a:r>
              <a:rPr lang="ru-RU" dirty="0" smtClean="0"/>
              <a:t>ООО «СИСТЕЛ»</a:t>
            </a:r>
            <a:r>
              <a:rPr lang="en-US" dirty="0" smtClean="0"/>
              <a:t> </a:t>
            </a:r>
            <a:r>
              <a:rPr lang="ru-RU" dirty="0" smtClean="0"/>
              <a:t>по системам диспетчерского управления, к.ф.-м. наук  Кульман Н.Ю.,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kulman.nik@gmail.com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2643182"/>
          </a:xfrm>
          <a:prstGeom prst="rect">
            <a:avLst/>
          </a:prstGeom>
          <a:gradFill>
            <a:gsLst>
              <a:gs pos="0">
                <a:schemeClr val="accent1">
                  <a:alpha val="14000"/>
                </a:schemeClr>
              </a:gs>
              <a:gs pos="32000">
                <a:schemeClr val="bg1">
                  <a:alpha val="92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Line 2"/>
          <p:cNvSpPr>
            <a:spLocks noChangeShapeType="1"/>
          </p:cNvSpPr>
          <p:nvPr/>
        </p:nvSpPr>
        <p:spPr bwMode="auto">
          <a:xfrm flipV="1">
            <a:off x="2135156" y="2298715"/>
            <a:ext cx="381000" cy="38100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2058956" y="4965715"/>
            <a:ext cx="457200" cy="30480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2516156" y="2298715"/>
            <a:ext cx="6096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2516156" y="5270515"/>
            <a:ext cx="6096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 flipV="1">
            <a:off x="2439956" y="3060715"/>
            <a:ext cx="6858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2516156" y="3822715"/>
            <a:ext cx="6096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V="1">
            <a:off x="2439956" y="4508515"/>
            <a:ext cx="6858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1406" y="2446353"/>
            <a:ext cx="2673350" cy="2671762"/>
            <a:chOff x="140" y="1419"/>
            <a:chExt cx="1684" cy="1683"/>
          </a:xfrm>
        </p:grpSpPr>
        <p:sp>
          <p:nvSpPr>
            <p:cNvPr id="15" name="Oval 11"/>
            <p:cNvSpPr>
              <a:spLocks noChangeArrowheads="1"/>
            </p:cNvSpPr>
            <p:nvPr/>
          </p:nvSpPr>
          <p:spPr bwMode="gray">
            <a:xfrm>
              <a:off x="140" y="1419"/>
              <a:ext cx="1684" cy="1683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tint val="0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16" name="Oval 12"/>
            <p:cNvSpPr>
              <a:spLocks noChangeArrowheads="1"/>
            </p:cNvSpPr>
            <p:nvPr/>
          </p:nvSpPr>
          <p:spPr bwMode="gray">
            <a:xfrm>
              <a:off x="251" y="1528"/>
              <a:ext cx="1461" cy="1463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54118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gray">
            <a:xfrm>
              <a:off x="258" y="1536"/>
              <a:ext cx="1461" cy="1462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63529"/>
                    <a:invGamma/>
                  </a:schemeClr>
                </a:gs>
                <a:gs pos="100000">
                  <a:schemeClr val="folHlink">
                    <a:alpha val="0"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gray">
            <a:xfrm>
              <a:off x="323" y="1602"/>
              <a:ext cx="1317" cy="1316"/>
            </a:xfrm>
            <a:prstGeom prst="ellipse">
              <a:avLst/>
            </a:prstGeom>
            <a:solidFill>
              <a:srgbClr val="000000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gray">
            <a:xfrm>
              <a:off x="344" y="1623"/>
              <a:ext cx="1276" cy="127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gray">
            <a:xfrm>
              <a:off x="360" y="1630"/>
              <a:ext cx="1246" cy="124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gray">
            <a:xfrm>
              <a:off x="374" y="1642"/>
              <a:ext cx="1184" cy="1164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gray">
            <a:xfrm>
              <a:off x="443" y="1675"/>
              <a:ext cx="1053" cy="94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</p:grpSp>
      <p:sp>
        <p:nvSpPr>
          <p:cNvPr id="23" name="AutoShape 20"/>
          <p:cNvSpPr>
            <a:spLocks noChangeArrowheads="1"/>
          </p:cNvSpPr>
          <p:nvPr/>
        </p:nvSpPr>
        <p:spPr bwMode="gray">
          <a:xfrm>
            <a:off x="3119406" y="2070115"/>
            <a:ext cx="5882400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3338474" y="2143116"/>
            <a:ext cx="46436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1600" dirty="0" smtClean="0">
                <a:solidFill>
                  <a:schemeClr val="bg2"/>
                </a:solidFill>
              </a:rPr>
              <a:t>запись событийной и регулярной информации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5" name="AutoShape 22"/>
          <p:cNvSpPr>
            <a:spLocks noChangeArrowheads="1"/>
          </p:cNvSpPr>
          <p:nvPr/>
        </p:nvSpPr>
        <p:spPr bwMode="gray">
          <a:xfrm>
            <a:off x="3119406" y="2819415"/>
            <a:ext cx="5882400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6" name="Rectangle 23"/>
          <p:cNvSpPr>
            <a:spLocks noChangeArrowheads="1"/>
          </p:cNvSpPr>
          <p:nvPr/>
        </p:nvSpPr>
        <p:spPr bwMode="auto">
          <a:xfrm>
            <a:off x="3268883" y="2884497"/>
            <a:ext cx="46169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1600" dirty="0" smtClean="0">
                <a:solidFill>
                  <a:schemeClr val="bg2"/>
                </a:solidFill>
              </a:rPr>
              <a:t>хранение накопленной архивной информации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7" name="AutoShape 24"/>
          <p:cNvSpPr>
            <a:spLocks noChangeArrowheads="1"/>
          </p:cNvSpPr>
          <p:nvPr/>
        </p:nvSpPr>
        <p:spPr bwMode="gray">
          <a:xfrm>
            <a:off x="3116231" y="3562365"/>
            <a:ext cx="5882400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8" name="Rectangle 25"/>
          <p:cNvSpPr>
            <a:spLocks noChangeArrowheads="1"/>
          </p:cNvSpPr>
          <p:nvPr/>
        </p:nvSpPr>
        <p:spPr bwMode="auto">
          <a:xfrm>
            <a:off x="3338474" y="3643314"/>
            <a:ext cx="248587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1600" dirty="0" smtClean="0">
                <a:solidFill>
                  <a:schemeClr val="bg2"/>
                </a:solidFill>
              </a:rPr>
              <a:t>обслуживание клиентов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9" name="Oval 26"/>
          <p:cNvSpPr>
            <a:spLocks noChangeArrowheads="1"/>
          </p:cNvSpPr>
          <p:nvPr/>
        </p:nvSpPr>
        <p:spPr bwMode="gray">
          <a:xfrm>
            <a:off x="3030506" y="2187590"/>
            <a:ext cx="228600" cy="228600"/>
          </a:xfrm>
          <a:prstGeom prst="ellipse">
            <a:avLst/>
          </a:prstGeom>
          <a:gradFill rotWithShape="1">
            <a:gsLst>
              <a:gs pos="0">
                <a:srgbClr val="1F8961"/>
              </a:gs>
              <a:gs pos="100000">
                <a:srgbClr val="28B27D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0" name="Oval 27"/>
          <p:cNvSpPr>
            <a:spLocks noChangeArrowheads="1"/>
          </p:cNvSpPr>
          <p:nvPr/>
        </p:nvSpPr>
        <p:spPr bwMode="gray">
          <a:xfrm>
            <a:off x="3043206" y="2952765"/>
            <a:ext cx="228600" cy="228600"/>
          </a:xfrm>
          <a:prstGeom prst="ellipse">
            <a:avLst/>
          </a:prstGeom>
          <a:gradFill rotWithShape="1">
            <a:gsLst>
              <a:gs pos="0">
                <a:srgbClr val="DCDC48"/>
              </a:gs>
              <a:gs pos="100000">
                <a:srgbClr val="DCDC48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1" name="Oval 28"/>
          <p:cNvSpPr>
            <a:spLocks noChangeArrowheads="1"/>
          </p:cNvSpPr>
          <p:nvPr/>
        </p:nvSpPr>
        <p:spPr bwMode="gray">
          <a:xfrm>
            <a:off x="3043206" y="3708415"/>
            <a:ext cx="228600" cy="2286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2" name="AutoShape 29"/>
          <p:cNvSpPr>
            <a:spLocks noChangeArrowheads="1"/>
          </p:cNvSpPr>
          <p:nvPr/>
        </p:nvSpPr>
        <p:spPr bwMode="gray">
          <a:xfrm>
            <a:off x="3119406" y="4294203"/>
            <a:ext cx="5881750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3254848" y="4357694"/>
            <a:ext cx="53103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1600" dirty="0" smtClean="0">
                <a:solidFill>
                  <a:schemeClr val="bg2"/>
                </a:solidFill>
              </a:rPr>
              <a:t>привязка архивной и конфигурационной информации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4" name="Oval 31"/>
          <p:cNvSpPr>
            <a:spLocks noChangeArrowheads="1"/>
          </p:cNvSpPr>
          <p:nvPr/>
        </p:nvSpPr>
        <p:spPr bwMode="gray">
          <a:xfrm>
            <a:off x="3030506" y="4432315"/>
            <a:ext cx="228600" cy="228600"/>
          </a:xfrm>
          <a:prstGeom prst="ellipse">
            <a:avLst/>
          </a:prstGeom>
          <a:gradFill rotWithShape="1">
            <a:gsLst>
              <a:gs pos="0">
                <a:srgbClr val="F842EB"/>
              </a:gs>
              <a:gs pos="100000">
                <a:srgbClr val="C7A1E3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5" name="AutoShape 32"/>
          <p:cNvSpPr>
            <a:spLocks noChangeArrowheads="1"/>
          </p:cNvSpPr>
          <p:nvPr/>
        </p:nvSpPr>
        <p:spPr bwMode="gray">
          <a:xfrm>
            <a:off x="3119406" y="5083190"/>
            <a:ext cx="5882400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6" name="Rectangle 33"/>
          <p:cNvSpPr>
            <a:spLocks noChangeArrowheads="1"/>
          </p:cNvSpPr>
          <p:nvPr/>
        </p:nvSpPr>
        <p:spPr bwMode="auto">
          <a:xfrm>
            <a:off x="3355926" y="5143512"/>
            <a:ext cx="25166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1600" dirty="0" smtClean="0">
                <a:solidFill>
                  <a:schemeClr val="bg2"/>
                </a:solidFill>
              </a:rPr>
              <a:t>резервное копирование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7" name="Oval 34"/>
          <p:cNvSpPr>
            <a:spLocks noChangeArrowheads="1"/>
          </p:cNvSpPr>
          <p:nvPr/>
        </p:nvSpPr>
        <p:spPr bwMode="gray">
          <a:xfrm>
            <a:off x="3043206" y="5216540"/>
            <a:ext cx="228600" cy="228600"/>
          </a:xfrm>
          <a:prstGeom prst="ellipse">
            <a:avLst/>
          </a:prstGeom>
          <a:gradFill rotWithShape="1">
            <a:gsLst>
              <a:gs pos="0">
                <a:srgbClr val="7030A0"/>
              </a:gs>
              <a:gs pos="100000">
                <a:srgbClr val="7030A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552392" y="3598877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БД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2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9" name="Заголовок 1"/>
          <p:cNvSpPr>
            <a:spLocks noGrp="1"/>
          </p:cNvSpPr>
          <p:nvPr>
            <p:ph type="title"/>
          </p:nvPr>
        </p:nvSpPr>
        <p:spPr>
          <a:xfrm>
            <a:off x="0" y="150793"/>
            <a:ext cx="9144000" cy="563563"/>
          </a:xfrm>
        </p:spPr>
        <p:txBody>
          <a:bodyPr/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ФУНКЦИИ СЕРВЕРА БД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2643182"/>
          </a:xfrm>
          <a:prstGeom prst="rect">
            <a:avLst/>
          </a:prstGeom>
          <a:gradFill>
            <a:gsLst>
              <a:gs pos="0">
                <a:schemeClr val="accent1">
                  <a:alpha val="14000"/>
                </a:schemeClr>
              </a:gs>
              <a:gs pos="32000">
                <a:schemeClr val="bg1">
                  <a:alpha val="92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r="45076"/>
          <a:stretch/>
        </p:blipFill>
        <p:spPr bwMode="auto">
          <a:xfrm>
            <a:off x="251520" y="908720"/>
            <a:ext cx="2027198" cy="2976574"/>
          </a:xfrm>
          <a:prstGeom prst="rect">
            <a:avLst/>
          </a:prstGeom>
          <a:solidFill>
            <a:srgbClr val="0070C0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1270000" dist="889000" dir="21540000" algn="ctr" rotWithShape="0">
              <a:srgbClr val="000000">
                <a:alpha val="0"/>
              </a:srgbClr>
            </a:outerShdw>
          </a:effectLst>
        </p:spPr>
      </p:pic>
      <p:sp>
        <p:nvSpPr>
          <p:cNvPr id="72" name="Freeform 3"/>
          <p:cNvSpPr>
            <a:spLocks noEditPoints="1"/>
          </p:cNvSpPr>
          <p:nvPr/>
        </p:nvSpPr>
        <p:spPr bwMode="gray">
          <a:xfrm rot="20241944">
            <a:off x="1898342" y="2576201"/>
            <a:ext cx="6615113" cy="2919413"/>
          </a:xfrm>
          <a:custGeom>
            <a:avLst/>
            <a:gdLst>
              <a:gd name="T0" fmla="*/ 1692 w 4040"/>
              <a:gd name="T1" fmla="*/ 12 h 1888"/>
              <a:gd name="T2" fmla="*/ 1234 w 4040"/>
              <a:gd name="T3" fmla="*/ 74 h 1888"/>
              <a:gd name="T4" fmla="*/ 828 w 4040"/>
              <a:gd name="T5" fmla="*/ 182 h 1888"/>
              <a:gd name="T6" fmla="*/ 486 w 4040"/>
              <a:gd name="T7" fmla="*/ 330 h 1888"/>
              <a:gd name="T8" fmla="*/ 226 w 4040"/>
              <a:gd name="T9" fmla="*/ 510 h 1888"/>
              <a:gd name="T10" fmla="*/ 58 w 4040"/>
              <a:gd name="T11" fmla="*/ 718 h 1888"/>
              <a:gd name="T12" fmla="*/ 0 w 4040"/>
              <a:gd name="T13" fmla="*/ 944 h 1888"/>
              <a:gd name="T14" fmla="*/ 58 w 4040"/>
              <a:gd name="T15" fmla="*/ 1170 h 1888"/>
              <a:gd name="T16" fmla="*/ 226 w 4040"/>
              <a:gd name="T17" fmla="*/ 1378 h 1888"/>
              <a:gd name="T18" fmla="*/ 486 w 4040"/>
              <a:gd name="T19" fmla="*/ 1558 h 1888"/>
              <a:gd name="T20" fmla="*/ 828 w 4040"/>
              <a:gd name="T21" fmla="*/ 1706 h 1888"/>
              <a:gd name="T22" fmla="*/ 1234 w 4040"/>
              <a:gd name="T23" fmla="*/ 1814 h 1888"/>
              <a:gd name="T24" fmla="*/ 1692 w 4040"/>
              <a:gd name="T25" fmla="*/ 1876 h 1888"/>
              <a:gd name="T26" fmla="*/ 2186 w 4040"/>
              <a:gd name="T27" fmla="*/ 1884 h 1888"/>
              <a:gd name="T28" fmla="*/ 2658 w 4040"/>
              <a:gd name="T29" fmla="*/ 1840 h 1888"/>
              <a:gd name="T30" fmla="*/ 3084 w 4040"/>
              <a:gd name="T31" fmla="*/ 1746 h 1888"/>
              <a:gd name="T32" fmla="*/ 3448 w 4040"/>
              <a:gd name="T33" fmla="*/ 1612 h 1888"/>
              <a:gd name="T34" fmla="*/ 3738 w 4040"/>
              <a:gd name="T35" fmla="*/ 1442 h 1888"/>
              <a:gd name="T36" fmla="*/ 3938 w 4040"/>
              <a:gd name="T37" fmla="*/ 1242 h 1888"/>
              <a:gd name="T38" fmla="*/ 4034 w 4040"/>
              <a:gd name="T39" fmla="*/ 1022 h 1888"/>
              <a:gd name="T40" fmla="*/ 4014 w 4040"/>
              <a:gd name="T41" fmla="*/ 790 h 1888"/>
              <a:gd name="T42" fmla="*/ 3882 w 4040"/>
              <a:gd name="T43" fmla="*/ 576 h 1888"/>
              <a:gd name="T44" fmla="*/ 3650 w 4040"/>
              <a:gd name="T45" fmla="*/ 386 h 1888"/>
              <a:gd name="T46" fmla="*/ 3334 w 4040"/>
              <a:gd name="T47" fmla="*/ 228 h 1888"/>
              <a:gd name="T48" fmla="*/ 2948 w 4040"/>
              <a:gd name="T49" fmla="*/ 106 h 1888"/>
              <a:gd name="T50" fmla="*/ 2506 w 4040"/>
              <a:gd name="T51" fmla="*/ 28 h 1888"/>
              <a:gd name="T52" fmla="*/ 2020 w 4040"/>
              <a:gd name="T53" fmla="*/ 0 h 1888"/>
              <a:gd name="T54" fmla="*/ 1606 w 4040"/>
              <a:gd name="T55" fmla="*/ 1736 h 1888"/>
              <a:gd name="T56" fmla="*/ 1164 w 4040"/>
              <a:gd name="T57" fmla="*/ 1678 h 1888"/>
              <a:gd name="T58" fmla="*/ 776 w 4040"/>
              <a:gd name="T59" fmla="*/ 1576 h 1888"/>
              <a:gd name="T60" fmla="*/ 458 w 4040"/>
              <a:gd name="T61" fmla="*/ 1436 h 1888"/>
              <a:gd name="T62" fmla="*/ 224 w 4040"/>
              <a:gd name="T63" fmla="*/ 1266 h 1888"/>
              <a:gd name="T64" fmla="*/ 88 w 4040"/>
              <a:gd name="T65" fmla="*/ 1074 h 1888"/>
              <a:gd name="T66" fmla="*/ 68 w 4040"/>
              <a:gd name="T67" fmla="*/ 864 h 1888"/>
              <a:gd name="T68" fmla="*/ 166 w 4040"/>
              <a:gd name="T69" fmla="*/ 664 h 1888"/>
              <a:gd name="T70" fmla="*/ 370 w 4040"/>
              <a:gd name="T71" fmla="*/ 486 h 1888"/>
              <a:gd name="T72" fmla="*/ 662 w 4040"/>
              <a:gd name="T73" fmla="*/ 336 h 1888"/>
              <a:gd name="T74" fmla="*/ 1028 w 4040"/>
              <a:gd name="T75" fmla="*/ 222 h 1888"/>
              <a:gd name="T76" fmla="*/ 1454 w 4040"/>
              <a:gd name="T77" fmla="*/ 148 h 1888"/>
              <a:gd name="T78" fmla="*/ 1922 w 4040"/>
              <a:gd name="T79" fmla="*/ 120 h 1888"/>
              <a:gd name="T80" fmla="*/ 2392 w 4040"/>
              <a:gd name="T81" fmla="*/ 148 h 1888"/>
              <a:gd name="T82" fmla="*/ 2818 w 4040"/>
              <a:gd name="T83" fmla="*/ 222 h 1888"/>
              <a:gd name="T84" fmla="*/ 3184 w 4040"/>
              <a:gd name="T85" fmla="*/ 336 h 1888"/>
              <a:gd name="T86" fmla="*/ 3476 w 4040"/>
              <a:gd name="T87" fmla="*/ 486 h 1888"/>
              <a:gd name="T88" fmla="*/ 3680 w 4040"/>
              <a:gd name="T89" fmla="*/ 664 h 1888"/>
              <a:gd name="T90" fmla="*/ 3778 w 4040"/>
              <a:gd name="T91" fmla="*/ 864 h 1888"/>
              <a:gd name="T92" fmla="*/ 3758 w 4040"/>
              <a:gd name="T93" fmla="*/ 1074 h 1888"/>
              <a:gd name="T94" fmla="*/ 3622 w 4040"/>
              <a:gd name="T95" fmla="*/ 1266 h 1888"/>
              <a:gd name="T96" fmla="*/ 3388 w 4040"/>
              <a:gd name="T97" fmla="*/ 1436 h 1888"/>
              <a:gd name="T98" fmla="*/ 3070 w 4040"/>
              <a:gd name="T99" fmla="*/ 1576 h 1888"/>
              <a:gd name="T100" fmla="*/ 2682 w 4040"/>
              <a:gd name="T101" fmla="*/ 1678 h 1888"/>
              <a:gd name="T102" fmla="*/ 2240 w 4040"/>
              <a:gd name="T103" fmla="*/ 1736 h 1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040" h="1888">
                <a:moveTo>
                  <a:pt x="2020" y="0"/>
                </a:moveTo>
                <a:lnTo>
                  <a:pt x="1854" y="4"/>
                </a:lnTo>
                <a:lnTo>
                  <a:pt x="1692" y="12"/>
                </a:lnTo>
                <a:lnTo>
                  <a:pt x="1534" y="28"/>
                </a:lnTo>
                <a:lnTo>
                  <a:pt x="1382" y="48"/>
                </a:lnTo>
                <a:lnTo>
                  <a:pt x="1234" y="74"/>
                </a:lnTo>
                <a:lnTo>
                  <a:pt x="1092" y="106"/>
                </a:lnTo>
                <a:lnTo>
                  <a:pt x="956" y="142"/>
                </a:lnTo>
                <a:lnTo>
                  <a:pt x="828" y="182"/>
                </a:lnTo>
                <a:lnTo>
                  <a:pt x="706" y="228"/>
                </a:lnTo>
                <a:lnTo>
                  <a:pt x="592" y="276"/>
                </a:lnTo>
                <a:lnTo>
                  <a:pt x="486" y="330"/>
                </a:lnTo>
                <a:lnTo>
                  <a:pt x="390" y="386"/>
                </a:lnTo>
                <a:lnTo>
                  <a:pt x="302" y="446"/>
                </a:lnTo>
                <a:lnTo>
                  <a:pt x="226" y="510"/>
                </a:lnTo>
                <a:lnTo>
                  <a:pt x="158" y="576"/>
                </a:lnTo>
                <a:lnTo>
                  <a:pt x="102" y="646"/>
                </a:lnTo>
                <a:lnTo>
                  <a:pt x="58" y="718"/>
                </a:lnTo>
                <a:lnTo>
                  <a:pt x="26" y="790"/>
                </a:lnTo>
                <a:lnTo>
                  <a:pt x="6" y="866"/>
                </a:lnTo>
                <a:lnTo>
                  <a:pt x="0" y="944"/>
                </a:lnTo>
                <a:lnTo>
                  <a:pt x="6" y="1022"/>
                </a:lnTo>
                <a:lnTo>
                  <a:pt x="26" y="1098"/>
                </a:lnTo>
                <a:lnTo>
                  <a:pt x="58" y="1170"/>
                </a:lnTo>
                <a:lnTo>
                  <a:pt x="102" y="1242"/>
                </a:lnTo>
                <a:lnTo>
                  <a:pt x="158" y="1312"/>
                </a:lnTo>
                <a:lnTo>
                  <a:pt x="226" y="1378"/>
                </a:lnTo>
                <a:lnTo>
                  <a:pt x="302" y="1442"/>
                </a:lnTo>
                <a:lnTo>
                  <a:pt x="390" y="1502"/>
                </a:lnTo>
                <a:lnTo>
                  <a:pt x="486" y="1558"/>
                </a:lnTo>
                <a:lnTo>
                  <a:pt x="592" y="1612"/>
                </a:lnTo>
                <a:lnTo>
                  <a:pt x="706" y="1660"/>
                </a:lnTo>
                <a:lnTo>
                  <a:pt x="828" y="1706"/>
                </a:lnTo>
                <a:lnTo>
                  <a:pt x="956" y="1746"/>
                </a:lnTo>
                <a:lnTo>
                  <a:pt x="1092" y="1782"/>
                </a:lnTo>
                <a:lnTo>
                  <a:pt x="1234" y="1814"/>
                </a:lnTo>
                <a:lnTo>
                  <a:pt x="1382" y="1840"/>
                </a:lnTo>
                <a:lnTo>
                  <a:pt x="1534" y="1860"/>
                </a:lnTo>
                <a:lnTo>
                  <a:pt x="1692" y="1876"/>
                </a:lnTo>
                <a:lnTo>
                  <a:pt x="1854" y="1884"/>
                </a:lnTo>
                <a:lnTo>
                  <a:pt x="2020" y="1888"/>
                </a:lnTo>
                <a:lnTo>
                  <a:pt x="2186" y="1884"/>
                </a:lnTo>
                <a:lnTo>
                  <a:pt x="2348" y="1876"/>
                </a:lnTo>
                <a:lnTo>
                  <a:pt x="2506" y="1860"/>
                </a:lnTo>
                <a:lnTo>
                  <a:pt x="2658" y="1840"/>
                </a:lnTo>
                <a:lnTo>
                  <a:pt x="2806" y="1814"/>
                </a:lnTo>
                <a:lnTo>
                  <a:pt x="2948" y="1782"/>
                </a:lnTo>
                <a:lnTo>
                  <a:pt x="3084" y="1746"/>
                </a:lnTo>
                <a:lnTo>
                  <a:pt x="3212" y="1706"/>
                </a:lnTo>
                <a:lnTo>
                  <a:pt x="3334" y="1660"/>
                </a:lnTo>
                <a:lnTo>
                  <a:pt x="3448" y="1612"/>
                </a:lnTo>
                <a:lnTo>
                  <a:pt x="3554" y="1558"/>
                </a:lnTo>
                <a:lnTo>
                  <a:pt x="3650" y="1502"/>
                </a:lnTo>
                <a:lnTo>
                  <a:pt x="3738" y="1442"/>
                </a:lnTo>
                <a:lnTo>
                  <a:pt x="3814" y="1378"/>
                </a:lnTo>
                <a:lnTo>
                  <a:pt x="3882" y="1312"/>
                </a:lnTo>
                <a:lnTo>
                  <a:pt x="3938" y="1242"/>
                </a:lnTo>
                <a:lnTo>
                  <a:pt x="3982" y="1170"/>
                </a:lnTo>
                <a:lnTo>
                  <a:pt x="4014" y="1098"/>
                </a:lnTo>
                <a:lnTo>
                  <a:pt x="4034" y="1022"/>
                </a:lnTo>
                <a:lnTo>
                  <a:pt x="4040" y="944"/>
                </a:lnTo>
                <a:lnTo>
                  <a:pt x="4034" y="866"/>
                </a:lnTo>
                <a:lnTo>
                  <a:pt x="4014" y="790"/>
                </a:lnTo>
                <a:lnTo>
                  <a:pt x="3982" y="718"/>
                </a:lnTo>
                <a:lnTo>
                  <a:pt x="3938" y="646"/>
                </a:lnTo>
                <a:lnTo>
                  <a:pt x="3882" y="576"/>
                </a:lnTo>
                <a:lnTo>
                  <a:pt x="3814" y="510"/>
                </a:lnTo>
                <a:lnTo>
                  <a:pt x="3738" y="446"/>
                </a:lnTo>
                <a:lnTo>
                  <a:pt x="3650" y="386"/>
                </a:lnTo>
                <a:lnTo>
                  <a:pt x="3554" y="330"/>
                </a:lnTo>
                <a:lnTo>
                  <a:pt x="3448" y="276"/>
                </a:lnTo>
                <a:lnTo>
                  <a:pt x="3334" y="228"/>
                </a:lnTo>
                <a:lnTo>
                  <a:pt x="3212" y="182"/>
                </a:lnTo>
                <a:lnTo>
                  <a:pt x="3084" y="142"/>
                </a:lnTo>
                <a:lnTo>
                  <a:pt x="2948" y="106"/>
                </a:lnTo>
                <a:lnTo>
                  <a:pt x="2806" y="74"/>
                </a:lnTo>
                <a:lnTo>
                  <a:pt x="2658" y="48"/>
                </a:lnTo>
                <a:lnTo>
                  <a:pt x="2506" y="28"/>
                </a:lnTo>
                <a:lnTo>
                  <a:pt x="2348" y="12"/>
                </a:lnTo>
                <a:lnTo>
                  <a:pt x="2186" y="4"/>
                </a:lnTo>
                <a:lnTo>
                  <a:pt x="2020" y="0"/>
                </a:lnTo>
                <a:close/>
                <a:moveTo>
                  <a:pt x="1922" y="1748"/>
                </a:moveTo>
                <a:lnTo>
                  <a:pt x="1762" y="1746"/>
                </a:lnTo>
                <a:lnTo>
                  <a:pt x="1606" y="1736"/>
                </a:lnTo>
                <a:lnTo>
                  <a:pt x="1454" y="1722"/>
                </a:lnTo>
                <a:lnTo>
                  <a:pt x="1306" y="1702"/>
                </a:lnTo>
                <a:lnTo>
                  <a:pt x="1164" y="1678"/>
                </a:lnTo>
                <a:lnTo>
                  <a:pt x="1028" y="1648"/>
                </a:lnTo>
                <a:lnTo>
                  <a:pt x="898" y="1614"/>
                </a:lnTo>
                <a:lnTo>
                  <a:pt x="776" y="1576"/>
                </a:lnTo>
                <a:lnTo>
                  <a:pt x="662" y="1532"/>
                </a:lnTo>
                <a:lnTo>
                  <a:pt x="554" y="1486"/>
                </a:lnTo>
                <a:lnTo>
                  <a:pt x="458" y="1436"/>
                </a:lnTo>
                <a:lnTo>
                  <a:pt x="370" y="1382"/>
                </a:lnTo>
                <a:lnTo>
                  <a:pt x="292" y="1326"/>
                </a:lnTo>
                <a:lnTo>
                  <a:pt x="224" y="1266"/>
                </a:lnTo>
                <a:lnTo>
                  <a:pt x="166" y="1204"/>
                </a:lnTo>
                <a:lnTo>
                  <a:pt x="122" y="1140"/>
                </a:lnTo>
                <a:lnTo>
                  <a:pt x="88" y="1074"/>
                </a:lnTo>
                <a:lnTo>
                  <a:pt x="68" y="1004"/>
                </a:lnTo>
                <a:lnTo>
                  <a:pt x="62" y="934"/>
                </a:lnTo>
                <a:lnTo>
                  <a:pt x="68" y="864"/>
                </a:lnTo>
                <a:lnTo>
                  <a:pt x="88" y="796"/>
                </a:lnTo>
                <a:lnTo>
                  <a:pt x="122" y="730"/>
                </a:lnTo>
                <a:lnTo>
                  <a:pt x="166" y="664"/>
                </a:lnTo>
                <a:lnTo>
                  <a:pt x="224" y="602"/>
                </a:lnTo>
                <a:lnTo>
                  <a:pt x="292" y="544"/>
                </a:lnTo>
                <a:lnTo>
                  <a:pt x="370" y="486"/>
                </a:lnTo>
                <a:lnTo>
                  <a:pt x="458" y="434"/>
                </a:lnTo>
                <a:lnTo>
                  <a:pt x="554" y="382"/>
                </a:lnTo>
                <a:lnTo>
                  <a:pt x="662" y="336"/>
                </a:lnTo>
                <a:lnTo>
                  <a:pt x="776" y="294"/>
                </a:lnTo>
                <a:lnTo>
                  <a:pt x="898" y="256"/>
                </a:lnTo>
                <a:lnTo>
                  <a:pt x="1028" y="222"/>
                </a:lnTo>
                <a:lnTo>
                  <a:pt x="1164" y="192"/>
                </a:lnTo>
                <a:lnTo>
                  <a:pt x="1306" y="166"/>
                </a:lnTo>
                <a:lnTo>
                  <a:pt x="1454" y="148"/>
                </a:lnTo>
                <a:lnTo>
                  <a:pt x="1606" y="132"/>
                </a:lnTo>
                <a:lnTo>
                  <a:pt x="1762" y="124"/>
                </a:lnTo>
                <a:lnTo>
                  <a:pt x="1922" y="120"/>
                </a:lnTo>
                <a:lnTo>
                  <a:pt x="2084" y="124"/>
                </a:lnTo>
                <a:lnTo>
                  <a:pt x="2240" y="132"/>
                </a:lnTo>
                <a:lnTo>
                  <a:pt x="2392" y="148"/>
                </a:lnTo>
                <a:lnTo>
                  <a:pt x="2540" y="166"/>
                </a:lnTo>
                <a:lnTo>
                  <a:pt x="2682" y="192"/>
                </a:lnTo>
                <a:lnTo>
                  <a:pt x="2818" y="222"/>
                </a:lnTo>
                <a:lnTo>
                  <a:pt x="2948" y="256"/>
                </a:lnTo>
                <a:lnTo>
                  <a:pt x="3070" y="294"/>
                </a:lnTo>
                <a:lnTo>
                  <a:pt x="3184" y="336"/>
                </a:lnTo>
                <a:lnTo>
                  <a:pt x="3292" y="382"/>
                </a:lnTo>
                <a:lnTo>
                  <a:pt x="3388" y="434"/>
                </a:lnTo>
                <a:lnTo>
                  <a:pt x="3476" y="486"/>
                </a:lnTo>
                <a:lnTo>
                  <a:pt x="3554" y="544"/>
                </a:lnTo>
                <a:lnTo>
                  <a:pt x="3622" y="602"/>
                </a:lnTo>
                <a:lnTo>
                  <a:pt x="3680" y="664"/>
                </a:lnTo>
                <a:lnTo>
                  <a:pt x="3724" y="730"/>
                </a:lnTo>
                <a:lnTo>
                  <a:pt x="3758" y="796"/>
                </a:lnTo>
                <a:lnTo>
                  <a:pt x="3778" y="864"/>
                </a:lnTo>
                <a:lnTo>
                  <a:pt x="3784" y="934"/>
                </a:lnTo>
                <a:lnTo>
                  <a:pt x="3778" y="1004"/>
                </a:lnTo>
                <a:lnTo>
                  <a:pt x="3758" y="1074"/>
                </a:lnTo>
                <a:lnTo>
                  <a:pt x="3724" y="1140"/>
                </a:lnTo>
                <a:lnTo>
                  <a:pt x="3680" y="1204"/>
                </a:lnTo>
                <a:lnTo>
                  <a:pt x="3622" y="1266"/>
                </a:lnTo>
                <a:lnTo>
                  <a:pt x="3554" y="1326"/>
                </a:lnTo>
                <a:lnTo>
                  <a:pt x="3476" y="1382"/>
                </a:lnTo>
                <a:lnTo>
                  <a:pt x="3388" y="1436"/>
                </a:lnTo>
                <a:lnTo>
                  <a:pt x="3292" y="1486"/>
                </a:lnTo>
                <a:lnTo>
                  <a:pt x="3184" y="1532"/>
                </a:lnTo>
                <a:lnTo>
                  <a:pt x="3070" y="1576"/>
                </a:lnTo>
                <a:lnTo>
                  <a:pt x="2948" y="1614"/>
                </a:lnTo>
                <a:lnTo>
                  <a:pt x="2818" y="1648"/>
                </a:lnTo>
                <a:lnTo>
                  <a:pt x="2682" y="1678"/>
                </a:lnTo>
                <a:lnTo>
                  <a:pt x="2540" y="1702"/>
                </a:lnTo>
                <a:lnTo>
                  <a:pt x="2392" y="1722"/>
                </a:lnTo>
                <a:lnTo>
                  <a:pt x="2240" y="1736"/>
                </a:lnTo>
                <a:lnTo>
                  <a:pt x="2084" y="1746"/>
                </a:lnTo>
                <a:lnTo>
                  <a:pt x="1922" y="1748"/>
                </a:lnTo>
                <a:close/>
              </a:path>
            </a:pathLst>
          </a:custGeom>
          <a:gradFill rotWithShape="1">
            <a:gsLst>
              <a:gs pos="0">
                <a:srgbClr val="DDDDDD">
                  <a:gamma/>
                  <a:shade val="45490"/>
                  <a:invGamma/>
                </a:srgbClr>
              </a:gs>
              <a:gs pos="100000">
                <a:srgbClr val="DDDDDD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0">
                <a:solidFill>
                  <a:srgbClr val="F7C16B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" name="Oval 9"/>
          <p:cNvSpPr>
            <a:spLocks noChangeArrowheads="1"/>
          </p:cNvSpPr>
          <p:nvPr/>
        </p:nvSpPr>
        <p:spPr bwMode="gray">
          <a:xfrm>
            <a:off x="3261915" y="1551933"/>
            <a:ext cx="2453206" cy="2467449"/>
          </a:xfrm>
          <a:prstGeom prst="ellipse">
            <a:avLst/>
          </a:prstGeom>
          <a:gradFill rotWithShape="1">
            <a:gsLst>
              <a:gs pos="55000">
                <a:schemeClr val="bg1">
                  <a:lumMod val="0"/>
                  <a:lumOff val="10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>
              <a:srgbClr val="46505E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2" y="357166"/>
            <a:ext cx="9144000" cy="563563"/>
          </a:xfrm>
        </p:spPr>
        <p:txBody>
          <a:bodyPr/>
          <a:lstStyle/>
          <a:p>
            <a:pPr algn="ctr"/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ВЗАИМОДЕЙСТВИЕ С МОБИЛЬНЫМИ ПРИЛОЖЕНИЯМИ</a:t>
            </a:r>
          </a:p>
        </p:txBody>
      </p:sp>
      <p:sp>
        <p:nvSpPr>
          <p:cNvPr id="34" name="Oval 9"/>
          <p:cNvSpPr>
            <a:spLocks noChangeArrowheads="1"/>
          </p:cNvSpPr>
          <p:nvPr/>
        </p:nvSpPr>
        <p:spPr bwMode="gray">
          <a:xfrm>
            <a:off x="1220906" y="4486000"/>
            <a:ext cx="2041009" cy="2158930"/>
          </a:xfrm>
          <a:prstGeom prst="ellipse">
            <a:avLst/>
          </a:prstGeom>
          <a:gradFill rotWithShape="1">
            <a:gsLst>
              <a:gs pos="66000">
                <a:schemeClr val="bg1">
                  <a:lumMod val="0"/>
                  <a:lumOff val="100000"/>
                </a:schemeClr>
              </a:gs>
              <a:gs pos="100000">
                <a:schemeClr val="bg1">
                  <a:lumMod val="75000"/>
                </a:schemeClr>
              </a:gs>
              <a:gs pos="100000">
                <a:srgbClr val="FCD078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>
              <a:srgbClr val="46505E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5" name="Picture 4" descr="http://computeasy.co.za/wp-content/uploads/2013/06/Apple-Mac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40" y="4544319"/>
            <a:ext cx="1881768" cy="1933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9"/>
          <p:cNvSpPr>
            <a:spLocks noChangeArrowheads="1"/>
          </p:cNvSpPr>
          <p:nvPr/>
        </p:nvSpPr>
        <p:spPr bwMode="gray">
          <a:xfrm>
            <a:off x="4347656" y="4447549"/>
            <a:ext cx="2160240" cy="2114303"/>
          </a:xfrm>
          <a:prstGeom prst="ellipse">
            <a:avLst/>
          </a:prstGeom>
          <a:gradFill rotWithShape="1">
            <a:gsLst>
              <a:gs pos="66000">
                <a:schemeClr val="bg1">
                  <a:lumMod val="0"/>
                  <a:lumOff val="100000"/>
                </a:schemeClr>
              </a:gs>
              <a:gs pos="100000">
                <a:schemeClr val="bg1">
                  <a:lumMod val="75000"/>
                </a:schemeClr>
              </a:gs>
              <a:gs pos="100000">
                <a:srgbClr val="FCD078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>
              <a:srgbClr val="46505E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3" name="Picture 2" descr="http://www.tivix.com/uploads/blog_pics/Android-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242" y="4721889"/>
            <a:ext cx="1755630" cy="17556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Oval 9"/>
          <p:cNvSpPr>
            <a:spLocks noChangeArrowheads="1"/>
          </p:cNvSpPr>
          <p:nvPr/>
        </p:nvSpPr>
        <p:spPr bwMode="gray">
          <a:xfrm>
            <a:off x="6708335" y="2644197"/>
            <a:ext cx="2104256" cy="2114306"/>
          </a:xfrm>
          <a:prstGeom prst="ellipse">
            <a:avLst/>
          </a:prstGeom>
          <a:gradFill rotWithShape="1">
            <a:gsLst>
              <a:gs pos="66000">
                <a:schemeClr val="bg1">
                  <a:lumMod val="0"/>
                  <a:lumOff val="100000"/>
                </a:schemeClr>
              </a:gs>
              <a:gs pos="100000">
                <a:schemeClr val="bg1">
                  <a:lumMod val="75000"/>
                </a:schemeClr>
              </a:gs>
              <a:gs pos="100000">
                <a:srgbClr val="FCD078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>
              <a:srgbClr val="46505E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7" name="Picture 8" descr="http://feelteso.files.wordpress.com/2012/12/the_new_windows_logo__original_and_colored__by_dakirby309-d4q2ybv-934x102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667" y="2964157"/>
            <a:ext cx="1388087" cy="15218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796" y="2100740"/>
            <a:ext cx="1881443" cy="1223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2107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2643182"/>
          </a:xfrm>
          <a:prstGeom prst="rect">
            <a:avLst/>
          </a:prstGeom>
          <a:gradFill>
            <a:gsLst>
              <a:gs pos="0">
                <a:schemeClr val="accent1">
                  <a:alpha val="14000"/>
                </a:schemeClr>
              </a:gs>
              <a:gs pos="32000">
                <a:schemeClr val="bg1">
                  <a:alpha val="92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2" y="357166"/>
            <a:ext cx="9144000" cy="563563"/>
          </a:xfrm>
        </p:spPr>
        <p:txBody>
          <a:bodyPr/>
          <a:lstStyle/>
          <a:p>
            <a:pPr algn="ctr"/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ВЗАИМОЖНОСТЬ ИЗМЕРЕНИЯ И УПРАВЛЕНИЯ ПОТОКАМИ ДАННЫХ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310771" cy="4976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124" t="20419" b="27533"/>
          <a:stretch/>
        </p:blipFill>
        <p:spPr bwMode="auto">
          <a:xfrm>
            <a:off x="5178652" y="4005064"/>
            <a:ext cx="3882768" cy="2732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15107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2643182"/>
          </a:xfrm>
          <a:prstGeom prst="rect">
            <a:avLst/>
          </a:prstGeom>
          <a:gradFill>
            <a:gsLst>
              <a:gs pos="0">
                <a:schemeClr val="accent1">
                  <a:alpha val="14000"/>
                </a:schemeClr>
              </a:gs>
              <a:gs pos="32000">
                <a:schemeClr val="bg1">
                  <a:alpha val="92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2" y="188640"/>
            <a:ext cx="9144000" cy="563563"/>
          </a:xfrm>
        </p:spPr>
        <p:txBody>
          <a:bodyPr/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СРЕДСТВА АНАЛИЗА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78" y="980728"/>
            <a:ext cx="8860843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01356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2643182"/>
          </a:xfrm>
          <a:prstGeom prst="rect">
            <a:avLst/>
          </a:prstGeom>
          <a:gradFill>
            <a:gsLst>
              <a:gs pos="0">
                <a:schemeClr val="accent1">
                  <a:alpha val="14000"/>
                </a:schemeClr>
              </a:gs>
              <a:gs pos="32000">
                <a:schemeClr val="bg1">
                  <a:alpha val="92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http://pop-hi-tech.ru/wp-content/uploads/2013/08/cloud-computi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83" t="4001"/>
          <a:stretch/>
        </p:blipFill>
        <p:spPr bwMode="auto">
          <a:xfrm>
            <a:off x="2123728" y="1556792"/>
            <a:ext cx="6559624" cy="477556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2" y="357166"/>
            <a:ext cx="9144000" cy="563563"/>
          </a:xfrm>
        </p:spPr>
        <p:txBody>
          <a:bodyPr/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ОБЛАЧНЫЕ ТЕХНОЛОГИИ</a:t>
            </a:r>
          </a:p>
        </p:txBody>
      </p:sp>
    </p:spTree>
    <p:extLst>
      <p:ext uri="{BB962C8B-B14F-4D97-AF65-F5344CB8AC3E}">
        <p14:creationId xmlns="" xmlns:p14="http://schemas.microsoft.com/office/powerpoint/2010/main" val="2355398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2643182"/>
          </a:xfrm>
          <a:prstGeom prst="rect">
            <a:avLst/>
          </a:prstGeom>
          <a:gradFill>
            <a:gsLst>
              <a:gs pos="0">
                <a:schemeClr val="accent1">
                  <a:alpha val="14000"/>
                </a:schemeClr>
              </a:gs>
              <a:gs pos="32000">
                <a:schemeClr val="bg1">
                  <a:alpha val="92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50793"/>
            <a:ext cx="9144000" cy="563563"/>
          </a:xfrm>
        </p:spPr>
        <p:txBody>
          <a:bodyPr/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ПРЕОБРАЗОВАТЕЛИ ПРОТОКОЛОВ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1428736"/>
            <a:ext cx="4891745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528755" y="5399105"/>
            <a:ext cx="2043113" cy="530225"/>
            <a:chOff x="1239" y="1296"/>
            <a:chExt cx="1287" cy="334"/>
          </a:xfrm>
        </p:grpSpPr>
        <p:sp>
          <p:nvSpPr>
            <p:cNvPr id="55" name="Line 20"/>
            <p:cNvSpPr>
              <a:spLocks noChangeShapeType="1"/>
            </p:cNvSpPr>
            <p:nvPr/>
          </p:nvSpPr>
          <p:spPr bwMode="auto">
            <a:xfrm>
              <a:off x="1392" y="1582"/>
              <a:ext cx="1134" cy="0"/>
            </a:xfrm>
            <a:prstGeom prst="line">
              <a:avLst/>
            </a:prstGeom>
            <a:noFill/>
            <a:ln w="25400">
              <a:solidFill>
                <a:srgbClr val="5F5F5F"/>
              </a:solidFill>
              <a:prstDash val="sysDot"/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3" name="Group 21"/>
            <p:cNvGrpSpPr>
              <a:grpSpLocks/>
            </p:cNvGrpSpPr>
            <p:nvPr/>
          </p:nvGrpSpPr>
          <p:grpSpPr bwMode="auto">
            <a:xfrm>
              <a:off x="1239" y="1515"/>
              <a:ext cx="115" cy="115"/>
              <a:chOff x="1239" y="1515"/>
              <a:chExt cx="115" cy="115"/>
            </a:xfrm>
          </p:grpSpPr>
          <p:sp>
            <p:nvSpPr>
              <p:cNvPr id="58" name="AutoShape 22"/>
              <p:cNvSpPr>
                <a:spLocks noChangeArrowheads="1"/>
              </p:cNvSpPr>
              <p:nvPr/>
            </p:nvSpPr>
            <p:spPr bwMode="gray">
              <a:xfrm rot="2700000">
                <a:off x="1239" y="1515"/>
                <a:ext cx="115" cy="115"/>
              </a:xfrm>
              <a:prstGeom prst="rtTriangle">
                <a:avLst/>
              </a:prstGeom>
              <a:solidFill>
                <a:srgbClr val="80808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9" name="AutoShape 23"/>
              <p:cNvSpPr>
                <a:spLocks noChangeArrowheads="1"/>
              </p:cNvSpPr>
              <p:nvPr/>
            </p:nvSpPr>
            <p:spPr bwMode="gray">
              <a:xfrm rot="18900000" flipH="1">
                <a:off x="1239" y="1515"/>
                <a:ext cx="115" cy="115"/>
              </a:xfrm>
              <a:prstGeom prst="rtTriangle">
                <a:avLst/>
              </a:prstGeom>
              <a:solidFill>
                <a:srgbClr val="00B0F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57" name="Text Box 24"/>
            <p:cNvSpPr txBox="1">
              <a:spLocks noChangeArrowheads="1"/>
            </p:cNvSpPr>
            <p:nvPr/>
          </p:nvSpPr>
          <p:spPr bwMode="auto">
            <a:xfrm>
              <a:off x="1449" y="1296"/>
              <a:ext cx="914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2400" dirty="0" smtClean="0"/>
                <a:t>ТМ-800А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428596" y="4857760"/>
            <a:ext cx="2043113" cy="530225"/>
            <a:chOff x="1239" y="1296"/>
            <a:chExt cx="1287" cy="334"/>
          </a:xfrm>
        </p:grpSpPr>
        <p:sp>
          <p:nvSpPr>
            <p:cNvPr id="61" name="Line 20"/>
            <p:cNvSpPr>
              <a:spLocks noChangeShapeType="1"/>
            </p:cNvSpPr>
            <p:nvPr/>
          </p:nvSpPr>
          <p:spPr bwMode="auto">
            <a:xfrm>
              <a:off x="1392" y="1582"/>
              <a:ext cx="1134" cy="0"/>
            </a:xfrm>
            <a:prstGeom prst="line">
              <a:avLst/>
            </a:prstGeom>
            <a:noFill/>
            <a:ln w="25400">
              <a:solidFill>
                <a:srgbClr val="5F5F5F"/>
              </a:solidFill>
              <a:prstDash val="sysDot"/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" name="Group 21"/>
            <p:cNvGrpSpPr>
              <a:grpSpLocks/>
            </p:cNvGrpSpPr>
            <p:nvPr/>
          </p:nvGrpSpPr>
          <p:grpSpPr bwMode="auto">
            <a:xfrm>
              <a:off x="1239" y="1515"/>
              <a:ext cx="115" cy="115"/>
              <a:chOff x="1239" y="1515"/>
              <a:chExt cx="115" cy="115"/>
            </a:xfrm>
          </p:grpSpPr>
          <p:sp>
            <p:nvSpPr>
              <p:cNvPr id="64" name="AutoShape 22"/>
              <p:cNvSpPr>
                <a:spLocks noChangeArrowheads="1"/>
              </p:cNvSpPr>
              <p:nvPr/>
            </p:nvSpPr>
            <p:spPr bwMode="gray">
              <a:xfrm rot="2700000">
                <a:off x="1239" y="1515"/>
                <a:ext cx="115" cy="115"/>
              </a:xfrm>
              <a:prstGeom prst="rtTriangle">
                <a:avLst/>
              </a:prstGeom>
              <a:solidFill>
                <a:srgbClr val="80808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5" name="AutoShape 23"/>
              <p:cNvSpPr>
                <a:spLocks noChangeArrowheads="1"/>
              </p:cNvSpPr>
              <p:nvPr/>
            </p:nvSpPr>
            <p:spPr bwMode="gray">
              <a:xfrm rot="18900000" flipH="1">
                <a:off x="1239" y="1515"/>
                <a:ext cx="115" cy="115"/>
              </a:xfrm>
              <a:prstGeom prst="rtTriangle">
                <a:avLst/>
              </a:prstGeom>
              <a:solidFill>
                <a:srgbClr val="00B0F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63" name="Text Box 24"/>
            <p:cNvSpPr txBox="1">
              <a:spLocks noChangeArrowheads="1"/>
            </p:cNvSpPr>
            <p:nvPr/>
          </p:nvSpPr>
          <p:spPr bwMode="auto">
            <a:xfrm>
              <a:off x="1449" y="1296"/>
              <a:ext cx="722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2400" dirty="0" smtClean="0"/>
                <a:t>ТК-113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1457317" y="4214818"/>
            <a:ext cx="2043113" cy="530225"/>
            <a:chOff x="1239" y="1296"/>
            <a:chExt cx="1287" cy="334"/>
          </a:xfrm>
        </p:grpSpPr>
        <p:sp>
          <p:nvSpPr>
            <p:cNvPr id="67" name="Line 20"/>
            <p:cNvSpPr>
              <a:spLocks noChangeShapeType="1"/>
            </p:cNvSpPr>
            <p:nvPr/>
          </p:nvSpPr>
          <p:spPr bwMode="auto">
            <a:xfrm>
              <a:off x="1392" y="1582"/>
              <a:ext cx="1134" cy="0"/>
            </a:xfrm>
            <a:prstGeom prst="line">
              <a:avLst/>
            </a:prstGeom>
            <a:noFill/>
            <a:ln w="25400">
              <a:solidFill>
                <a:srgbClr val="5F5F5F"/>
              </a:solidFill>
              <a:prstDash val="sysDot"/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9" name="Group 21"/>
            <p:cNvGrpSpPr>
              <a:grpSpLocks/>
            </p:cNvGrpSpPr>
            <p:nvPr/>
          </p:nvGrpSpPr>
          <p:grpSpPr bwMode="auto">
            <a:xfrm>
              <a:off x="1239" y="1515"/>
              <a:ext cx="115" cy="115"/>
              <a:chOff x="1239" y="1515"/>
              <a:chExt cx="115" cy="115"/>
            </a:xfrm>
          </p:grpSpPr>
          <p:sp>
            <p:nvSpPr>
              <p:cNvPr id="70" name="AutoShape 22"/>
              <p:cNvSpPr>
                <a:spLocks noChangeArrowheads="1"/>
              </p:cNvSpPr>
              <p:nvPr/>
            </p:nvSpPr>
            <p:spPr bwMode="gray">
              <a:xfrm rot="2700000">
                <a:off x="1239" y="1515"/>
                <a:ext cx="115" cy="115"/>
              </a:xfrm>
              <a:prstGeom prst="rtTriangle">
                <a:avLst/>
              </a:prstGeom>
              <a:solidFill>
                <a:srgbClr val="80808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1" name="AutoShape 23"/>
              <p:cNvSpPr>
                <a:spLocks noChangeArrowheads="1"/>
              </p:cNvSpPr>
              <p:nvPr/>
            </p:nvSpPr>
            <p:spPr bwMode="gray">
              <a:xfrm rot="18900000" flipH="1">
                <a:off x="1239" y="1515"/>
                <a:ext cx="115" cy="115"/>
              </a:xfrm>
              <a:prstGeom prst="rtTriangle">
                <a:avLst/>
              </a:prstGeom>
              <a:solidFill>
                <a:srgbClr val="00B0F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69" name="Text Box 24"/>
            <p:cNvSpPr txBox="1">
              <a:spLocks noChangeArrowheads="1"/>
            </p:cNvSpPr>
            <p:nvPr/>
          </p:nvSpPr>
          <p:spPr bwMode="auto">
            <a:xfrm>
              <a:off x="1449" y="1296"/>
              <a:ext cx="648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2400" dirty="0" smtClean="0"/>
                <a:t>МПТК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19"/>
          <p:cNvGrpSpPr>
            <a:grpSpLocks/>
          </p:cNvGrpSpPr>
          <p:nvPr/>
        </p:nvGrpSpPr>
        <p:grpSpPr bwMode="auto">
          <a:xfrm>
            <a:off x="428596" y="3714752"/>
            <a:ext cx="2043113" cy="530225"/>
            <a:chOff x="1239" y="1296"/>
            <a:chExt cx="1287" cy="334"/>
          </a:xfrm>
        </p:grpSpPr>
        <p:sp>
          <p:nvSpPr>
            <p:cNvPr id="73" name="Line 20"/>
            <p:cNvSpPr>
              <a:spLocks noChangeShapeType="1"/>
            </p:cNvSpPr>
            <p:nvPr/>
          </p:nvSpPr>
          <p:spPr bwMode="auto">
            <a:xfrm>
              <a:off x="1392" y="1582"/>
              <a:ext cx="1134" cy="0"/>
            </a:xfrm>
            <a:prstGeom prst="line">
              <a:avLst/>
            </a:prstGeom>
            <a:noFill/>
            <a:ln w="25400">
              <a:solidFill>
                <a:srgbClr val="5F5F5F"/>
              </a:solidFill>
              <a:prstDash val="sysDot"/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1" name="Group 21"/>
            <p:cNvGrpSpPr>
              <a:grpSpLocks/>
            </p:cNvGrpSpPr>
            <p:nvPr/>
          </p:nvGrpSpPr>
          <p:grpSpPr bwMode="auto">
            <a:xfrm>
              <a:off x="1239" y="1515"/>
              <a:ext cx="115" cy="115"/>
              <a:chOff x="1239" y="1515"/>
              <a:chExt cx="115" cy="115"/>
            </a:xfrm>
          </p:grpSpPr>
          <p:sp>
            <p:nvSpPr>
              <p:cNvPr id="76" name="AutoShape 22"/>
              <p:cNvSpPr>
                <a:spLocks noChangeArrowheads="1"/>
              </p:cNvSpPr>
              <p:nvPr/>
            </p:nvSpPr>
            <p:spPr bwMode="gray">
              <a:xfrm rot="2700000">
                <a:off x="1239" y="1515"/>
                <a:ext cx="115" cy="115"/>
              </a:xfrm>
              <a:prstGeom prst="rtTriangle">
                <a:avLst/>
              </a:prstGeom>
              <a:solidFill>
                <a:srgbClr val="80808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7" name="AutoShape 23"/>
              <p:cNvSpPr>
                <a:spLocks noChangeArrowheads="1"/>
              </p:cNvSpPr>
              <p:nvPr/>
            </p:nvSpPr>
            <p:spPr bwMode="gray">
              <a:xfrm rot="18900000" flipH="1">
                <a:off x="1239" y="1515"/>
                <a:ext cx="115" cy="115"/>
              </a:xfrm>
              <a:prstGeom prst="rtTriangle">
                <a:avLst/>
              </a:prstGeom>
              <a:solidFill>
                <a:srgbClr val="00B0F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75" name="Text Box 24"/>
            <p:cNvSpPr txBox="1">
              <a:spLocks noChangeArrowheads="1"/>
            </p:cNvSpPr>
            <p:nvPr/>
          </p:nvSpPr>
          <p:spPr bwMode="auto">
            <a:xfrm>
              <a:off x="1449" y="1296"/>
              <a:ext cx="682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2400" dirty="0" smtClean="0"/>
                <a:t>МКТ-3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2" name="Group 19"/>
          <p:cNvGrpSpPr>
            <a:grpSpLocks/>
          </p:cNvGrpSpPr>
          <p:nvPr/>
        </p:nvGrpSpPr>
        <p:grpSpPr bwMode="auto">
          <a:xfrm>
            <a:off x="1457317" y="3071810"/>
            <a:ext cx="2043113" cy="530225"/>
            <a:chOff x="1239" y="1296"/>
            <a:chExt cx="1287" cy="334"/>
          </a:xfrm>
        </p:grpSpPr>
        <p:sp>
          <p:nvSpPr>
            <p:cNvPr id="79" name="Line 20"/>
            <p:cNvSpPr>
              <a:spLocks noChangeShapeType="1"/>
            </p:cNvSpPr>
            <p:nvPr/>
          </p:nvSpPr>
          <p:spPr bwMode="auto">
            <a:xfrm>
              <a:off x="1392" y="1582"/>
              <a:ext cx="1134" cy="0"/>
            </a:xfrm>
            <a:prstGeom prst="line">
              <a:avLst/>
            </a:prstGeom>
            <a:noFill/>
            <a:ln w="25400">
              <a:solidFill>
                <a:srgbClr val="5F5F5F"/>
              </a:solidFill>
              <a:prstDash val="sysDot"/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3" name="Group 21"/>
            <p:cNvGrpSpPr>
              <a:grpSpLocks/>
            </p:cNvGrpSpPr>
            <p:nvPr/>
          </p:nvGrpSpPr>
          <p:grpSpPr bwMode="auto">
            <a:xfrm>
              <a:off x="1239" y="1515"/>
              <a:ext cx="115" cy="115"/>
              <a:chOff x="1239" y="1515"/>
              <a:chExt cx="115" cy="115"/>
            </a:xfrm>
          </p:grpSpPr>
          <p:sp>
            <p:nvSpPr>
              <p:cNvPr id="82" name="AutoShape 22"/>
              <p:cNvSpPr>
                <a:spLocks noChangeArrowheads="1"/>
              </p:cNvSpPr>
              <p:nvPr/>
            </p:nvSpPr>
            <p:spPr bwMode="gray">
              <a:xfrm rot="2700000">
                <a:off x="1239" y="1515"/>
                <a:ext cx="115" cy="115"/>
              </a:xfrm>
              <a:prstGeom prst="rtTriangle">
                <a:avLst/>
              </a:prstGeom>
              <a:solidFill>
                <a:srgbClr val="80808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3" name="AutoShape 23"/>
              <p:cNvSpPr>
                <a:spLocks noChangeArrowheads="1"/>
              </p:cNvSpPr>
              <p:nvPr/>
            </p:nvSpPr>
            <p:spPr bwMode="gray">
              <a:xfrm rot="18900000" flipH="1">
                <a:off x="1239" y="1515"/>
                <a:ext cx="115" cy="115"/>
              </a:xfrm>
              <a:prstGeom prst="rtTriangle">
                <a:avLst/>
              </a:prstGeom>
              <a:solidFill>
                <a:srgbClr val="00B0F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81" name="Text Box 24"/>
            <p:cNvSpPr txBox="1">
              <a:spLocks noChangeArrowheads="1"/>
            </p:cNvSpPr>
            <p:nvPr/>
          </p:nvSpPr>
          <p:spPr bwMode="auto">
            <a:xfrm>
              <a:off x="1449" y="1296"/>
              <a:ext cx="785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2400" dirty="0" smtClean="0"/>
                <a:t>ТМ-120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4" name="Group 19"/>
          <p:cNvGrpSpPr>
            <a:grpSpLocks/>
          </p:cNvGrpSpPr>
          <p:nvPr/>
        </p:nvGrpSpPr>
        <p:grpSpPr bwMode="auto">
          <a:xfrm>
            <a:off x="428596" y="2500306"/>
            <a:ext cx="2043113" cy="530225"/>
            <a:chOff x="1239" y="1296"/>
            <a:chExt cx="1287" cy="334"/>
          </a:xfrm>
        </p:grpSpPr>
        <p:sp>
          <p:nvSpPr>
            <p:cNvPr id="85" name="Line 20"/>
            <p:cNvSpPr>
              <a:spLocks noChangeShapeType="1"/>
            </p:cNvSpPr>
            <p:nvPr/>
          </p:nvSpPr>
          <p:spPr bwMode="auto">
            <a:xfrm>
              <a:off x="1392" y="1582"/>
              <a:ext cx="1134" cy="0"/>
            </a:xfrm>
            <a:prstGeom prst="line">
              <a:avLst/>
            </a:prstGeom>
            <a:noFill/>
            <a:ln w="25400">
              <a:solidFill>
                <a:srgbClr val="5F5F5F"/>
              </a:solidFill>
              <a:prstDash val="sysDot"/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5" name="Group 21"/>
            <p:cNvGrpSpPr>
              <a:grpSpLocks/>
            </p:cNvGrpSpPr>
            <p:nvPr/>
          </p:nvGrpSpPr>
          <p:grpSpPr bwMode="auto">
            <a:xfrm>
              <a:off x="1239" y="1515"/>
              <a:ext cx="115" cy="115"/>
              <a:chOff x="1239" y="1515"/>
              <a:chExt cx="115" cy="115"/>
            </a:xfrm>
          </p:grpSpPr>
          <p:sp>
            <p:nvSpPr>
              <p:cNvPr id="88" name="AutoShape 22"/>
              <p:cNvSpPr>
                <a:spLocks noChangeArrowheads="1"/>
              </p:cNvSpPr>
              <p:nvPr/>
            </p:nvSpPr>
            <p:spPr bwMode="gray">
              <a:xfrm rot="2700000">
                <a:off x="1239" y="1515"/>
                <a:ext cx="115" cy="115"/>
              </a:xfrm>
              <a:prstGeom prst="rtTriangle">
                <a:avLst/>
              </a:prstGeom>
              <a:solidFill>
                <a:srgbClr val="80808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9" name="AutoShape 23"/>
              <p:cNvSpPr>
                <a:spLocks noChangeArrowheads="1"/>
              </p:cNvSpPr>
              <p:nvPr/>
            </p:nvSpPr>
            <p:spPr bwMode="gray">
              <a:xfrm rot="18900000" flipH="1">
                <a:off x="1239" y="1515"/>
                <a:ext cx="115" cy="115"/>
              </a:xfrm>
              <a:prstGeom prst="rtTriangle">
                <a:avLst/>
              </a:prstGeom>
              <a:solidFill>
                <a:srgbClr val="00B0F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87" name="Text Box 24"/>
            <p:cNvSpPr txBox="1">
              <a:spLocks noChangeArrowheads="1"/>
            </p:cNvSpPr>
            <p:nvPr/>
          </p:nvSpPr>
          <p:spPr bwMode="auto">
            <a:xfrm>
              <a:off x="1449" y="1296"/>
              <a:ext cx="785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2400" dirty="0" smtClean="0"/>
                <a:t>ТМ-512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6" name="Group 19"/>
          <p:cNvGrpSpPr>
            <a:grpSpLocks/>
          </p:cNvGrpSpPr>
          <p:nvPr/>
        </p:nvGrpSpPr>
        <p:grpSpPr bwMode="auto">
          <a:xfrm>
            <a:off x="1457317" y="1857364"/>
            <a:ext cx="2043113" cy="530225"/>
            <a:chOff x="1239" y="1296"/>
            <a:chExt cx="1287" cy="334"/>
          </a:xfrm>
        </p:grpSpPr>
        <p:sp>
          <p:nvSpPr>
            <p:cNvPr id="91" name="Line 20"/>
            <p:cNvSpPr>
              <a:spLocks noChangeShapeType="1"/>
            </p:cNvSpPr>
            <p:nvPr/>
          </p:nvSpPr>
          <p:spPr bwMode="auto">
            <a:xfrm>
              <a:off x="1392" y="1582"/>
              <a:ext cx="1134" cy="0"/>
            </a:xfrm>
            <a:prstGeom prst="line">
              <a:avLst/>
            </a:prstGeom>
            <a:noFill/>
            <a:ln w="25400">
              <a:solidFill>
                <a:srgbClr val="5F5F5F"/>
              </a:solidFill>
              <a:prstDash val="sysDot"/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7" name="Group 21"/>
            <p:cNvGrpSpPr>
              <a:grpSpLocks/>
            </p:cNvGrpSpPr>
            <p:nvPr/>
          </p:nvGrpSpPr>
          <p:grpSpPr bwMode="auto">
            <a:xfrm>
              <a:off x="1239" y="1515"/>
              <a:ext cx="115" cy="115"/>
              <a:chOff x="1239" y="1515"/>
              <a:chExt cx="115" cy="115"/>
            </a:xfrm>
          </p:grpSpPr>
          <p:sp>
            <p:nvSpPr>
              <p:cNvPr id="94" name="AutoShape 22"/>
              <p:cNvSpPr>
                <a:spLocks noChangeArrowheads="1"/>
              </p:cNvSpPr>
              <p:nvPr/>
            </p:nvSpPr>
            <p:spPr bwMode="gray">
              <a:xfrm rot="2700000">
                <a:off x="1239" y="1515"/>
                <a:ext cx="115" cy="115"/>
              </a:xfrm>
              <a:prstGeom prst="rtTriangle">
                <a:avLst/>
              </a:prstGeom>
              <a:solidFill>
                <a:srgbClr val="80808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5" name="AutoShape 23"/>
              <p:cNvSpPr>
                <a:spLocks noChangeArrowheads="1"/>
              </p:cNvSpPr>
              <p:nvPr/>
            </p:nvSpPr>
            <p:spPr bwMode="gray">
              <a:xfrm rot="18900000" flipH="1">
                <a:off x="1239" y="1515"/>
                <a:ext cx="115" cy="115"/>
              </a:xfrm>
              <a:prstGeom prst="rtTriangle">
                <a:avLst/>
              </a:prstGeom>
              <a:solidFill>
                <a:srgbClr val="00B0F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93" name="Text Box 24"/>
            <p:cNvSpPr txBox="1">
              <a:spLocks noChangeArrowheads="1"/>
            </p:cNvSpPr>
            <p:nvPr/>
          </p:nvSpPr>
          <p:spPr bwMode="auto">
            <a:xfrm>
              <a:off x="1449" y="1296"/>
              <a:ext cx="792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2400" dirty="0" smtClean="0"/>
                <a:t>УВТК-Н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8" name="Group 19"/>
          <p:cNvGrpSpPr>
            <a:grpSpLocks/>
          </p:cNvGrpSpPr>
          <p:nvPr/>
        </p:nvGrpSpPr>
        <p:grpSpPr bwMode="auto">
          <a:xfrm>
            <a:off x="428596" y="1285860"/>
            <a:ext cx="2043113" cy="530225"/>
            <a:chOff x="1239" y="1296"/>
            <a:chExt cx="1287" cy="334"/>
          </a:xfrm>
        </p:grpSpPr>
        <p:sp>
          <p:nvSpPr>
            <p:cNvPr id="97" name="Line 20"/>
            <p:cNvSpPr>
              <a:spLocks noChangeShapeType="1"/>
            </p:cNvSpPr>
            <p:nvPr/>
          </p:nvSpPr>
          <p:spPr bwMode="auto">
            <a:xfrm>
              <a:off x="1392" y="1582"/>
              <a:ext cx="1134" cy="0"/>
            </a:xfrm>
            <a:prstGeom prst="line">
              <a:avLst/>
            </a:prstGeom>
            <a:noFill/>
            <a:ln w="25400">
              <a:solidFill>
                <a:srgbClr val="5F5F5F"/>
              </a:solidFill>
              <a:prstDash val="sysDot"/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9" name="Group 21"/>
            <p:cNvGrpSpPr>
              <a:grpSpLocks/>
            </p:cNvGrpSpPr>
            <p:nvPr/>
          </p:nvGrpSpPr>
          <p:grpSpPr bwMode="auto">
            <a:xfrm>
              <a:off x="1239" y="1515"/>
              <a:ext cx="115" cy="115"/>
              <a:chOff x="1239" y="1515"/>
              <a:chExt cx="115" cy="115"/>
            </a:xfrm>
          </p:grpSpPr>
          <p:sp>
            <p:nvSpPr>
              <p:cNvPr id="100" name="AutoShape 22"/>
              <p:cNvSpPr>
                <a:spLocks noChangeArrowheads="1"/>
              </p:cNvSpPr>
              <p:nvPr/>
            </p:nvSpPr>
            <p:spPr bwMode="gray">
              <a:xfrm rot="2700000">
                <a:off x="1239" y="1515"/>
                <a:ext cx="115" cy="115"/>
              </a:xfrm>
              <a:prstGeom prst="rtTriangle">
                <a:avLst/>
              </a:prstGeom>
              <a:solidFill>
                <a:srgbClr val="80808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1" name="AutoShape 23"/>
              <p:cNvSpPr>
                <a:spLocks noChangeArrowheads="1"/>
              </p:cNvSpPr>
              <p:nvPr/>
            </p:nvSpPr>
            <p:spPr bwMode="gray">
              <a:xfrm rot="18900000" flipH="1">
                <a:off x="1239" y="1515"/>
                <a:ext cx="115" cy="115"/>
              </a:xfrm>
              <a:prstGeom prst="rtTriangle">
                <a:avLst/>
              </a:prstGeom>
              <a:solidFill>
                <a:srgbClr val="00B0F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99" name="Text Box 24"/>
            <p:cNvSpPr txBox="1">
              <a:spLocks noChangeArrowheads="1"/>
            </p:cNvSpPr>
            <p:nvPr/>
          </p:nvSpPr>
          <p:spPr bwMode="auto">
            <a:xfrm>
              <a:off x="1449" y="1296"/>
              <a:ext cx="730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2400" dirty="0" smtClean="0"/>
                <a:t>Гранит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500034" y="6072206"/>
            <a:ext cx="2043113" cy="530225"/>
            <a:chOff x="1239" y="1296"/>
            <a:chExt cx="1287" cy="334"/>
          </a:xfrm>
        </p:grpSpPr>
        <p:sp>
          <p:nvSpPr>
            <p:cNvPr id="103" name="Line 20"/>
            <p:cNvSpPr>
              <a:spLocks noChangeShapeType="1"/>
            </p:cNvSpPr>
            <p:nvPr/>
          </p:nvSpPr>
          <p:spPr bwMode="auto">
            <a:xfrm>
              <a:off x="1392" y="1582"/>
              <a:ext cx="1134" cy="0"/>
            </a:xfrm>
            <a:prstGeom prst="line">
              <a:avLst/>
            </a:prstGeom>
            <a:noFill/>
            <a:ln w="25400">
              <a:solidFill>
                <a:srgbClr val="5F5F5F"/>
              </a:solidFill>
              <a:prstDash val="sysDot"/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1" name="Group 21"/>
            <p:cNvGrpSpPr>
              <a:grpSpLocks/>
            </p:cNvGrpSpPr>
            <p:nvPr/>
          </p:nvGrpSpPr>
          <p:grpSpPr bwMode="auto">
            <a:xfrm>
              <a:off x="1239" y="1515"/>
              <a:ext cx="115" cy="115"/>
              <a:chOff x="1239" y="1515"/>
              <a:chExt cx="115" cy="115"/>
            </a:xfrm>
          </p:grpSpPr>
          <p:sp>
            <p:nvSpPr>
              <p:cNvPr id="106" name="AutoShape 22"/>
              <p:cNvSpPr>
                <a:spLocks noChangeArrowheads="1"/>
              </p:cNvSpPr>
              <p:nvPr/>
            </p:nvSpPr>
            <p:spPr bwMode="gray">
              <a:xfrm rot="2700000">
                <a:off x="1239" y="1515"/>
                <a:ext cx="115" cy="115"/>
              </a:xfrm>
              <a:prstGeom prst="rtTriangle">
                <a:avLst/>
              </a:prstGeom>
              <a:solidFill>
                <a:srgbClr val="80808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7" name="AutoShape 23"/>
              <p:cNvSpPr>
                <a:spLocks noChangeArrowheads="1"/>
              </p:cNvSpPr>
              <p:nvPr/>
            </p:nvSpPr>
            <p:spPr bwMode="gray">
              <a:xfrm rot="18900000" flipH="1">
                <a:off x="1239" y="1515"/>
                <a:ext cx="115" cy="115"/>
              </a:xfrm>
              <a:prstGeom prst="rtTriangle">
                <a:avLst/>
              </a:prstGeom>
              <a:solidFill>
                <a:srgbClr val="00B0F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05" name="Text Box 24"/>
            <p:cNvSpPr txBox="1">
              <a:spLocks noChangeArrowheads="1"/>
            </p:cNvSpPr>
            <p:nvPr/>
          </p:nvSpPr>
          <p:spPr bwMode="auto">
            <a:xfrm>
              <a:off x="1449" y="1296"/>
              <a:ext cx="914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2400" dirty="0" smtClean="0"/>
                <a:t>ТМ-800В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2643182"/>
          </a:xfrm>
          <a:prstGeom prst="rect">
            <a:avLst/>
          </a:prstGeom>
          <a:gradFill>
            <a:gsLst>
              <a:gs pos="0">
                <a:schemeClr val="accent1">
                  <a:alpha val="14000"/>
                </a:schemeClr>
              </a:gs>
              <a:gs pos="32000">
                <a:schemeClr val="bg1">
                  <a:alpha val="92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7" name="Picture 3" descr="F:\Work_2012\Фото\Systel_2012_05_05\P1010647.JPG"/>
          <p:cNvPicPr>
            <a:picLocks noChangeAspect="1" noChangeArrowheads="1"/>
          </p:cNvPicPr>
          <p:nvPr/>
        </p:nvPicPr>
        <p:blipFill>
          <a:blip r:embed="rId2" cstate="print"/>
          <a:srcRect l="14024" t="12658"/>
          <a:stretch>
            <a:fillRect/>
          </a:stretch>
        </p:blipFill>
        <p:spPr bwMode="auto">
          <a:xfrm>
            <a:off x="5214942" y="1214422"/>
            <a:ext cx="3643338" cy="4929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AutoShape 3"/>
          <p:cNvSpPr>
            <a:spLocks noChangeArrowheads="1"/>
          </p:cNvSpPr>
          <p:nvPr/>
        </p:nvSpPr>
        <p:spPr bwMode="gray">
          <a:xfrm>
            <a:off x="571472" y="4786322"/>
            <a:ext cx="3787200" cy="3564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B3FFD5"/>
              </a:gs>
              <a:gs pos="100000">
                <a:srgbClr val="CCECFF">
                  <a:gamma/>
                  <a:tint val="0"/>
                  <a:invGamma/>
                </a:srgbClr>
              </a:gs>
            </a:gsLst>
            <a:lin ang="18900000" scaled="1"/>
          </a:gradFill>
          <a:ln w="25400">
            <a:solidFill>
              <a:schemeClr val="tx1">
                <a:lumMod val="75000"/>
              </a:schemeClr>
            </a:solidFill>
            <a:round/>
            <a:headEnd/>
            <a:tailEnd/>
          </a:ln>
          <a:effectLst>
            <a:outerShdw dist="107763" dir="2700000" algn="ctr" rotWithShape="0">
              <a:srgbClr val="C0C0C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600" dirty="0" smtClean="0"/>
              <a:t>резервный сервер</a:t>
            </a:r>
          </a:p>
        </p:txBody>
      </p:sp>
      <p:sp>
        <p:nvSpPr>
          <p:cNvPr id="12" name="AutoShape 3"/>
          <p:cNvSpPr>
            <a:spLocks noChangeArrowheads="1"/>
          </p:cNvSpPr>
          <p:nvPr/>
        </p:nvSpPr>
        <p:spPr bwMode="gray">
          <a:xfrm>
            <a:off x="571472" y="4215608"/>
            <a:ext cx="3787200" cy="3564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B3FFD5"/>
              </a:gs>
              <a:gs pos="100000">
                <a:srgbClr val="CCECFF">
                  <a:gamma/>
                  <a:tint val="0"/>
                  <a:invGamma/>
                </a:srgbClr>
              </a:gs>
            </a:gsLst>
            <a:lin ang="18900000" scaled="1"/>
          </a:gradFill>
          <a:ln w="25400">
            <a:solidFill>
              <a:schemeClr val="tx1">
                <a:lumMod val="75000"/>
              </a:schemeClr>
            </a:solidFill>
            <a:round/>
            <a:headEnd/>
            <a:tailEnd/>
          </a:ln>
          <a:effectLst>
            <a:outerShdw dist="107763" dir="2700000" algn="ctr" rotWithShape="0">
              <a:srgbClr val="C0C0C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600" dirty="0" smtClean="0"/>
              <a:t>основной сервер</a:t>
            </a: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gray">
          <a:xfrm>
            <a:off x="571472" y="2572534"/>
            <a:ext cx="3787200" cy="3564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B3FFD5"/>
              </a:gs>
              <a:gs pos="100000">
                <a:srgbClr val="CCECFF">
                  <a:gamma/>
                  <a:tint val="0"/>
                  <a:invGamma/>
                </a:srgbClr>
              </a:gs>
            </a:gsLst>
            <a:lin ang="18900000" scaled="1"/>
          </a:gradFill>
          <a:ln w="25400">
            <a:solidFill>
              <a:schemeClr val="tx1">
                <a:lumMod val="75000"/>
              </a:schemeClr>
            </a:solidFill>
            <a:round/>
            <a:headEnd/>
            <a:tailEnd/>
          </a:ln>
          <a:effectLst>
            <a:outerShdw dist="107763" dir="2700000" algn="ctr" rotWithShape="0">
              <a:srgbClr val="C0C0C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600" dirty="0" smtClean="0"/>
              <a:t>преобразователи</a:t>
            </a:r>
          </a:p>
        </p:txBody>
      </p:sp>
      <p:sp>
        <p:nvSpPr>
          <p:cNvPr id="14" name="AutoShape 3"/>
          <p:cNvSpPr>
            <a:spLocks noChangeArrowheads="1"/>
          </p:cNvSpPr>
          <p:nvPr/>
        </p:nvSpPr>
        <p:spPr bwMode="gray">
          <a:xfrm>
            <a:off x="571472" y="2001030"/>
            <a:ext cx="3787200" cy="3564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B3FFD5"/>
              </a:gs>
              <a:gs pos="100000">
                <a:srgbClr val="CCECFF">
                  <a:gamma/>
                  <a:tint val="0"/>
                  <a:invGamma/>
                </a:srgbClr>
              </a:gs>
            </a:gsLst>
            <a:lin ang="18900000" scaled="1"/>
          </a:gradFill>
          <a:ln w="25400">
            <a:solidFill>
              <a:schemeClr val="tx1">
                <a:lumMod val="75000"/>
              </a:schemeClr>
            </a:solidFill>
            <a:round/>
            <a:headEnd/>
            <a:tailEnd/>
          </a:ln>
          <a:effectLst>
            <a:outerShdw dist="107763" dir="2700000" algn="ctr" rotWithShape="0">
              <a:srgbClr val="C0C0C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600" dirty="0" smtClean="0"/>
              <a:t>сетевые коммутаторы</a:t>
            </a:r>
            <a:endParaRPr lang="ru-RU" sz="1600" dirty="0"/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gray">
          <a:xfrm>
            <a:off x="571472" y="3429790"/>
            <a:ext cx="3787200" cy="3564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B3FFD5"/>
              </a:gs>
              <a:gs pos="100000">
                <a:srgbClr val="CCECFF">
                  <a:gamma/>
                  <a:tint val="0"/>
                  <a:invGamma/>
                </a:srgbClr>
              </a:gs>
            </a:gsLst>
            <a:lin ang="18900000" scaled="1"/>
          </a:gradFill>
          <a:ln w="25400">
            <a:solidFill>
              <a:schemeClr val="tx1">
                <a:lumMod val="75000"/>
              </a:schemeClr>
            </a:solidFill>
            <a:round/>
            <a:headEnd/>
            <a:tailEnd/>
          </a:ln>
          <a:effectLst>
            <a:outerShdw dist="107763" dir="2700000" algn="ctr" rotWithShape="0">
              <a:srgbClr val="C0C0C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dirty="0" smtClean="0"/>
              <a:t>УСПД</a:t>
            </a:r>
          </a:p>
        </p:txBody>
      </p:sp>
      <p:sp>
        <p:nvSpPr>
          <p:cNvPr id="16" name="AutoShape 3"/>
          <p:cNvSpPr>
            <a:spLocks noChangeArrowheads="1"/>
          </p:cNvSpPr>
          <p:nvPr/>
        </p:nvSpPr>
        <p:spPr bwMode="gray">
          <a:xfrm>
            <a:off x="571472" y="5500702"/>
            <a:ext cx="3786182" cy="35719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B3FFD5"/>
              </a:gs>
              <a:gs pos="100000">
                <a:srgbClr val="CCECFF">
                  <a:gamma/>
                  <a:tint val="0"/>
                  <a:invGamma/>
                </a:srgbClr>
              </a:gs>
            </a:gsLst>
            <a:lin ang="18900000" scaled="1"/>
          </a:gradFill>
          <a:ln w="25400">
            <a:solidFill>
              <a:schemeClr val="tx1">
                <a:lumMod val="75000"/>
              </a:schemeClr>
            </a:solidFill>
            <a:round/>
            <a:headEnd/>
            <a:tailEnd/>
          </a:ln>
          <a:effectLst>
            <a:outerShdw dist="107763" dir="2700000" algn="ctr" rotWithShape="0">
              <a:srgbClr val="C0C0C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600" dirty="0" smtClean="0"/>
              <a:t>устройства бесперебойного питания</a:t>
            </a:r>
          </a:p>
        </p:txBody>
      </p:sp>
      <p:cxnSp>
        <p:nvCxnSpPr>
          <p:cNvPr id="18" name="Прямая со стрелкой 17"/>
          <p:cNvCxnSpPr>
            <a:stCxn id="14" idx="3"/>
          </p:cNvCxnSpPr>
          <p:nvPr/>
        </p:nvCxnSpPr>
        <p:spPr>
          <a:xfrm>
            <a:off x="4358672" y="2179230"/>
            <a:ext cx="1070584" cy="0"/>
          </a:xfrm>
          <a:prstGeom prst="straightConnector1">
            <a:avLst/>
          </a:prstGeom>
          <a:ln w="2222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16" idx="3"/>
          </p:cNvCxnSpPr>
          <p:nvPr/>
        </p:nvCxnSpPr>
        <p:spPr>
          <a:xfrm>
            <a:off x="4357654" y="5679297"/>
            <a:ext cx="1143040" cy="0"/>
          </a:xfrm>
          <a:prstGeom prst="straightConnector1">
            <a:avLst/>
          </a:prstGeom>
          <a:ln w="2222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4357686" y="5000636"/>
            <a:ext cx="1143040" cy="0"/>
          </a:xfrm>
          <a:prstGeom prst="straightConnector1">
            <a:avLst/>
          </a:prstGeom>
          <a:ln w="2222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4357686" y="4429132"/>
            <a:ext cx="1143040" cy="0"/>
          </a:xfrm>
          <a:prstGeom prst="straightConnector1">
            <a:avLst/>
          </a:prstGeom>
          <a:ln w="2222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4358672" y="3643314"/>
            <a:ext cx="1142054" cy="0"/>
          </a:xfrm>
          <a:prstGeom prst="straightConnector1">
            <a:avLst/>
          </a:prstGeom>
          <a:ln w="2222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4357686" y="2786058"/>
            <a:ext cx="1142054" cy="0"/>
          </a:xfrm>
          <a:prstGeom prst="straightConnector1">
            <a:avLst/>
          </a:prstGeom>
          <a:ln w="2222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0" y="150793"/>
            <a:ext cx="8858280" cy="563563"/>
          </a:xfrm>
        </p:spPr>
        <p:txBody>
          <a:bodyPr/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СТЕНД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2643182"/>
          </a:xfrm>
          <a:prstGeom prst="rect">
            <a:avLst/>
          </a:prstGeom>
          <a:gradFill>
            <a:gsLst>
              <a:gs pos="0">
                <a:schemeClr val="accent1">
                  <a:alpha val="14000"/>
                </a:schemeClr>
              </a:gs>
              <a:gs pos="32000">
                <a:schemeClr val="bg1">
                  <a:alpha val="92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50793"/>
            <a:ext cx="9144000" cy="563563"/>
          </a:xfrm>
        </p:spPr>
        <p:txBody>
          <a:bodyPr/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ИНФОРМАЦИОННЫЙ ОБМЕН</a:t>
            </a:r>
          </a:p>
        </p:txBody>
      </p:sp>
      <p:grpSp>
        <p:nvGrpSpPr>
          <p:cNvPr id="2" name="Группа 5"/>
          <p:cNvGrpSpPr/>
          <p:nvPr/>
        </p:nvGrpSpPr>
        <p:grpSpPr>
          <a:xfrm>
            <a:off x="4857752" y="1357298"/>
            <a:ext cx="3571900" cy="2316009"/>
            <a:chOff x="428596" y="1643050"/>
            <a:chExt cx="5572164" cy="4857784"/>
          </a:xfrm>
        </p:grpSpPr>
        <p:sp>
          <p:nvSpPr>
            <p:cNvPr id="7" name="AutoShape 17"/>
            <p:cNvSpPr>
              <a:spLocks noChangeArrowheads="1"/>
            </p:cNvSpPr>
            <p:nvPr/>
          </p:nvSpPr>
          <p:spPr bwMode="gray">
            <a:xfrm>
              <a:off x="428596" y="1643050"/>
              <a:ext cx="5572164" cy="4857784"/>
            </a:xfrm>
            <a:prstGeom prst="roundRect">
              <a:avLst>
                <a:gd name="adj" fmla="val 11921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3" name="Группа 42"/>
            <p:cNvGrpSpPr/>
            <p:nvPr/>
          </p:nvGrpSpPr>
          <p:grpSpPr>
            <a:xfrm>
              <a:off x="511200" y="1781142"/>
              <a:ext cx="5346685" cy="4005322"/>
              <a:chOff x="511200" y="1781142"/>
              <a:chExt cx="5346684" cy="4005322"/>
            </a:xfrm>
          </p:grpSpPr>
          <p:grpSp>
            <p:nvGrpSpPr>
              <p:cNvPr id="6" name="Group 40"/>
              <p:cNvGrpSpPr>
                <a:grpSpLocks/>
              </p:cNvGrpSpPr>
              <p:nvPr/>
            </p:nvGrpSpPr>
            <p:grpSpPr bwMode="auto">
              <a:xfrm>
                <a:off x="855313" y="4838725"/>
                <a:ext cx="5002571" cy="947739"/>
                <a:chOff x="730" y="3198"/>
                <a:chExt cx="4326" cy="816"/>
              </a:xfrm>
            </p:grpSpPr>
            <p:sp>
              <p:nvSpPr>
                <p:cNvPr id="36" name="Rectangle 41"/>
                <p:cNvSpPr>
                  <a:spLocks noChangeArrowheads="1"/>
                </p:cNvSpPr>
                <p:nvPr/>
              </p:nvSpPr>
              <p:spPr bwMode="gray">
                <a:xfrm>
                  <a:off x="730" y="3408"/>
                  <a:ext cx="3832" cy="576"/>
                </a:xfrm>
                <a:prstGeom prst="rect">
                  <a:avLst/>
                </a:prstGeom>
                <a:gradFill rotWithShape="1">
                  <a:gsLst>
                    <a:gs pos="34000">
                      <a:srgbClr val="FFFFFF"/>
                    </a:gs>
                    <a:gs pos="100000">
                      <a:srgbClr val="00CC99"/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grpSp>
              <p:nvGrpSpPr>
                <p:cNvPr id="8" name="Group 42"/>
                <p:cNvGrpSpPr>
                  <a:grpSpLocks/>
                </p:cNvGrpSpPr>
                <p:nvPr/>
              </p:nvGrpSpPr>
              <p:grpSpPr bwMode="auto">
                <a:xfrm>
                  <a:off x="4233" y="3198"/>
                  <a:ext cx="823" cy="816"/>
                  <a:chOff x="2016" y="1920"/>
                  <a:chExt cx="1680" cy="1680"/>
                </a:xfrm>
              </p:grpSpPr>
              <p:sp>
                <p:nvSpPr>
                  <p:cNvPr id="39" name="Oval 43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1920"/>
                    <a:ext cx="1680" cy="168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CC99"/>
                      </a:gs>
                      <a:gs pos="100000">
                        <a:srgbClr val="003225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40" name="Freeform 44"/>
                  <p:cNvSpPr>
                    <a:spLocks/>
                  </p:cNvSpPr>
                  <p:nvPr/>
                </p:nvSpPr>
                <p:spPr bwMode="gray">
                  <a:xfrm>
                    <a:off x="2208" y="1948"/>
                    <a:ext cx="1296" cy="634"/>
                  </a:xfrm>
                  <a:custGeom>
                    <a:avLst/>
                    <a:gdLst>
                      <a:gd name="T0" fmla="*/ 1276 w 1321"/>
                      <a:gd name="T1" fmla="*/ 357 h 712"/>
                      <a:gd name="T2" fmla="*/ 1292 w 1321"/>
                      <a:gd name="T3" fmla="*/ 394 h 712"/>
                      <a:gd name="T4" fmla="*/ 1296 w 1321"/>
                      <a:gd name="T5" fmla="*/ 428 h 712"/>
                      <a:gd name="T6" fmla="*/ 1290 w 1321"/>
                      <a:gd name="T7" fmla="*/ 459 h 712"/>
                      <a:gd name="T8" fmla="*/ 1273 w 1321"/>
                      <a:gd name="T9" fmla="*/ 490 h 712"/>
                      <a:gd name="T10" fmla="*/ 1248 w 1321"/>
                      <a:gd name="T11" fmla="*/ 516 h 712"/>
                      <a:gd name="T12" fmla="*/ 1216 w 1321"/>
                      <a:gd name="T13" fmla="*/ 538 h 712"/>
                      <a:gd name="T14" fmla="*/ 1173 w 1321"/>
                      <a:gd name="T15" fmla="*/ 559 h 712"/>
                      <a:gd name="T16" fmla="*/ 1125 w 1321"/>
                      <a:gd name="T17" fmla="*/ 578 h 712"/>
                      <a:gd name="T18" fmla="*/ 1071 w 1321"/>
                      <a:gd name="T19" fmla="*/ 594 h 712"/>
                      <a:gd name="T20" fmla="*/ 1011 w 1321"/>
                      <a:gd name="T21" fmla="*/ 608 h 712"/>
                      <a:gd name="T22" fmla="*/ 949 w 1321"/>
                      <a:gd name="T23" fmla="*/ 618 h 712"/>
                      <a:gd name="T24" fmla="*/ 879 w 1321"/>
                      <a:gd name="T25" fmla="*/ 627 h 712"/>
                      <a:gd name="T26" fmla="*/ 808 w 1321"/>
                      <a:gd name="T27" fmla="*/ 632 h 712"/>
                      <a:gd name="T28" fmla="*/ 780 w 1321"/>
                      <a:gd name="T29" fmla="*/ 634 h 712"/>
                      <a:gd name="T30" fmla="*/ 467 w 1321"/>
                      <a:gd name="T31" fmla="*/ 634 h 712"/>
                      <a:gd name="T32" fmla="*/ 463 w 1321"/>
                      <a:gd name="T33" fmla="*/ 634 h 712"/>
                      <a:gd name="T34" fmla="*/ 401 w 1321"/>
                      <a:gd name="T35" fmla="*/ 630 h 712"/>
                      <a:gd name="T36" fmla="*/ 341 w 1321"/>
                      <a:gd name="T37" fmla="*/ 627 h 712"/>
                      <a:gd name="T38" fmla="*/ 285 w 1321"/>
                      <a:gd name="T39" fmla="*/ 620 h 712"/>
                      <a:gd name="T40" fmla="*/ 231 w 1321"/>
                      <a:gd name="T41" fmla="*/ 614 h 712"/>
                      <a:gd name="T42" fmla="*/ 182 w 1321"/>
                      <a:gd name="T43" fmla="*/ 603 h 712"/>
                      <a:gd name="T44" fmla="*/ 138 w 1321"/>
                      <a:gd name="T45" fmla="*/ 590 h 712"/>
                      <a:gd name="T46" fmla="*/ 100 w 1321"/>
                      <a:gd name="T47" fmla="*/ 577 h 712"/>
                      <a:gd name="T48" fmla="*/ 66 w 1321"/>
                      <a:gd name="T49" fmla="*/ 561 h 712"/>
                      <a:gd name="T50" fmla="*/ 38 w 1321"/>
                      <a:gd name="T51" fmla="*/ 541 h 712"/>
                      <a:gd name="T52" fmla="*/ 18 w 1321"/>
                      <a:gd name="T53" fmla="*/ 519 h 712"/>
                      <a:gd name="T54" fmla="*/ 6 w 1321"/>
                      <a:gd name="T55" fmla="*/ 493 h 712"/>
                      <a:gd name="T56" fmla="*/ 0 w 1321"/>
                      <a:gd name="T57" fmla="*/ 467 h 712"/>
                      <a:gd name="T58" fmla="*/ 0 w 1321"/>
                      <a:gd name="T59" fmla="*/ 463 h 712"/>
                      <a:gd name="T60" fmla="*/ 4 w 1321"/>
                      <a:gd name="T61" fmla="*/ 434 h 712"/>
                      <a:gd name="T62" fmla="*/ 16 w 1321"/>
                      <a:gd name="T63" fmla="*/ 397 h 712"/>
                      <a:gd name="T64" fmla="*/ 50 w 1321"/>
                      <a:gd name="T65" fmla="*/ 329 h 712"/>
                      <a:gd name="T66" fmla="*/ 92 w 1321"/>
                      <a:gd name="T67" fmla="*/ 266 h 712"/>
                      <a:gd name="T68" fmla="*/ 144 w 1321"/>
                      <a:gd name="T69" fmla="*/ 209 h 712"/>
                      <a:gd name="T70" fmla="*/ 200 w 1321"/>
                      <a:gd name="T71" fmla="*/ 157 h 712"/>
                      <a:gd name="T72" fmla="*/ 265 w 1321"/>
                      <a:gd name="T73" fmla="*/ 111 h 712"/>
                      <a:gd name="T74" fmla="*/ 335 w 1321"/>
                      <a:gd name="T75" fmla="*/ 73 h 712"/>
                      <a:gd name="T76" fmla="*/ 407 w 1321"/>
                      <a:gd name="T77" fmla="*/ 42 h 712"/>
                      <a:gd name="T78" fmla="*/ 488 w 1321"/>
                      <a:gd name="T79" fmla="*/ 19 h 712"/>
                      <a:gd name="T80" fmla="*/ 570 w 1321"/>
                      <a:gd name="T81" fmla="*/ 5 h 712"/>
                      <a:gd name="T82" fmla="*/ 654 w 1321"/>
                      <a:gd name="T83" fmla="*/ 0 h 712"/>
                      <a:gd name="T84" fmla="*/ 654 w 1321"/>
                      <a:gd name="T85" fmla="*/ 0 h 712"/>
                      <a:gd name="T86" fmla="*/ 745 w 1321"/>
                      <a:gd name="T87" fmla="*/ 5 h 712"/>
                      <a:gd name="T88" fmla="*/ 831 w 1321"/>
                      <a:gd name="T89" fmla="*/ 20 h 712"/>
                      <a:gd name="T90" fmla="*/ 914 w 1321"/>
                      <a:gd name="T91" fmla="*/ 47 h 712"/>
                      <a:gd name="T92" fmla="*/ 991 w 1321"/>
                      <a:gd name="T93" fmla="*/ 80 h 712"/>
                      <a:gd name="T94" fmla="*/ 1062 w 1321"/>
                      <a:gd name="T95" fmla="*/ 122 h 712"/>
                      <a:gd name="T96" fmla="*/ 1127 w 1321"/>
                      <a:gd name="T97" fmla="*/ 173 h 712"/>
                      <a:gd name="T98" fmla="*/ 1185 w 1321"/>
                      <a:gd name="T99" fmla="*/ 228 h 712"/>
                      <a:gd name="T100" fmla="*/ 1234 w 1321"/>
                      <a:gd name="T101" fmla="*/ 289 h 712"/>
                      <a:gd name="T102" fmla="*/ 1276 w 1321"/>
                      <a:gd name="T103" fmla="*/ 357 h 712"/>
                      <a:gd name="T104" fmla="*/ 1276 w 1321"/>
                      <a:gd name="T105" fmla="*/ 357 h 712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1321"/>
                      <a:gd name="T160" fmla="*/ 0 h 712"/>
                      <a:gd name="T161" fmla="*/ 1321 w 1321"/>
                      <a:gd name="T162" fmla="*/ 712 h 712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1321" h="712">
                        <a:moveTo>
                          <a:pt x="1301" y="401"/>
                        </a:moveTo>
                        <a:lnTo>
                          <a:pt x="1317" y="442"/>
                        </a:lnTo>
                        <a:lnTo>
                          <a:pt x="1321" y="481"/>
                        </a:lnTo>
                        <a:lnTo>
                          <a:pt x="1315" y="516"/>
                        </a:lnTo>
                        <a:lnTo>
                          <a:pt x="1298" y="550"/>
                        </a:lnTo>
                        <a:lnTo>
                          <a:pt x="1272" y="579"/>
                        </a:lnTo>
                        <a:lnTo>
                          <a:pt x="1239" y="604"/>
                        </a:lnTo>
                        <a:lnTo>
                          <a:pt x="1196" y="628"/>
                        </a:lnTo>
                        <a:lnTo>
                          <a:pt x="1147" y="649"/>
                        </a:lnTo>
                        <a:lnTo>
                          <a:pt x="1092" y="667"/>
                        </a:lnTo>
                        <a:lnTo>
                          <a:pt x="1031" y="683"/>
                        </a:lnTo>
                        <a:lnTo>
                          <a:pt x="967" y="694"/>
                        </a:lnTo>
                        <a:lnTo>
                          <a:pt x="896" y="704"/>
                        </a:lnTo>
                        <a:lnTo>
                          <a:pt x="824" y="710"/>
                        </a:lnTo>
                        <a:lnTo>
                          <a:pt x="795" y="712"/>
                        </a:lnTo>
                        <a:lnTo>
                          <a:pt x="476" y="712"/>
                        </a:lnTo>
                        <a:lnTo>
                          <a:pt x="472" y="712"/>
                        </a:lnTo>
                        <a:lnTo>
                          <a:pt x="409" y="708"/>
                        </a:lnTo>
                        <a:lnTo>
                          <a:pt x="348" y="704"/>
                        </a:lnTo>
                        <a:lnTo>
                          <a:pt x="290" y="696"/>
                        </a:lnTo>
                        <a:lnTo>
                          <a:pt x="235" y="689"/>
                        </a:lnTo>
                        <a:lnTo>
                          <a:pt x="186" y="677"/>
                        </a:lnTo>
                        <a:lnTo>
                          <a:pt x="141" y="663"/>
                        </a:lnTo>
                        <a:lnTo>
                          <a:pt x="102" y="648"/>
                        </a:lnTo>
                        <a:lnTo>
                          <a:pt x="67" y="630"/>
                        </a:lnTo>
                        <a:lnTo>
                          <a:pt x="39" y="608"/>
                        </a:lnTo>
                        <a:lnTo>
                          <a:pt x="18" y="583"/>
                        </a:lnTo>
                        <a:lnTo>
                          <a:pt x="6" y="554"/>
                        </a:lnTo>
                        <a:lnTo>
                          <a:pt x="0" y="524"/>
                        </a:lnTo>
                        <a:lnTo>
                          <a:pt x="0" y="520"/>
                        </a:lnTo>
                        <a:lnTo>
                          <a:pt x="4" y="487"/>
                        </a:lnTo>
                        <a:lnTo>
                          <a:pt x="16" y="446"/>
                        </a:lnTo>
                        <a:lnTo>
                          <a:pt x="51" y="370"/>
                        </a:lnTo>
                        <a:lnTo>
                          <a:pt x="94" y="299"/>
                        </a:lnTo>
                        <a:lnTo>
                          <a:pt x="147" y="235"/>
                        </a:lnTo>
                        <a:lnTo>
                          <a:pt x="204" y="176"/>
                        </a:lnTo>
                        <a:lnTo>
                          <a:pt x="270" y="125"/>
                        </a:lnTo>
                        <a:lnTo>
                          <a:pt x="341" y="82"/>
                        </a:lnTo>
                        <a:lnTo>
                          <a:pt x="415" y="47"/>
                        </a:lnTo>
                        <a:lnTo>
                          <a:pt x="497" y="21"/>
                        </a:lnTo>
                        <a:lnTo>
                          <a:pt x="581" y="6"/>
                        </a:lnTo>
                        <a:lnTo>
                          <a:pt x="667" y="0"/>
                        </a:lnTo>
                        <a:lnTo>
                          <a:pt x="759" y="6"/>
                        </a:lnTo>
                        <a:lnTo>
                          <a:pt x="847" y="23"/>
                        </a:lnTo>
                        <a:lnTo>
                          <a:pt x="932" y="53"/>
                        </a:lnTo>
                        <a:lnTo>
                          <a:pt x="1010" y="90"/>
                        </a:lnTo>
                        <a:lnTo>
                          <a:pt x="1082" y="137"/>
                        </a:lnTo>
                        <a:lnTo>
                          <a:pt x="1149" y="194"/>
                        </a:lnTo>
                        <a:lnTo>
                          <a:pt x="1208" y="256"/>
                        </a:lnTo>
                        <a:lnTo>
                          <a:pt x="1258" y="325"/>
                        </a:lnTo>
                        <a:lnTo>
                          <a:pt x="1301" y="401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00CC99"/>
                      </a:gs>
                    </a:gsLst>
                    <a:lin ang="5400000" scaled="1"/>
                  </a:gradFill>
                  <a:ln w="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38" name="Text Box 45"/>
                <p:cNvSpPr txBox="1">
                  <a:spLocks noChangeArrowheads="1"/>
                </p:cNvSpPr>
                <p:nvPr/>
              </p:nvSpPr>
              <p:spPr bwMode="gray">
                <a:xfrm>
                  <a:off x="4438" y="3251"/>
                  <a:ext cx="347" cy="39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>
                    <a:defRPr/>
                  </a:pPr>
                  <a:r>
                    <a:rPr lang="ru-RU" sz="2400" b="1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Verdana" pitchFamily="34" charset="0"/>
                    </a:rPr>
                    <a:t>4</a:t>
                  </a:r>
                  <a:endParaRPr lang="en-US" sz="24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endParaRPr>
                </a:p>
              </p:txBody>
            </p:sp>
          </p:grpSp>
          <p:grpSp>
            <p:nvGrpSpPr>
              <p:cNvPr id="9" name="Group 53"/>
              <p:cNvGrpSpPr>
                <a:grpSpLocks/>
              </p:cNvGrpSpPr>
              <p:nvPr/>
            </p:nvGrpSpPr>
            <p:grpSpPr bwMode="auto">
              <a:xfrm>
                <a:off x="511200" y="3773497"/>
                <a:ext cx="5275246" cy="941387"/>
                <a:chOff x="0" y="2426"/>
                <a:chExt cx="4563" cy="811"/>
              </a:xfrm>
            </p:grpSpPr>
            <p:sp>
              <p:nvSpPr>
                <p:cNvPr id="30" name="Rectangle 54"/>
                <p:cNvSpPr>
                  <a:spLocks noChangeArrowheads="1"/>
                </p:cNvSpPr>
                <p:nvPr/>
              </p:nvSpPr>
              <p:spPr bwMode="gray">
                <a:xfrm>
                  <a:off x="0" y="2651"/>
                  <a:ext cx="4240" cy="577"/>
                </a:xfrm>
                <a:prstGeom prst="rect">
                  <a:avLst/>
                </a:prstGeom>
                <a:gradFill rotWithShape="1">
                  <a:gsLst>
                    <a:gs pos="30000">
                      <a:srgbClr val="FFFFFF"/>
                    </a:gs>
                    <a:gs pos="100000">
                      <a:srgbClr val="56B0CC"/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grpSp>
              <p:nvGrpSpPr>
                <p:cNvPr id="10" name="Group 55"/>
                <p:cNvGrpSpPr>
                  <a:grpSpLocks/>
                </p:cNvGrpSpPr>
                <p:nvPr/>
              </p:nvGrpSpPr>
              <p:grpSpPr bwMode="auto">
                <a:xfrm>
                  <a:off x="3744" y="2426"/>
                  <a:ext cx="819" cy="811"/>
                  <a:chOff x="3552" y="3339"/>
                  <a:chExt cx="412" cy="392"/>
                </a:xfrm>
              </p:grpSpPr>
              <p:grpSp>
                <p:nvGrpSpPr>
                  <p:cNvPr id="11" name="Group 56"/>
                  <p:cNvGrpSpPr>
                    <a:grpSpLocks/>
                  </p:cNvGrpSpPr>
                  <p:nvPr/>
                </p:nvGrpSpPr>
                <p:grpSpPr bwMode="auto">
                  <a:xfrm>
                    <a:off x="3552" y="3339"/>
                    <a:ext cx="412" cy="392"/>
                    <a:chOff x="2016" y="1920"/>
                    <a:chExt cx="1680" cy="1680"/>
                  </a:xfrm>
                </p:grpSpPr>
                <p:sp>
                  <p:nvSpPr>
                    <p:cNvPr id="34" name="Oval 57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16" y="1920"/>
                      <a:ext cx="1680" cy="168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56B0CC"/>
                        </a:gs>
                        <a:gs pos="100000">
                          <a:srgbClr val="152B32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35" name="Freeform 58"/>
                    <p:cNvSpPr>
                      <a:spLocks/>
                    </p:cNvSpPr>
                    <p:nvPr/>
                  </p:nvSpPr>
                  <p:spPr bwMode="gray">
                    <a:xfrm>
                      <a:off x="2208" y="1948"/>
                      <a:ext cx="1296" cy="634"/>
                    </a:xfrm>
                    <a:custGeom>
                      <a:avLst/>
                      <a:gdLst>
                        <a:gd name="T0" fmla="*/ 1276 w 1321"/>
                        <a:gd name="T1" fmla="*/ 357 h 712"/>
                        <a:gd name="T2" fmla="*/ 1292 w 1321"/>
                        <a:gd name="T3" fmla="*/ 394 h 712"/>
                        <a:gd name="T4" fmla="*/ 1296 w 1321"/>
                        <a:gd name="T5" fmla="*/ 428 h 712"/>
                        <a:gd name="T6" fmla="*/ 1290 w 1321"/>
                        <a:gd name="T7" fmla="*/ 459 h 712"/>
                        <a:gd name="T8" fmla="*/ 1273 w 1321"/>
                        <a:gd name="T9" fmla="*/ 490 h 712"/>
                        <a:gd name="T10" fmla="*/ 1248 w 1321"/>
                        <a:gd name="T11" fmla="*/ 516 h 712"/>
                        <a:gd name="T12" fmla="*/ 1216 w 1321"/>
                        <a:gd name="T13" fmla="*/ 538 h 712"/>
                        <a:gd name="T14" fmla="*/ 1173 w 1321"/>
                        <a:gd name="T15" fmla="*/ 559 h 712"/>
                        <a:gd name="T16" fmla="*/ 1125 w 1321"/>
                        <a:gd name="T17" fmla="*/ 578 h 712"/>
                        <a:gd name="T18" fmla="*/ 1071 w 1321"/>
                        <a:gd name="T19" fmla="*/ 594 h 712"/>
                        <a:gd name="T20" fmla="*/ 1011 w 1321"/>
                        <a:gd name="T21" fmla="*/ 608 h 712"/>
                        <a:gd name="T22" fmla="*/ 949 w 1321"/>
                        <a:gd name="T23" fmla="*/ 618 h 712"/>
                        <a:gd name="T24" fmla="*/ 879 w 1321"/>
                        <a:gd name="T25" fmla="*/ 627 h 712"/>
                        <a:gd name="T26" fmla="*/ 808 w 1321"/>
                        <a:gd name="T27" fmla="*/ 632 h 712"/>
                        <a:gd name="T28" fmla="*/ 780 w 1321"/>
                        <a:gd name="T29" fmla="*/ 634 h 712"/>
                        <a:gd name="T30" fmla="*/ 467 w 1321"/>
                        <a:gd name="T31" fmla="*/ 634 h 712"/>
                        <a:gd name="T32" fmla="*/ 463 w 1321"/>
                        <a:gd name="T33" fmla="*/ 634 h 712"/>
                        <a:gd name="T34" fmla="*/ 401 w 1321"/>
                        <a:gd name="T35" fmla="*/ 630 h 712"/>
                        <a:gd name="T36" fmla="*/ 341 w 1321"/>
                        <a:gd name="T37" fmla="*/ 627 h 712"/>
                        <a:gd name="T38" fmla="*/ 285 w 1321"/>
                        <a:gd name="T39" fmla="*/ 620 h 712"/>
                        <a:gd name="T40" fmla="*/ 231 w 1321"/>
                        <a:gd name="T41" fmla="*/ 614 h 712"/>
                        <a:gd name="T42" fmla="*/ 182 w 1321"/>
                        <a:gd name="T43" fmla="*/ 603 h 712"/>
                        <a:gd name="T44" fmla="*/ 138 w 1321"/>
                        <a:gd name="T45" fmla="*/ 590 h 712"/>
                        <a:gd name="T46" fmla="*/ 100 w 1321"/>
                        <a:gd name="T47" fmla="*/ 577 h 712"/>
                        <a:gd name="T48" fmla="*/ 66 w 1321"/>
                        <a:gd name="T49" fmla="*/ 561 h 712"/>
                        <a:gd name="T50" fmla="*/ 38 w 1321"/>
                        <a:gd name="T51" fmla="*/ 541 h 712"/>
                        <a:gd name="T52" fmla="*/ 18 w 1321"/>
                        <a:gd name="T53" fmla="*/ 519 h 712"/>
                        <a:gd name="T54" fmla="*/ 6 w 1321"/>
                        <a:gd name="T55" fmla="*/ 493 h 712"/>
                        <a:gd name="T56" fmla="*/ 0 w 1321"/>
                        <a:gd name="T57" fmla="*/ 467 h 712"/>
                        <a:gd name="T58" fmla="*/ 0 w 1321"/>
                        <a:gd name="T59" fmla="*/ 463 h 712"/>
                        <a:gd name="T60" fmla="*/ 4 w 1321"/>
                        <a:gd name="T61" fmla="*/ 434 h 712"/>
                        <a:gd name="T62" fmla="*/ 16 w 1321"/>
                        <a:gd name="T63" fmla="*/ 397 h 712"/>
                        <a:gd name="T64" fmla="*/ 50 w 1321"/>
                        <a:gd name="T65" fmla="*/ 329 h 712"/>
                        <a:gd name="T66" fmla="*/ 92 w 1321"/>
                        <a:gd name="T67" fmla="*/ 266 h 712"/>
                        <a:gd name="T68" fmla="*/ 144 w 1321"/>
                        <a:gd name="T69" fmla="*/ 209 h 712"/>
                        <a:gd name="T70" fmla="*/ 200 w 1321"/>
                        <a:gd name="T71" fmla="*/ 157 h 712"/>
                        <a:gd name="T72" fmla="*/ 265 w 1321"/>
                        <a:gd name="T73" fmla="*/ 111 h 712"/>
                        <a:gd name="T74" fmla="*/ 335 w 1321"/>
                        <a:gd name="T75" fmla="*/ 73 h 712"/>
                        <a:gd name="T76" fmla="*/ 407 w 1321"/>
                        <a:gd name="T77" fmla="*/ 42 h 712"/>
                        <a:gd name="T78" fmla="*/ 488 w 1321"/>
                        <a:gd name="T79" fmla="*/ 19 h 712"/>
                        <a:gd name="T80" fmla="*/ 570 w 1321"/>
                        <a:gd name="T81" fmla="*/ 5 h 712"/>
                        <a:gd name="T82" fmla="*/ 654 w 1321"/>
                        <a:gd name="T83" fmla="*/ 0 h 712"/>
                        <a:gd name="T84" fmla="*/ 654 w 1321"/>
                        <a:gd name="T85" fmla="*/ 0 h 712"/>
                        <a:gd name="T86" fmla="*/ 745 w 1321"/>
                        <a:gd name="T87" fmla="*/ 5 h 712"/>
                        <a:gd name="T88" fmla="*/ 831 w 1321"/>
                        <a:gd name="T89" fmla="*/ 20 h 712"/>
                        <a:gd name="T90" fmla="*/ 914 w 1321"/>
                        <a:gd name="T91" fmla="*/ 47 h 712"/>
                        <a:gd name="T92" fmla="*/ 991 w 1321"/>
                        <a:gd name="T93" fmla="*/ 80 h 712"/>
                        <a:gd name="T94" fmla="*/ 1062 w 1321"/>
                        <a:gd name="T95" fmla="*/ 122 h 712"/>
                        <a:gd name="T96" fmla="*/ 1127 w 1321"/>
                        <a:gd name="T97" fmla="*/ 173 h 712"/>
                        <a:gd name="T98" fmla="*/ 1185 w 1321"/>
                        <a:gd name="T99" fmla="*/ 228 h 712"/>
                        <a:gd name="T100" fmla="*/ 1234 w 1321"/>
                        <a:gd name="T101" fmla="*/ 289 h 712"/>
                        <a:gd name="T102" fmla="*/ 1276 w 1321"/>
                        <a:gd name="T103" fmla="*/ 357 h 712"/>
                        <a:gd name="T104" fmla="*/ 1276 w 1321"/>
                        <a:gd name="T105" fmla="*/ 357 h 712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1321"/>
                        <a:gd name="T160" fmla="*/ 0 h 712"/>
                        <a:gd name="T161" fmla="*/ 1321 w 1321"/>
                        <a:gd name="T162" fmla="*/ 712 h 712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1321" h="712">
                          <a:moveTo>
                            <a:pt x="1301" y="401"/>
                          </a:moveTo>
                          <a:lnTo>
                            <a:pt x="1317" y="442"/>
                          </a:lnTo>
                          <a:lnTo>
                            <a:pt x="1321" y="481"/>
                          </a:lnTo>
                          <a:lnTo>
                            <a:pt x="1315" y="516"/>
                          </a:lnTo>
                          <a:lnTo>
                            <a:pt x="1298" y="550"/>
                          </a:lnTo>
                          <a:lnTo>
                            <a:pt x="1272" y="579"/>
                          </a:lnTo>
                          <a:lnTo>
                            <a:pt x="1239" y="604"/>
                          </a:lnTo>
                          <a:lnTo>
                            <a:pt x="1196" y="628"/>
                          </a:lnTo>
                          <a:lnTo>
                            <a:pt x="1147" y="649"/>
                          </a:lnTo>
                          <a:lnTo>
                            <a:pt x="1092" y="667"/>
                          </a:lnTo>
                          <a:lnTo>
                            <a:pt x="1031" y="683"/>
                          </a:lnTo>
                          <a:lnTo>
                            <a:pt x="967" y="694"/>
                          </a:lnTo>
                          <a:lnTo>
                            <a:pt x="896" y="704"/>
                          </a:lnTo>
                          <a:lnTo>
                            <a:pt x="824" y="710"/>
                          </a:lnTo>
                          <a:lnTo>
                            <a:pt x="795" y="712"/>
                          </a:lnTo>
                          <a:lnTo>
                            <a:pt x="476" y="712"/>
                          </a:lnTo>
                          <a:lnTo>
                            <a:pt x="472" y="712"/>
                          </a:lnTo>
                          <a:lnTo>
                            <a:pt x="409" y="708"/>
                          </a:lnTo>
                          <a:lnTo>
                            <a:pt x="348" y="704"/>
                          </a:lnTo>
                          <a:lnTo>
                            <a:pt x="290" y="696"/>
                          </a:lnTo>
                          <a:lnTo>
                            <a:pt x="235" y="689"/>
                          </a:lnTo>
                          <a:lnTo>
                            <a:pt x="186" y="677"/>
                          </a:lnTo>
                          <a:lnTo>
                            <a:pt x="141" y="663"/>
                          </a:lnTo>
                          <a:lnTo>
                            <a:pt x="102" y="648"/>
                          </a:lnTo>
                          <a:lnTo>
                            <a:pt x="67" y="630"/>
                          </a:lnTo>
                          <a:lnTo>
                            <a:pt x="39" y="608"/>
                          </a:lnTo>
                          <a:lnTo>
                            <a:pt x="18" y="583"/>
                          </a:lnTo>
                          <a:lnTo>
                            <a:pt x="6" y="554"/>
                          </a:lnTo>
                          <a:lnTo>
                            <a:pt x="0" y="524"/>
                          </a:lnTo>
                          <a:lnTo>
                            <a:pt x="0" y="520"/>
                          </a:lnTo>
                          <a:lnTo>
                            <a:pt x="4" y="487"/>
                          </a:lnTo>
                          <a:lnTo>
                            <a:pt x="16" y="446"/>
                          </a:lnTo>
                          <a:lnTo>
                            <a:pt x="51" y="370"/>
                          </a:lnTo>
                          <a:lnTo>
                            <a:pt x="94" y="299"/>
                          </a:lnTo>
                          <a:lnTo>
                            <a:pt x="147" y="235"/>
                          </a:lnTo>
                          <a:lnTo>
                            <a:pt x="204" y="176"/>
                          </a:lnTo>
                          <a:lnTo>
                            <a:pt x="270" y="125"/>
                          </a:lnTo>
                          <a:lnTo>
                            <a:pt x="341" y="82"/>
                          </a:lnTo>
                          <a:lnTo>
                            <a:pt x="415" y="47"/>
                          </a:lnTo>
                          <a:lnTo>
                            <a:pt x="497" y="21"/>
                          </a:lnTo>
                          <a:lnTo>
                            <a:pt x="581" y="6"/>
                          </a:lnTo>
                          <a:lnTo>
                            <a:pt x="667" y="0"/>
                          </a:lnTo>
                          <a:lnTo>
                            <a:pt x="759" y="6"/>
                          </a:lnTo>
                          <a:lnTo>
                            <a:pt x="847" y="23"/>
                          </a:lnTo>
                          <a:lnTo>
                            <a:pt x="932" y="53"/>
                          </a:lnTo>
                          <a:lnTo>
                            <a:pt x="1010" y="90"/>
                          </a:lnTo>
                          <a:lnTo>
                            <a:pt x="1082" y="137"/>
                          </a:lnTo>
                          <a:lnTo>
                            <a:pt x="1149" y="194"/>
                          </a:lnTo>
                          <a:lnTo>
                            <a:pt x="1208" y="256"/>
                          </a:lnTo>
                          <a:lnTo>
                            <a:pt x="1258" y="325"/>
                          </a:lnTo>
                          <a:lnTo>
                            <a:pt x="1301" y="401"/>
                          </a:ln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56B0CC"/>
                        </a:gs>
                      </a:gsLst>
                      <a:lin ang="5400000" scaled="1"/>
                    </a:gradFill>
                    <a:ln w="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33" name="Text Box 59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3665" y="3360"/>
                    <a:ext cx="175" cy="191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 eaLnBrk="0" hangingPunct="0">
                      <a:defRPr/>
                    </a:pPr>
                    <a:r>
                      <a:rPr lang="ru-RU" sz="24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Verdana" pitchFamily="34" charset="0"/>
                      </a:rPr>
                      <a:t>3</a:t>
                    </a:r>
                    <a:endParaRPr lang="en-US" sz="2400" b="1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Verdana" pitchFamily="34" charset="0"/>
                    </a:endParaRPr>
                  </a:p>
                </p:txBody>
              </p:sp>
            </p:grpSp>
          </p:grpSp>
          <p:grpSp>
            <p:nvGrpSpPr>
              <p:cNvPr id="12" name="Group 46"/>
              <p:cNvGrpSpPr>
                <a:grpSpLocks/>
              </p:cNvGrpSpPr>
              <p:nvPr/>
            </p:nvGrpSpPr>
            <p:grpSpPr bwMode="auto">
              <a:xfrm>
                <a:off x="1068432" y="2776533"/>
                <a:ext cx="4657710" cy="936624"/>
                <a:chOff x="0" y="1666"/>
                <a:chExt cx="4028" cy="806"/>
              </a:xfrm>
            </p:grpSpPr>
            <p:sp>
              <p:nvSpPr>
                <p:cNvPr id="24" name="Rectangle 47"/>
                <p:cNvSpPr>
                  <a:spLocks noChangeArrowheads="1"/>
                </p:cNvSpPr>
                <p:nvPr/>
              </p:nvSpPr>
              <p:spPr bwMode="gray">
                <a:xfrm>
                  <a:off x="0" y="1868"/>
                  <a:ext cx="3478" cy="576"/>
                </a:xfrm>
                <a:prstGeom prst="rect">
                  <a:avLst/>
                </a:prstGeom>
                <a:gradFill rotWithShape="1">
                  <a:gsLst>
                    <a:gs pos="23000">
                      <a:srgbClr val="FFFFFF"/>
                    </a:gs>
                    <a:gs pos="100000">
                      <a:srgbClr val="418AEB"/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grpSp>
              <p:nvGrpSpPr>
                <p:cNvPr id="19" name="Group 48"/>
                <p:cNvGrpSpPr>
                  <a:grpSpLocks/>
                </p:cNvGrpSpPr>
                <p:nvPr/>
              </p:nvGrpSpPr>
              <p:grpSpPr bwMode="auto">
                <a:xfrm>
                  <a:off x="3217" y="1666"/>
                  <a:ext cx="811" cy="806"/>
                  <a:chOff x="3938" y="1968"/>
                  <a:chExt cx="430" cy="437"/>
                </a:xfrm>
              </p:grpSpPr>
              <p:grpSp>
                <p:nvGrpSpPr>
                  <p:cNvPr id="20" name="Group 49"/>
                  <p:cNvGrpSpPr>
                    <a:grpSpLocks/>
                  </p:cNvGrpSpPr>
                  <p:nvPr/>
                </p:nvGrpSpPr>
                <p:grpSpPr bwMode="auto">
                  <a:xfrm>
                    <a:off x="3938" y="1968"/>
                    <a:ext cx="430" cy="437"/>
                    <a:chOff x="2016" y="1920"/>
                    <a:chExt cx="1680" cy="1680"/>
                  </a:xfrm>
                </p:grpSpPr>
                <p:sp>
                  <p:nvSpPr>
                    <p:cNvPr id="28" name="Oval 50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16" y="1920"/>
                      <a:ext cx="1680" cy="168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4996E3"/>
                        </a:gs>
                        <a:gs pos="100000">
                          <a:srgbClr val="162D45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9" name="Freeform 51"/>
                    <p:cNvSpPr>
                      <a:spLocks/>
                    </p:cNvSpPr>
                    <p:nvPr/>
                  </p:nvSpPr>
                  <p:spPr bwMode="gray">
                    <a:xfrm>
                      <a:off x="2208" y="1948"/>
                      <a:ext cx="1296" cy="634"/>
                    </a:xfrm>
                    <a:custGeom>
                      <a:avLst/>
                      <a:gdLst>
                        <a:gd name="T0" fmla="*/ 1276 w 1321"/>
                        <a:gd name="T1" fmla="*/ 357 h 712"/>
                        <a:gd name="T2" fmla="*/ 1292 w 1321"/>
                        <a:gd name="T3" fmla="*/ 394 h 712"/>
                        <a:gd name="T4" fmla="*/ 1296 w 1321"/>
                        <a:gd name="T5" fmla="*/ 428 h 712"/>
                        <a:gd name="T6" fmla="*/ 1290 w 1321"/>
                        <a:gd name="T7" fmla="*/ 459 h 712"/>
                        <a:gd name="T8" fmla="*/ 1273 w 1321"/>
                        <a:gd name="T9" fmla="*/ 490 h 712"/>
                        <a:gd name="T10" fmla="*/ 1248 w 1321"/>
                        <a:gd name="T11" fmla="*/ 516 h 712"/>
                        <a:gd name="T12" fmla="*/ 1216 w 1321"/>
                        <a:gd name="T13" fmla="*/ 538 h 712"/>
                        <a:gd name="T14" fmla="*/ 1173 w 1321"/>
                        <a:gd name="T15" fmla="*/ 559 h 712"/>
                        <a:gd name="T16" fmla="*/ 1125 w 1321"/>
                        <a:gd name="T17" fmla="*/ 578 h 712"/>
                        <a:gd name="T18" fmla="*/ 1071 w 1321"/>
                        <a:gd name="T19" fmla="*/ 594 h 712"/>
                        <a:gd name="T20" fmla="*/ 1011 w 1321"/>
                        <a:gd name="T21" fmla="*/ 608 h 712"/>
                        <a:gd name="T22" fmla="*/ 949 w 1321"/>
                        <a:gd name="T23" fmla="*/ 618 h 712"/>
                        <a:gd name="T24" fmla="*/ 879 w 1321"/>
                        <a:gd name="T25" fmla="*/ 627 h 712"/>
                        <a:gd name="T26" fmla="*/ 808 w 1321"/>
                        <a:gd name="T27" fmla="*/ 632 h 712"/>
                        <a:gd name="T28" fmla="*/ 780 w 1321"/>
                        <a:gd name="T29" fmla="*/ 634 h 712"/>
                        <a:gd name="T30" fmla="*/ 467 w 1321"/>
                        <a:gd name="T31" fmla="*/ 634 h 712"/>
                        <a:gd name="T32" fmla="*/ 463 w 1321"/>
                        <a:gd name="T33" fmla="*/ 634 h 712"/>
                        <a:gd name="T34" fmla="*/ 401 w 1321"/>
                        <a:gd name="T35" fmla="*/ 630 h 712"/>
                        <a:gd name="T36" fmla="*/ 341 w 1321"/>
                        <a:gd name="T37" fmla="*/ 627 h 712"/>
                        <a:gd name="T38" fmla="*/ 285 w 1321"/>
                        <a:gd name="T39" fmla="*/ 620 h 712"/>
                        <a:gd name="T40" fmla="*/ 231 w 1321"/>
                        <a:gd name="T41" fmla="*/ 614 h 712"/>
                        <a:gd name="T42" fmla="*/ 182 w 1321"/>
                        <a:gd name="T43" fmla="*/ 603 h 712"/>
                        <a:gd name="T44" fmla="*/ 138 w 1321"/>
                        <a:gd name="T45" fmla="*/ 590 h 712"/>
                        <a:gd name="T46" fmla="*/ 100 w 1321"/>
                        <a:gd name="T47" fmla="*/ 577 h 712"/>
                        <a:gd name="T48" fmla="*/ 66 w 1321"/>
                        <a:gd name="T49" fmla="*/ 561 h 712"/>
                        <a:gd name="T50" fmla="*/ 38 w 1321"/>
                        <a:gd name="T51" fmla="*/ 541 h 712"/>
                        <a:gd name="T52" fmla="*/ 18 w 1321"/>
                        <a:gd name="T53" fmla="*/ 519 h 712"/>
                        <a:gd name="T54" fmla="*/ 6 w 1321"/>
                        <a:gd name="T55" fmla="*/ 493 h 712"/>
                        <a:gd name="T56" fmla="*/ 0 w 1321"/>
                        <a:gd name="T57" fmla="*/ 467 h 712"/>
                        <a:gd name="T58" fmla="*/ 0 w 1321"/>
                        <a:gd name="T59" fmla="*/ 463 h 712"/>
                        <a:gd name="T60" fmla="*/ 4 w 1321"/>
                        <a:gd name="T61" fmla="*/ 434 h 712"/>
                        <a:gd name="T62" fmla="*/ 16 w 1321"/>
                        <a:gd name="T63" fmla="*/ 397 h 712"/>
                        <a:gd name="T64" fmla="*/ 50 w 1321"/>
                        <a:gd name="T65" fmla="*/ 329 h 712"/>
                        <a:gd name="T66" fmla="*/ 92 w 1321"/>
                        <a:gd name="T67" fmla="*/ 266 h 712"/>
                        <a:gd name="T68" fmla="*/ 144 w 1321"/>
                        <a:gd name="T69" fmla="*/ 209 h 712"/>
                        <a:gd name="T70" fmla="*/ 200 w 1321"/>
                        <a:gd name="T71" fmla="*/ 157 h 712"/>
                        <a:gd name="T72" fmla="*/ 265 w 1321"/>
                        <a:gd name="T73" fmla="*/ 111 h 712"/>
                        <a:gd name="T74" fmla="*/ 335 w 1321"/>
                        <a:gd name="T75" fmla="*/ 73 h 712"/>
                        <a:gd name="T76" fmla="*/ 407 w 1321"/>
                        <a:gd name="T77" fmla="*/ 42 h 712"/>
                        <a:gd name="T78" fmla="*/ 488 w 1321"/>
                        <a:gd name="T79" fmla="*/ 19 h 712"/>
                        <a:gd name="T80" fmla="*/ 570 w 1321"/>
                        <a:gd name="T81" fmla="*/ 5 h 712"/>
                        <a:gd name="T82" fmla="*/ 654 w 1321"/>
                        <a:gd name="T83" fmla="*/ 0 h 712"/>
                        <a:gd name="T84" fmla="*/ 654 w 1321"/>
                        <a:gd name="T85" fmla="*/ 0 h 712"/>
                        <a:gd name="T86" fmla="*/ 745 w 1321"/>
                        <a:gd name="T87" fmla="*/ 5 h 712"/>
                        <a:gd name="T88" fmla="*/ 831 w 1321"/>
                        <a:gd name="T89" fmla="*/ 20 h 712"/>
                        <a:gd name="T90" fmla="*/ 914 w 1321"/>
                        <a:gd name="T91" fmla="*/ 47 h 712"/>
                        <a:gd name="T92" fmla="*/ 991 w 1321"/>
                        <a:gd name="T93" fmla="*/ 80 h 712"/>
                        <a:gd name="T94" fmla="*/ 1062 w 1321"/>
                        <a:gd name="T95" fmla="*/ 122 h 712"/>
                        <a:gd name="T96" fmla="*/ 1127 w 1321"/>
                        <a:gd name="T97" fmla="*/ 173 h 712"/>
                        <a:gd name="T98" fmla="*/ 1185 w 1321"/>
                        <a:gd name="T99" fmla="*/ 228 h 712"/>
                        <a:gd name="T100" fmla="*/ 1234 w 1321"/>
                        <a:gd name="T101" fmla="*/ 289 h 712"/>
                        <a:gd name="T102" fmla="*/ 1276 w 1321"/>
                        <a:gd name="T103" fmla="*/ 357 h 712"/>
                        <a:gd name="T104" fmla="*/ 1276 w 1321"/>
                        <a:gd name="T105" fmla="*/ 357 h 712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1321"/>
                        <a:gd name="T160" fmla="*/ 0 h 712"/>
                        <a:gd name="T161" fmla="*/ 1321 w 1321"/>
                        <a:gd name="T162" fmla="*/ 712 h 712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1321" h="712">
                          <a:moveTo>
                            <a:pt x="1301" y="401"/>
                          </a:moveTo>
                          <a:lnTo>
                            <a:pt x="1317" y="442"/>
                          </a:lnTo>
                          <a:lnTo>
                            <a:pt x="1321" y="481"/>
                          </a:lnTo>
                          <a:lnTo>
                            <a:pt x="1315" y="516"/>
                          </a:lnTo>
                          <a:lnTo>
                            <a:pt x="1298" y="550"/>
                          </a:lnTo>
                          <a:lnTo>
                            <a:pt x="1272" y="579"/>
                          </a:lnTo>
                          <a:lnTo>
                            <a:pt x="1239" y="604"/>
                          </a:lnTo>
                          <a:lnTo>
                            <a:pt x="1196" y="628"/>
                          </a:lnTo>
                          <a:lnTo>
                            <a:pt x="1147" y="649"/>
                          </a:lnTo>
                          <a:lnTo>
                            <a:pt x="1092" y="667"/>
                          </a:lnTo>
                          <a:lnTo>
                            <a:pt x="1031" y="683"/>
                          </a:lnTo>
                          <a:lnTo>
                            <a:pt x="967" y="694"/>
                          </a:lnTo>
                          <a:lnTo>
                            <a:pt x="896" y="704"/>
                          </a:lnTo>
                          <a:lnTo>
                            <a:pt x="824" y="710"/>
                          </a:lnTo>
                          <a:lnTo>
                            <a:pt x="795" y="712"/>
                          </a:lnTo>
                          <a:lnTo>
                            <a:pt x="476" y="712"/>
                          </a:lnTo>
                          <a:lnTo>
                            <a:pt x="472" y="712"/>
                          </a:lnTo>
                          <a:lnTo>
                            <a:pt x="409" y="708"/>
                          </a:lnTo>
                          <a:lnTo>
                            <a:pt x="348" y="704"/>
                          </a:lnTo>
                          <a:lnTo>
                            <a:pt x="290" y="696"/>
                          </a:lnTo>
                          <a:lnTo>
                            <a:pt x="235" y="689"/>
                          </a:lnTo>
                          <a:lnTo>
                            <a:pt x="186" y="677"/>
                          </a:lnTo>
                          <a:lnTo>
                            <a:pt x="141" y="663"/>
                          </a:lnTo>
                          <a:lnTo>
                            <a:pt x="102" y="648"/>
                          </a:lnTo>
                          <a:lnTo>
                            <a:pt x="67" y="630"/>
                          </a:lnTo>
                          <a:lnTo>
                            <a:pt x="39" y="608"/>
                          </a:lnTo>
                          <a:lnTo>
                            <a:pt x="18" y="583"/>
                          </a:lnTo>
                          <a:lnTo>
                            <a:pt x="6" y="554"/>
                          </a:lnTo>
                          <a:lnTo>
                            <a:pt x="0" y="524"/>
                          </a:lnTo>
                          <a:lnTo>
                            <a:pt x="0" y="520"/>
                          </a:lnTo>
                          <a:lnTo>
                            <a:pt x="4" y="487"/>
                          </a:lnTo>
                          <a:lnTo>
                            <a:pt x="16" y="446"/>
                          </a:lnTo>
                          <a:lnTo>
                            <a:pt x="51" y="370"/>
                          </a:lnTo>
                          <a:lnTo>
                            <a:pt x="94" y="299"/>
                          </a:lnTo>
                          <a:lnTo>
                            <a:pt x="147" y="235"/>
                          </a:lnTo>
                          <a:lnTo>
                            <a:pt x="204" y="176"/>
                          </a:lnTo>
                          <a:lnTo>
                            <a:pt x="270" y="125"/>
                          </a:lnTo>
                          <a:lnTo>
                            <a:pt x="341" y="82"/>
                          </a:lnTo>
                          <a:lnTo>
                            <a:pt x="415" y="47"/>
                          </a:lnTo>
                          <a:lnTo>
                            <a:pt x="497" y="21"/>
                          </a:lnTo>
                          <a:lnTo>
                            <a:pt x="581" y="6"/>
                          </a:lnTo>
                          <a:lnTo>
                            <a:pt x="667" y="0"/>
                          </a:lnTo>
                          <a:lnTo>
                            <a:pt x="759" y="6"/>
                          </a:lnTo>
                          <a:lnTo>
                            <a:pt x="847" y="23"/>
                          </a:lnTo>
                          <a:lnTo>
                            <a:pt x="932" y="53"/>
                          </a:lnTo>
                          <a:lnTo>
                            <a:pt x="1010" y="90"/>
                          </a:lnTo>
                          <a:lnTo>
                            <a:pt x="1082" y="137"/>
                          </a:lnTo>
                          <a:lnTo>
                            <a:pt x="1149" y="194"/>
                          </a:lnTo>
                          <a:lnTo>
                            <a:pt x="1208" y="256"/>
                          </a:lnTo>
                          <a:lnTo>
                            <a:pt x="1258" y="325"/>
                          </a:lnTo>
                          <a:lnTo>
                            <a:pt x="1301" y="401"/>
                          </a:ln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66A7E8"/>
                        </a:gs>
                      </a:gsLst>
                      <a:lin ang="5400000" scaled="1"/>
                    </a:gradFill>
                    <a:ln w="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27" name="Text Box 52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4068" y="2006"/>
                    <a:ext cx="183" cy="213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 eaLnBrk="0" hangingPunct="0">
                      <a:defRPr/>
                    </a:pPr>
                    <a:r>
                      <a:rPr lang="ru-RU" sz="24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Verdana" pitchFamily="34" charset="0"/>
                      </a:rPr>
                      <a:t>2</a:t>
                    </a:r>
                    <a:endParaRPr lang="en-US" sz="2400" b="1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Verdana" pitchFamily="34" charset="0"/>
                    </a:endParaRPr>
                  </a:p>
                </p:txBody>
              </p:sp>
            </p:grpSp>
          </p:grpSp>
          <p:grpSp>
            <p:nvGrpSpPr>
              <p:cNvPr id="25" name="Group 60"/>
              <p:cNvGrpSpPr>
                <a:grpSpLocks/>
              </p:cNvGrpSpPr>
              <p:nvPr/>
            </p:nvGrpSpPr>
            <p:grpSpPr bwMode="auto">
              <a:xfrm>
                <a:off x="1601846" y="1781142"/>
                <a:ext cx="4110024" cy="931860"/>
                <a:chOff x="0" y="864"/>
                <a:chExt cx="3553" cy="802"/>
              </a:xfrm>
            </p:grpSpPr>
            <p:sp>
              <p:nvSpPr>
                <p:cNvPr id="18" name="Rectangle 61"/>
                <p:cNvSpPr>
                  <a:spLocks noChangeArrowheads="1"/>
                </p:cNvSpPr>
                <p:nvPr/>
              </p:nvSpPr>
              <p:spPr bwMode="gray">
                <a:xfrm>
                  <a:off x="0" y="1084"/>
                  <a:ext cx="3147" cy="576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E98931"/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grpSp>
              <p:nvGrpSpPr>
                <p:cNvPr id="26" name="Group 62"/>
                <p:cNvGrpSpPr>
                  <a:grpSpLocks/>
                </p:cNvGrpSpPr>
                <p:nvPr/>
              </p:nvGrpSpPr>
              <p:grpSpPr bwMode="auto">
                <a:xfrm>
                  <a:off x="2734" y="864"/>
                  <a:ext cx="819" cy="802"/>
                  <a:chOff x="1488" y="1968"/>
                  <a:chExt cx="432" cy="432"/>
                </a:xfrm>
              </p:grpSpPr>
              <p:grpSp>
                <p:nvGrpSpPr>
                  <p:cNvPr id="31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1488" y="1968"/>
                    <a:ext cx="432" cy="432"/>
                    <a:chOff x="2016" y="1920"/>
                    <a:chExt cx="1680" cy="1680"/>
                  </a:xfrm>
                </p:grpSpPr>
                <p:sp>
                  <p:nvSpPr>
                    <p:cNvPr id="22" name="Oval 64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16" y="1920"/>
                      <a:ext cx="1680" cy="168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9900"/>
                        </a:gs>
                        <a:gs pos="100000">
                          <a:srgbClr val="643C00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3" name="Freeform 65"/>
                    <p:cNvSpPr>
                      <a:spLocks/>
                    </p:cNvSpPr>
                    <p:nvPr/>
                  </p:nvSpPr>
                  <p:spPr bwMode="gray">
                    <a:xfrm>
                      <a:off x="2208" y="1948"/>
                      <a:ext cx="1296" cy="634"/>
                    </a:xfrm>
                    <a:custGeom>
                      <a:avLst/>
                      <a:gdLst>
                        <a:gd name="T0" fmla="*/ 1276 w 1321"/>
                        <a:gd name="T1" fmla="*/ 357 h 712"/>
                        <a:gd name="T2" fmla="*/ 1292 w 1321"/>
                        <a:gd name="T3" fmla="*/ 394 h 712"/>
                        <a:gd name="T4" fmla="*/ 1296 w 1321"/>
                        <a:gd name="T5" fmla="*/ 428 h 712"/>
                        <a:gd name="T6" fmla="*/ 1290 w 1321"/>
                        <a:gd name="T7" fmla="*/ 459 h 712"/>
                        <a:gd name="T8" fmla="*/ 1273 w 1321"/>
                        <a:gd name="T9" fmla="*/ 490 h 712"/>
                        <a:gd name="T10" fmla="*/ 1248 w 1321"/>
                        <a:gd name="T11" fmla="*/ 516 h 712"/>
                        <a:gd name="T12" fmla="*/ 1216 w 1321"/>
                        <a:gd name="T13" fmla="*/ 538 h 712"/>
                        <a:gd name="T14" fmla="*/ 1173 w 1321"/>
                        <a:gd name="T15" fmla="*/ 559 h 712"/>
                        <a:gd name="T16" fmla="*/ 1125 w 1321"/>
                        <a:gd name="T17" fmla="*/ 578 h 712"/>
                        <a:gd name="T18" fmla="*/ 1071 w 1321"/>
                        <a:gd name="T19" fmla="*/ 594 h 712"/>
                        <a:gd name="T20" fmla="*/ 1011 w 1321"/>
                        <a:gd name="T21" fmla="*/ 608 h 712"/>
                        <a:gd name="T22" fmla="*/ 949 w 1321"/>
                        <a:gd name="T23" fmla="*/ 618 h 712"/>
                        <a:gd name="T24" fmla="*/ 879 w 1321"/>
                        <a:gd name="T25" fmla="*/ 627 h 712"/>
                        <a:gd name="T26" fmla="*/ 808 w 1321"/>
                        <a:gd name="T27" fmla="*/ 632 h 712"/>
                        <a:gd name="T28" fmla="*/ 780 w 1321"/>
                        <a:gd name="T29" fmla="*/ 634 h 712"/>
                        <a:gd name="T30" fmla="*/ 467 w 1321"/>
                        <a:gd name="T31" fmla="*/ 634 h 712"/>
                        <a:gd name="T32" fmla="*/ 463 w 1321"/>
                        <a:gd name="T33" fmla="*/ 634 h 712"/>
                        <a:gd name="T34" fmla="*/ 401 w 1321"/>
                        <a:gd name="T35" fmla="*/ 630 h 712"/>
                        <a:gd name="T36" fmla="*/ 341 w 1321"/>
                        <a:gd name="T37" fmla="*/ 627 h 712"/>
                        <a:gd name="T38" fmla="*/ 285 w 1321"/>
                        <a:gd name="T39" fmla="*/ 620 h 712"/>
                        <a:gd name="T40" fmla="*/ 231 w 1321"/>
                        <a:gd name="T41" fmla="*/ 614 h 712"/>
                        <a:gd name="T42" fmla="*/ 182 w 1321"/>
                        <a:gd name="T43" fmla="*/ 603 h 712"/>
                        <a:gd name="T44" fmla="*/ 138 w 1321"/>
                        <a:gd name="T45" fmla="*/ 590 h 712"/>
                        <a:gd name="T46" fmla="*/ 100 w 1321"/>
                        <a:gd name="T47" fmla="*/ 577 h 712"/>
                        <a:gd name="T48" fmla="*/ 66 w 1321"/>
                        <a:gd name="T49" fmla="*/ 561 h 712"/>
                        <a:gd name="T50" fmla="*/ 38 w 1321"/>
                        <a:gd name="T51" fmla="*/ 541 h 712"/>
                        <a:gd name="T52" fmla="*/ 18 w 1321"/>
                        <a:gd name="T53" fmla="*/ 519 h 712"/>
                        <a:gd name="T54" fmla="*/ 6 w 1321"/>
                        <a:gd name="T55" fmla="*/ 493 h 712"/>
                        <a:gd name="T56" fmla="*/ 0 w 1321"/>
                        <a:gd name="T57" fmla="*/ 467 h 712"/>
                        <a:gd name="T58" fmla="*/ 0 w 1321"/>
                        <a:gd name="T59" fmla="*/ 463 h 712"/>
                        <a:gd name="T60" fmla="*/ 4 w 1321"/>
                        <a:gd name="T61" fmla="*/ 434 h 712"/>
                        <a:gd name="T62" fmla="*/ 16 w 1321"/>
                        <a:gd name="T63" fmla="*/ 397 h 712"/>
                        <a:gd name="T64" fmla="*/ 50 w 1321"/>
                        <a:gd name="T65" fmla="*/ 329 h 712"/>
                        <a:gd name="T66" fmla="*/ 92 w 1321"/>
                        <a:gd name="T67" fmla="*/ 266 h 712"/>
                        <a:gd name="T68" fmla="*/ 144 w 1321"/>
                        <a:gd name="T69" fmla="*/ 209 h 712"/>
                        <a:gd name="T70" fmla="*/ 200 w 1321"/>
                        <a:gd name="T71" fmla="*/ 157 h 712"/>
                        <a:gd name="T72" fmla="*/ 265 w 1321"/>
                        <a:gd name="T73" fmla="*/ 111 h 712"/>
                        <a:gd name="T74" fmla="*/ 335 w 1321"/>
                        <a:gd name="T75" fmla="*/ 73 h 712"/>
                        <a:gd name="T76" fmla="*/ 407 w 1321"/>
                        <a:gd name="T77" fmla="*/ 42 h 712"/>
                        <a:gd name="T78" fmla="*/ 488 w 1321"/>
                        <a:gd name="T79" fmla="*/ 19 h 712"/>
                        <a:gd name="T80" fmla="*/ 570 w 1321"/>
                        <a:gd name="T81" fmla="*/ 5 h 712"/>
                        <a:gd name="T82" fmla="*/ 654 w 1321"/>
                        <a:gd name="T83" fmla="*/ 0 h 712"/>
                        <a:gd name="T84" fmla="*/ 654 w 1321"/>
                        <a:gd name="T85" fmla="*/ 0 h 712"/>
                        <a:gd name="T86" fmla="*/ 745 w 1321"/>
                        <a:gd name="T87" fmla="*/ 5 h 712"/>
                        <a:gd name="T88" fmla="*/ 831 w 1321"/>
                        <a:gd name="T89" fmla="*/ 20 h 712"/>
                        <a:gd name="T90" fmla="*/ 914 w 1321"/>
                        <a:gd name="T91" fmla="*/ 47 h 712"/>
                        <a:gd name="T92" fmla="*/ 991 w 1321"/>
                        <a:gd name="T93" fmla="*/ 80 h 712"/>
                        <a:gd name="T94" fmla="*/ 1062 w 1321"/>
                        <a:gd name="T95" fmla="*/ 122 h 712"/>
                        <a:gd name="T96" fmla="*/ 1127 w 1321"/>
                        <a:gd name="T97" fmla="*/ 173 h 712"/>
                        <a:gd name="T98" fmla="*/ 1185 w 1321"/>
                        <a:gd name="T99" fmla="*/ 228 h 712"/>
                        <a:gd name="T100" fmla="*/ 1234 w 1321"/>
                        <a:gd name="T101" fmla="*/ 289 h 712"/>
                        <a:gd name="T102" fmla="*/ 1276 w 1321"/>
                        <a:gd name="T103" fmla="*/ 357 h 712"/>
                        <a:gd name="T104" fmla="*/ 1276 w 1321"/>
                        <a:gd name="T105" fmla="*/ 357 h 712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1321"/>
                        <a:gd name="T160" fmla="*/ 0 h 712"/>
                        <a:gd name="T161" fmla="*/ 1321 w 1321"/>
                        <a:gd name="T162" fmla="*/ 712 h 712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1321" h="712">
                          <a:moveTo>
                            <a:pt x="1301" y="401"/>
                          </a:moveTo>
                          <a:lnTo>
                            <a:pt x="1317" y="442"/>
                          </a:lnTo>
                          <a:lnTo>
                            <a:pt x="1321" y="481"/>
                          </a:lnTo>
                          <a:lnTo>
                            <a:pt x="1315" y="516"/>
                          </a:lnTo>
                          <a:lnTo>
                            <a:pt x="1298" y="550"/>
                          </a:lnTo>
                          <a:lnTo>
                            <a:pt x="1272" y="579"/>
                          </a:lnTo>
                          <a:lnTo>
                            <a:pt x="1239" y="604"/>
                          </a:lnTo>
                          <a:lnTo>
                            <a:pt x="1196" y="628"/>
                          </a:lnTo>
                          <a:lnTo>
                            <a:pt x="1147" y="649"/>
                          </a:lnTo>
                          <a:lnTo>
                            <a:pt x="1092" y="667"/>
                          </a:lnTo>
                          <a:lnTo>
                            <a:pt x="1031" y="683"/>
                          </a:lnTo>
                          <a:lnTo>
                            <a:pt x="967" y="694"/>
                          </a:lnTo>
                          <a:lnTo>
                            <a:pt x="896" y="704"/>
                          </a:lnTo>
                          <a:lnTo>
                            <a:pt x="824" y="710"/>
                          </a:lnTo>
                          <a:lnTo>
                            <a:pt x="795" y="712"/>
                          </a:lnTo>
                          <a:lnTo>
                            <a:pt x="476" y="712"/>
                          </a:lnTo>
                          <a:lnTo>
                            <a:pt x="472" y="712"/>
                          </a:lnTo>
                          <a:lnTo>
                            <a:pt x="409" y="708"/>
                          </a:lnTo>
                          <a:lnTo>
                            <a:pt x="348" y="704"/>
                          </a:lnTo>
                          <a:lnTo>
                            <a:pt x="290" y="696"/>
                          </a:lnTo>
                          <a:lnTo>
                            <a:pt x="235" y="689"/>
                          </a:lnTo>
                          <a:lnTo>
                            <a:pt x="186" y="677"/>
                          </a:lnTo>
                          <a:lnTo>
                            <a:pt x="141" y="663"/>
                          </a:lnTo>
                          <a:lnTo>
                            <a:pt x="102" y="648"/>
                          </a:lnTo>
                          <a:lnTo>
                            <a:pt x="67" y="630"/>
                          </a:lnTo>
                          <a:lnTo>
                            <a:pt x="39" y="608"/>
                          </a:lnTo>
                          <a:lnTo>
                            <a:pt x="18" y="583"/>
                          </a:lnTo>
                          <a:lnTo>
                            <a:pt x="6" y="554"/>
                          </a:lnTo>
                          <a:lnTo>
                            <a:pt x="0" y="524"/>
                          </a:lnTo>
                          <a:lnTo>
                            <a:pt x="0" y="520"/>
                          </a:lnTo>
                          <a:lnTo>
                            <a:pt x="4" y="487"/>
                          </a:lnTo>
                          <a:lnTo>
                            <a:pt x="16" y="446"/>
                          </a:lnTo>
                          <a:lnTo>
                            <a:pt x="51" y="370"/>
                          </a:lnTo>
                          <a:lnTo>
                            <a:pt x="94" y="299"/>
                          </a:lnTo>
                          <a:lnTo>
                            <a:pt x="147" y="235"/>
                          </a:lnTo>
                          <a:lnTo>
                            <a:pt x="204" y="176"/>
                          </a:lnTo>
                          <a:lnTo>
                            <a:pt x="270" y="125"/>
                          </a:lnTo>
                          <a:lnTo>
                            <a:pt x="341" y="82"/>
                          </a:lnTo>
                          <a:lnTo>
                            <a:pt x="415" y="47"/>
                          </a:lnTo>
                          <a:lnTo>
                            <a:pt x="497" y="21"/>
                          </a:lnTo>
                          <a:lnTo>
                            <a:pt x="581" y="6"/>
                          </a:lnTo>
                          <a:lnTo>
                            <a:pt x="667" y="0"/>
                          </a:lnTo>
                          <a:lnTo>
                            <a:pt x="759" y="6"/>
                          </a:lnTo>
                          <a:lnTo>
                            <a:pt x="847" y="23"/>
                          </a:lnTo>
                          <a:lnTo>
                            <a:pt x="932" y="53"/>
                          </a:lnTo>
                          <a:lnTo>
                            <a:pt x="1010" y="90"/>
                          </a:lnTo>
                          <a:lnTo>
                            <a:pt x="1082" y="137"/>
                          </a:lnTo>
                          <a:lnTo>
                            <a:pt x="1149" y="194"/>
                          </a:lnTo>
                          <a:lnTo>
                            <a:pt x="1208" y="256"/>
                          </a:lnTo>
                          <a:lnTo>
                            <a:pt x="1258" y="325"/>
                          </a:lnTo>
                          <a:lnTo>
                            <a:pt x="1301" y="401"/>
                          </a:ln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FF9900"/>
                        </a:gs>
                      </a:gsLst>
                      <a:lin ang="5400000" scaled="1"/>
                    </a:gradFill>
                    <a:ln w="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21" name="Text Box 66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1623" y="1990"/>
                    <a:ext cx="182" cy="212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 eaLnBrk="0" hangingPunct="0">
                      <a:defRPr/>
                    </a:pPr>
                    <a:r>
                      <a:rPr lang="ru-RU" sz="24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Verdana" pitchFamily="34" charset="0"/>
                      </a:rPr>
                      <a:t>1</a:t>
                    </a:r>
                    <a:endParaRPr lang="en-US" sz="2400" b="1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Verdana" pitchFamily="34" charset="0"/>
                    </a:endParaRPr>
                  </a:p>
                </p:txBody>
              </p:sp>
            </p:grpSp>
          </p:grpSp>
          <p:sp>
            <p:nvSpPr>
              <p:cNvPr id="13" name="Text Box 67"/>
              <p:cNvSpPr txBox="1">
                <a:spLocks noChangeArrowheads="1"/>
              </p:cNvSpPr>
              <p:nvPr/>
            </p:nvSpPr>
            <p:spPr bwMode="gray">
              <a:xfrm>
                <a:off x="2777758" y="1942730"/>
                <a:ext cx="1997126" cy="7746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25.1.</a:t>
                </a:r>
                <a:r>
                  <a:rPr lang="ru-RU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2</a:t>
                </a:r>
                <a:r>
                  <a:rPr lang="en-US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.1</a:t>
                </a:r>
                <a:endPara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endParaRPr>
              </a:p>
            </p:txBody>
          </p:sp>
          <p:sp>
            <p:nvSpPr>
              <p:cNvPr id="14" name="Text Box 68"/>
              <p:cNvSpPr txBox="1">
                <a:spLocks noChangeArrowheads="1"/>
              </p:cNvSpPr>
              <p:nvPr/>
            </p:nvSpPr>
            <p:spPr bwMode="gray">
              <a:xfrm>
                <a:off x="2429521" y="2966141"/>
                <a:ext cx="2679693" cy="7746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25.1.</a:t>
                </a:r>
                <a:r>
                  <a:rPr lang="ru-RU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2</a:t>
                </a:r>
                <a:r>
                  <a:rPr lang="en-US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.2</a:t>
                </a:r>
              </a:p>
            </p:txBody>
          </p:sp>
          <p:sp>
            <p:nvSpPr>
              <p:cNvPr id="15" name="Text Box 69"/>
              <p:cNvSpPr txBox="1">
                <a:spLocks noChangeArrowheads="1"/>
              </p:cNvSpPr>
              <p:nvPr/>
            </p:nvSpPr>
            <p:spPr bwMode="gray">
              <a:xfrm>
                <a:off x="2748903" y="3890648"/>
                <a:ext cx="2025981" cy="7746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25.1.</a:t>
                </a:r>
                <a:r>
                  <a:rPr lang="ru-RU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2</a:t>
                </a:r>
                <a:r>
                  <a:rPr lang="en-US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.3</a:t>
                </a:r>
              </a:p>
            </p:txBody>
          </p:sp>
          <p:sp>
            <p:nvSpPr>
              <p:cNvPr id="16" name="Text Box 70"/>
              <p:cNvSpPr txBox="1">
                <a:spLocks noChangeArrowheads="1"/>
              </p:cNvSpPr>
              <p:nvPr/>
            </p:nvSpPr>
            <p:spPr bwMode="gray">
              <a:xfrm>
                <a:off x="2737761" y="4939526"/>
                <a:ext cx="2037123" cy="7746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25.1.</a:t>
                </a:r>
                <a:r>
                  <a:rPr lang="ru-RU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2</a:t>
                </a:r>
                <a:r>
                  <a:rPr lang="en-US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.4</a:t>
                </a:r>
              </a:p>
            </p:txBody>
          </p:sp>
          <p:sp>
            <p:nvSpPr>
              <p:cNvPr id="17" name="Скругленный прямоугольник 16"/>
              <p:cNvSpPr/>
              <p:nvPr/>
            </p:nvSpPr>
            <p:spPr bwMode="auto">
              <a:xfrm rot="16200000">
                <a:off x="-207199" y="3436147"/>
                <a:ext cx="3071834" cy="9144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ru-RU" sz="1600" b="1" cap="all" dirty="0" smtClean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solidFill>
                      <a:schemeClr val="tx2"/>
                    </a:solidFill>
                    <a:effectLst>
                      <a:reflection blurRad="12700" stA="28000" endPos="45000" dist="1000" dir="5400000" sy="-100000" algn="bl" rotWithShape="0"/>
                    </a:effectLst>
                    <a:latin typeface="Arial" charset="0"/>
                  </a:rPr>
                  <a:t>Корзина 2</a:t>
                </a:r>
                <a:endParaRPr kumimoji="0" lang="ru-RU" sz="1600" b="1" i="0" u="none" strike="noStrike" cap="all" normalizeH="0" baseline="0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chemeClr val="tx2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charset="0"/>
                </a:endParaRPr>
              </a:p>
            </p:txBody>
          </p:sp>
        </p:grpSp>
      </p:grpSp>
      <p:grpSp>
        <p:nvGrpSpPr>
          <p:cNvPr id="32" name="Группа 40"/>
          <p:cNvGrpSpPr/>
          <p:nvPr/>
        </p:nvGrpSpPr>
        <p:grpSpPr>
          <a:xfrm>
            <a:off x="857224" y="1357298"/>
            <a:ext cx="3571900" cy="2316009"/>
            <a:chOff x="428596" y="1643050"/>
            <a:chExt cx="5572164" cy="4857784"/>
          </a:xfrm>
        </p:grpSpPr>
        <p:sp>
          <p:nvSpPr>
            <p:cNvPr id="42" name="AutoShape 17"/>
            <p:cNvSpPr>
              <a:spLocks noChangeArrowheads="1"/>
            </p:cNvSpPr>
            <p:nvPr/>
          </p:nvSpPr>
          <p:spPr bwMode="gray">
            <a:xfrm>
              <a:off x="428596" y="1643050"/>
              <a:ext cx="5572164" cy="4857784"/>
            </a:xfrm>
            <a:prstGeom prst="roundRect">
              <a:avLst>
                <a:gd name="adj" fmla="val 11921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37" name="Группа 42"/>
            <p:cNvGrpSpPr/>
            <p:nvPr/>
          </p:nvGrpSpPr>
          <p:grpSpPr>
            <a:xfrm>
              <a:off x="511200" y="1781142"/>
              <a:ext cx="5346685" cy="4005322"/>
              <a:chOff x="511200" y="1781142"/>
              <a:chExt cx="5346684" cy="4005322"/>
            </a:xfrm>
          </p:grpSpPr>
          <p:grpSp>
            <p:nvGrpSpPr>
              <p:cNvPr id="41" name="Group 40"/>
              <p:cNvGrpSpPr>
                <a:grpSpLocks/>
              </p:cNvGrpSpPr>
              <p:nvPr/>
            </p:nvGrpSpPr>
            <p:grpSpPr bwMode="auto">
              <a:xfrm>
                <a:off x="855313" y="4838725"/>
                <a:ext cx="5002571" cy="947739"/>
                <a:chOff x="730" y="3198"/>
                <a:chExt cx="4326" cy="816"/>
              </a:xfrm>
            </p:grpSpPr>
            <p:sp>
              <p:nvSpPr>
                <p:cNvPr id="71" name="Rectangle 41"/>
                <p:cNvSpPr>
                  <a:spLocks noChangeArrowheads="1"/>
                </p:cNvSpPr>
                <p:nvPr/>
              </p:nvSpPr>
              <p:spPr bwMode="gray">
                <a:xfrm>
                  <a:off x="730" y="3408"/>
                  <a:ext cx="3832" cy="576"/>
                </a:xfrm>
                <a:prstGeom prst="rect">
                  <a:avLst/>
                </a:prstGeom>
                <a:gradFill rotWithShape="1">
                  <a:gsLst>
                    <a:gs pos="34000">
                      <a:srgbClr val="FFFFFF"/>
                    </a:gs>
                    <a:gs pos="100000">
                      <a:srgbClr val="00CC99"/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grpSp>
              <p:nvGrpSpPr>
                <p:cNvPr id="43" name="Group 42"/>
                <p:cNvGrpSpPr>
                  <a:grpSpLocks/>
                </p:cNvGrpSpPr>
                <p:nvPr/>
              </p:nvGrpSpPr>
              <p:grpSpPr bwMode="auto">
                <a:xfrm>
                  <a:off x="4233" y="3198"/>
                  <a:ext cx="823" cy="816"/>
                  <a:chOff x="2016" y="1920"/>
                  <a:chExt cx="1680" cy="1680"/>
                </a:xfrm>
              </p:grpSpPr>
              <p:sp>
                <p:nvSpPr>
                  <p:cNvPr id="74" name="Oval 43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1920"/>
                    <a:ext cx="1680" cy="168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CC99"/>
                      </a:gs>
                      <a:gs pos="100000">
                        <a:srgbClr val="003225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5" name="Freeform 44"/>
                  <p:cNvSpPr>
                    <a:spLocks/>
                  </p:cNvSpPr>
                  <p:nvPr/>
                </p:nvSpPr>
                <p:spPr bwMode="gray">
                  <a:xfrm>
                    <a:off x="2208" y="1948"/>
                    <a:ext cx="1296" cy="634"/>
                  </a:xfrm>
                  <a:custGeom>
                    <a:avLst/>
                    <a:gdLst>
                      <a:gd name="T0" fmla="*/ 1276 w 1321"/>
                      <a:gd name="T1" fmla="*/ 357 h 712"/>
                      <a:gd name="T2" fmla="*/ 1292 w 1321"/>
                      <a:gd name="T3" fmla="*/ 394 h 712"/>
                      <a:gd name="T4" fmla="*/ 1296 w 1321"/>
                      <a:gd name="T5" fmla="*/ 428 h 712"/>
                      <a:gd name="T6" fmla="*/ 1290 w 1321"/>
                      <a:gd name="T7" fmla="*/ 459 h 712"/>
                      <a:gd name="T8" fmla="*/ 1273 w 1321"/>
                      <a:gd name="T9" fmla="*/ 490 h 712"/>
                      <a:gd name="T10" fmla="*/ 1248 w 1321"/>
                      <a:gd name="T11" fmla="*/ 516 h 712"/>
                      <a:gd name="T12" fmla="*/ 1216 w 1321"/>
                      <a:gd name="T13" fmla="*/ 538 h 712"/>
                      <a:gd name="T14" fmla="*/ 1173 w 1321"/>
                      <a:gd name="T15" fmla="*/ 559 h 712"/>
                      <a:gd name="T16" fmla="*/ 1125 w 1321"/>
                      <a:gd name="T17" fmla="*/ 578 h 712"/>
                      <a:gd name="T18" fmla="*/ 1071 w 1321"/>
                      <a:gd name="T19" fmla="*/ 594 h 712"/>
                      <a:gd name="T20" fmla="*/ 1011 w 1321"/>
                      <a:gd name="T21" fmla="*/ 608 h 712"/>
                      <a:gd name="T22" fmla="*/ 949 w 1321"/>
                      <a:gd name="T23" fmla="*/ 618 h 712"/>
                      <a:gd name="T24" fmla="*/ 879 w 1321"/>
                      <a:gd name="T25" fmla="*/ 627 h 712"/>
                      <a:gd name="T26" fmla="*/ 808 w 1321"/>
                      <a:gd name="T27" fmla="*/ 632 h 712"/>
                      <a:gd name="T28" fmla="*/ 780 w 1321"/>
                      <a:gd name="T29" fmla="*/ 634 h 712"/>
                      <a:gd name="T30" fmla="*/ 467 w 1321"/>
                      <a:gd name="T31" fmla="*/ 634 h 712"/>
                      <a:gd name="T32" fmla="*/ 463 w 1321"/>
                      <a:gd name="T33" fmla="*/ 634 h 712"/>
                      <a:gd name="T34" fmla="*/ 401 w 1321"/>
                      <a:gd name="T35" fmla="*/ 630 h 712"/>
                      <a:gd name="T36" fmla="*/ 341 w 1321"/>
                      <a:gd name="T37" fmla="*/ 627 h 712"/>
                      <a:gd name="T38" fmla="*/ 285 w 1321"/>
                      <a:gd name="T39" fmla="*/ 620 h 712"/>
                      <a:gd name="T40" fmla="*/ 231 w 1321"/>
                      <a:gd name="T41" fmla="*/ 614 h 712"/>
                      <a:gd name="T42" fmla="*/ 182 w 1321"/>
                      <a:gd name="T43" fmla="*/ 603 h 712"/>
                      <a:gd name="T44" fmla="*/ 138 w 1321"/>
                      <a:gd name="T45" fmla="*/ 590 h 712"/>
                      <a:gd name="T46" fmla="*/ 100 w 1321"/>
                      <a:gd name="T47" fmla="*/ 577 h 712"/>
                      <a:gd name="T48" fmla="*/ 66 w 1321"/>
                      <a:gd name="T49" fmla="*/ 561 h 712"/>
                      <a:gd name="T50" fmla="*/ 38 w 1321"/>
                      <a:gd name="T51" fmla="*/ 541 h 712"/>
                      <a:gd name="T52" fmla="*/ 18 w 1321"/>
                      <a:gd name="T53" fmla="*/ 519 h 712"/>
                      <a:gd name="T54" fmla="*/ 6 w 1321"/>
                      <a:gd name="T55" fmla="*/ 493 h 712"/>
                      <a:gd name="T56" fmla="*/ 0 w 1321"/>
                      <a:gd name="T57" fmla="*/ 467 h 712"/>
                      <a:gd name="T58" fmla="*/ 0 w 1321"/>
                      <a:gd name="T59" fmla="*/ 463 h 712"/>
                      <a:gd name="T60" fmla="*/ 4 w 1321"/>
                      <a:gd name="T61" fmla="*/ 434 h 712"/>
                      <a:gd name="T62" fmla="*/ 16 w 1321"/>
                      <a:gd name="T63" fmla="*/ 397 h 712"/>
                      <a:gd name="T64" fmla="*/ 50 w 1321"/>
                      <a:gd name="T65" fmla="*/ 329 h 712"/>
                      <a:gd name="T66" fmla="*/ 92 w 1321"/>
                      <a:gd name="T67" fmla="*/ 266 h 712"/>
                      <a:gd name="T68" fmla="*/ 144 w 1321"/>
                      <a:gd name="T69" fmla="*/ 209 h 712"/>
                      <a:gd name="T70" fmla="*/ 200 w 1321"/>
                      <a:gd name="T71" fmla="*/ 157 h 712"/>
                      <a:gd name="T72" fmla="*/ 265 w 1321"/>
                      <a:gd name="T73" fmla="*/ 111 h 712"/>
                      <a:gd name="T74" fmla="*/ 335 w 1321"/>
                      <a:gd name="T75" fmla="*/ 73 h 712"/>
                      <a:gd name="T76" fmla="*/ 407 w 1321"/>
                      <a:gd name="T77" fmla="*/ 42 h 712"/>
                      <a:gd name="T78" fmla="*/ 488 w 1321"/>
                      <a:gd name="T79" fmla="*/ 19 h 712"/>
                      <a:gd name="T80" fmla="*/ 570 w 1321"/>
                      <a:gd name="T81" fmla="*/ 5 h 712"/>
                      <a:gd name="T82" fmla="*/ 654 w 1321"/>
                      <a:gd name="T83" fmla="*/ 0 h 712"/>
                      <a:gd name="T84" fmla="*/ 654 w 1321"/>
                      <a:gd name="T85" fmla="*/ 0 h 712"/>
                      <a:gd name="T86" fmla="*/ 745 w 1321"/>
                      <a:gd name="T87" fmla="*/ 5 h 712"/>
                      <a:gd name="T88" fmla="*/ 831 w 1321"/>
                      <a:gd name="T89" fmla="*/ 20 h 712"/>
                      <a:gd name="T90" fmla="*/ 914 w 1321"/>
                      <a:gd name="T91" fmla="*/ 47 h 712"/>
                      <a:gd name="T92" fmla="*/ 991 w 1321"/>
                      <a:gd name="T93" fmla="*/ 80 h 712"/>
                      <a:gd name="T94" fmla="*/ 1062 w 1321"/>
                      <a:gd name="T95" fmla="*/ 122 h 712"/>
                      <a:gd name="T96" fmla="*/ 1127 w 1321"/>
                      <a:gd name="T97" fmla="*/ 173 h 712"/>
                      <a:gd name="T98" fmla="*/ 1185 w 1321"/>
                      <a:gd name="T99" fmla="*/ 228 h 712"/>
                      <a:gd name="T100" fmla="*/ 1234 w 1321"/>
                      <a:gd name="T101" fmla="*/ 289 h 712"/>
                      <a:gd name="T102" fmla="*/ 1276 w 1321"/>
                      <a:gd name="T103" fmla="*/ 357 h 712"/>
                      <a:gd name="T104" fmla="*/ 1276 w 1321"/>
                      <a:gd name="T105" fmla="*/ 357 h 712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1321"/>
                      <a:gd name="T160" fmla="*/ 0 h 712"/>
                      <a:gd name="T161" fmla="*/ 1321 w 1321"/>
                      <a:gd name="T162" fmla="*/ 712 h 712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1321" h="712">
                        <a:moveTo>
                          <a:pt x="1301" y="401"/>
                        </a:moveTo>
                        <a:lnTo>
                          <a:pt x="1317" y="442"/>
                        </a:lnTo>
                        <a:lnTo>
                          <a:pt x="1321" y="481"/>
                        </a:lnTo>
                        <a:lnTo>
                          <a:pt x="1315" y="516"/>
                        </a:lnTo>
                        <a:lnTo>
                          <a:pt x="1298" y="550"/>
                        </a:lnTo>
                        <a:lnTo>
                          <a:pt x="1272" y="579"/>
                        </a:lnTo>
                        <a:lnTo>
                          <a:pt x="1239" y="604"/>
                        </a:lnTo>
                        <a:lnTo>
                          <a:pt x="1196" y="628"/>
                        </a:lnTo>
                        <a:lnTo>
                          <a:pt x="1147" y="649"/>
                        </a:lnTo>
                        <a:lnTo>
                          <a:pt x="1092" y="667"/>
                        </a:lnTo>
                        <a:lnTo>
                          <a:pt x="1031" y="683"/>
                        </a:lnTo>
                        <a:lnTo>
                          <a:pt x="967" y="694"/>
                        </a:lnTo>
                        <a:lnTo>
                          <a:pt x="896" y="704"/>
                        </a:lnTo>
                        <a:lnTo>
                          <a:pt x="824" y="710"/>
                        </a:lnTo>
                        <a:lnTo>
                          <a:pt x="795" y="712"/>
                        </a:lnTo>
                        <a:lnTo>
                          <a:pt x="476" y="712"/>
                        </a:lnTo>
                        <a:lnTo>
                          <a:pt x="472" y="712"/>
                        </a:lnTo>
                        <a:lnTo>
                          <a:pt x="409" y="708"/>
                        </a:lnTo>
                        <a:lnTo>
                          <a:pt x="348" y="704"/>
                        </a:lnTo>
                        <a:lnTo>
                          <a:pt x="290" y="696"/>
                        </a:lnTo>
                        <a:lnTo>
                          <a:pt x="235" y="689"/>
                        </a:lnTo>
                        <a:lnTo>
                          <a:pt x="186" y="677"/>
                        </a:lnTo>
                        <a:lnTo>
                          <a:pt x="141" y="663"/>
                        </a:lnTo>
                        <a:lnTo>
                          <a:pt x="102" y="648"/>
                        </a:lnTo>
                        <a:lnTo>
                          <a:pt x="67" y="630"/>
                        </a:lnTo>
                        <a:lnTo>
                          <a:pt x="39" y="608"/>
                        </a:lnTo>
                        <a:lnTo>
                          <a:pt x="18" y="583"/>
                        </a:lnTo>
                        <a:lnTo>
                          <a:pt x="6" y="554"/>
                        </a:lnTo>
                        <a:lnTo>
                          <a:pt x="0" y="524"/>
                        </a:lnTo>
                        <a:lnTo>
                          <a:pt x="0" y="520"/>
                        </a:lnTo>
                        <a:lnTo>
                          <a:pt x="4" y="487"/>
                        </a:lnTo>
                        <a:lnTo>
                          <a:pt x="16" y="446"/>
                        </a:lnTo>
                        <a:lnTo>
                          <a:pt x="51" y="370"/>
                        </a:lnTo>
                        <a:lnTo>
                          <a:pt x="94" y="299"/>
                        </a:lnTo>
                        <a:lnTo>
                          <a:pt x="147" y="235"/>
                        </a:lnTo>
                        <a:lnTo>
                          <a:pt x="204" y="176"/>
                        </a:lnTo>
                        <a:lnTo>
                          <a:pt x="270" y="125"/>
                        </a:lnTo>
                        <a:lnTo>
                          <a:pt x="341" y="82"/>
                        </a:lnTo>
                        <a:lnTo>
                          <a:pt x="415" y="47"/>
                        </a:lnTo>
                        <a:lnTo>
                          <a:pt x="497" y="21"/>
                        </a:lnTo>
                        <a:lnTo>
                          <a:pt x="581" y="6"/>
                        </a:lnTo>
                        <a:lnTo>
                          <a:pt x="667" y="0"/>
                        </a:lnTo>
                        <a:lnTo>
                          <a:pt x="759" y="6"/>
                        </a:lnTo>
                        <a:lnTo>
                          <a:pt x="847" y="23"/>
                        </a:lnTo>
                        <a:lnTo>
                          <a:pt x="932" y="53"/>
                        </a:lnTo>
                        <a:lnTo>
                          <a:pt x="1010" y="90"/>
                        </a:lnTo>
                        <a:lnTo>
                          <a:pt x="1082" y="137"/>
                        </a:lnTo>
                        <a:lnTo>
                          <a:pt x="1149" y="194"/>
                        </a:lnTo>
                        <a:lnTo>
                          <a:pt x="1208" y="256"/>
                        </a:lnTo>
                        <a:lnTo>
                          <a:pt x="1258" y="325"/>
                        </a:lnTo>
                        <a:lnTo>
                          <a:pt x="1301" y="401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00CC99"/>
                      </a:gs>
                    </a:gsLst>
                    <a:lin ang="5400000" scaled="1"/>
                  </a:gradFill>
                  <a:ln w="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73" name="Text Box 45"/>
                <p:cNvSpPr txBox="1">
                  <a:spLocks noChangeArrowheads="1"/>
                </p:cNvSpPr>
                <p:nvPr/>
              </p:nvSpPr>
              <p:spPr bwMode="gray">
                <a:xfrm>
                  <a:off x="4438" y="3251"/>
                  <a:ext cx="347" cy="39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>
                    <a:defRPr/>
                  </a:pPr>
                  <a:r>
                    <a:rPr lang="ru-RU" sz="2400" b="1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Verdana" pitchFamily="34" charset="0"/>
                    </a:rPr>
                    <a:t>4</a:t>
                  </a:r>
                  <a:endParaRPr lang="en-US" sz="24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endParaRPr>
                </a:p>
              </p:txBody>
            </p:sp>
          </p:grpSp>
          <p:grpSp>
            <p:nvGrpSpPr>
              <p:cNvPr id="44" name="Group 53"/>
              <p:cNvGrpSpPr>
                <a:grpSpLocks/>
              </p:cNvGrpSpPr>
              <p:nvPr/>
            </p:nvGrpSpPr>
            <p:grpSpPr bwMode="auto">
              <a:xfrm>
                <a:off x="511200" y="3773497"/>
                <a:ext cx="5275246" cy="941387"/>
                <a:chOff x="0" y="2426"/>
                <a:chExt cx="4563" cy="811"/>
              </a:xfrm>
            </p:grpSpPr>
            <p:sp>
              <p:nvSpPr>
                <p:cNvPr id="65" name="Rectangle 54"/>
                <p:cNvSpPr>
                  <a:spLocks noChangeArrowheads="1"/>
                </p:cNvSpPr>
                <p:nvPr/>
              </p:nvSpPr>
              <p:spPr bwMode="gray">
                <a:xfrm>
                  <a:off x="0" y="2651"/>
                  <a:ext cx="4240" cy="577"/>
                </a:xfrm>
                <a:prstGeom prst="rect">
                  <a:avLst/>
                </a:prstGeom>
                <a:gradFill rotWithShape="1">
                  <a:gsLst>
                    <a:gs pos="30000">
                      <a:srgbClr val="FFFFFF"/>
                    </a:gs>
                    <a:gs pos="100000">
                      <a:srgbClr val="56B0CC"/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grpSp>
              <p:nvGrpSpPr>
                <p:cNvPr id="45" name="Group 55"/>
                <p:cNvGrpSpPr>
                  <a:grpSpLocks/>
                </p:cNvGrpSpPr>
                <p:nvPr/>
              </p:nvGrpSpPr>
              <p:grpSpPr bwMode="auto">
                <a:xfrm>
                  <a:off x="3744" y="2426"/>
                  <a:ext cx="819" cy="811"/>
                  <a:chOff x="3552" y="3339"/>
                  <a:chExt cx="412" cy="392"/>
                </a:xfrm>
              </p:grpSpPr>
              <p:grpSp>
                <p:nvGrpSpPr>
                  <p:cNvPr id="46" name="Group 56"/>
                  <p:cNvGrpSpPr>
                    <a:grpSpLocks/>
                  </p:cNvGrpSpPr>
                  <p:nvPr/>
                </p:nvGrpSpPr>
                <p:grpSpPr bwMode="auto">
                  <a:xfrm>
                    <a:off x="3552" y="3339"/>
                    <a:ext cx="412" cy="392"/>
                    <a:chOff x="2016" y="1920"/>
                    <a:chExt cx="1680" cy="1680"/>
                  </a:xfrm>
                </p:grpSpPr>
                <p:sp>
                  <p:nvSpPr>
                    <p:cNvPr id="69" name="Oval 57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16" y="1920"/>
                      <a:ext cx="1680" cy="168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56B0CC"/>
                        </a:gs>
                        <a:gs pos="100000">
                          <a:srgbClr val="152B32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0" name="Freeform 58"/>
                    <p:cNvSpPr>
                      <a:spLocks/>
                    </p:cNvSpPr>
                    <p:nvPr/>
                  </p:nvSpPr>
                  <p:spPr bwMode="gray">
                    <a:xfrm>
                      <a:off x="2208" y="1948"/>
                      <a:ext cx="1296" cy="634"/>
                    </a:xfrm>
                    <a:custGeom>
                      <a:avLst/>
                      <a:gdLst>
                        <a:gd name="T0" fmla="*/ 1276 w 1321"/>
                        <a:gd name="T1" fmla="*/ 357 h 712"/>
                        <a:gd name="T2" fmla="*/ 1292 w 1321"/>
                        <a:gd name="T3" fmla="*/ 394 h 712"/>
                        <a:gd name="T4" fmla="*/ 1296 w 1321"/>
                        <a:gd name="T5" fmla="*/ 428 h 712"/>
                        <a:gd name="T6" fmla="*/ 1290 w 1321"/>
                        <a:gd name="T7" fmla="*/ 459 h 712"/>
                        <a:gd name="T8" fmla="*/ 1273 w 1321"/>
                        <a:gd name="T9" fmla="*/ 490 h 712"/>
                        <a:gd name="T10" fmla="*/ 1248 w 1321"/>
                        <a:gd name="T11" fmla="*/ 516 h 712"/>
                        <a:gd name="T12" fmla="*/ 1216 w 1321"/>
                        <a:gd name="T13" fmla="*/ 538 h 712"/>
                        <a:gd name="T14" fmla="*/ 1173 w 1321"/>
                        <a:gd name="T15" fmla="*/ 559 h 712"/>
                        <a:gd name="T16" fmla="*/ 1125 w 1321"/>
                        <a:gd name="T17" fmla="*/ 578 h 712"/>
                        <a:gd name="T18" fmla="*/ 1071 w 1321"/>
                        <a:gd name="T19" fmla="*/ 594 h 712"/>
                        <a:gd name="T20" fmla="*/ 1011 w 1321"/>
                        <a:gd name="T21" fmla="*/ 608 h 712"/>
                        <a:gd name="T22" fmla="*/ 949 w 1321"/>
                        <a:gd name="T23" fmla="*/ 618 h 712"/>
                        <a:gd name="T24" fmla="*/ 879 w 1321"/>
                        <a:gd name="T25" fmla="*/ 627 h 712"/>
                        <a:gd name="T26" fmla="*/ 808 w 1321"/>
                        <a:gd name="T27" fmla="*/ 632 h 712"/>
                        <a:gd name="T28" fmla="*/ 780 w 1321"/>
                        <a:gd name="T29" fmla="*/ 634 h 712"/>
                        <a:gd name="T30" fmla="*/ 467 w 1321"/>
                        <a:gd name="T31" fmla="*/ 634 h 712"/>
                        <a:gd name="T32" fmla="*/ 463 w 1321"/>
                        <a:gd name="T33" fmla="*/ 634 h 712"/>
                        <a:gd name="T34" fmla="*/ 401 w 1321"/>
                        <a:gd name="T35" fmla="*/ 630 h 712"/>
                        <a:gd name="T36" fmla="*/ 341 w 1321"/>
                        <a:gd name="T37" fmla="*/ 627 h 712"/>
                        <a:gd name="T38" fmla="*/ 285 w 1321"/>
                        <a:gd name="T39" fmla="*/ 620 h 712"/>
                        <a:gd name="T40" fmla="*/ 231 w 1321"/>
                        <a:gd name="T41" fmla="*/ 614 h 712"/>
                        <a:gd name="T42" fmla="*/ 182 w 1321"/>
                        <a:gd name="T43" fmla="*/ 603 h 712"/>
                        <a:gd name="T44" fmla="*/ 138 w 1321"/>
                        <a:gd name="T45" fmla="*/ 590 h 712"/>
                        <a:gd name="T46" fmla="*/ 100 w 1321"/>
                        <a:gd name="T47" fmla="*/ 577 h 712"/>
                        <a:gd name="T48" fmla="*/ 66 w 1321"/>
                        <a:gd name="T49" fmla="*/ 561 h 712"/>
                        <a:gd name="T50" fmla="*/ 38 w 1321"/>
                        <a:gd name="T51" fmla="*/ 541 h 712"/>
                        <a:gd name="T52" fmla="*/ 18 w 1321"/>
                        <a:gd name="T53" fmla="*/ 519 h 712"/>
                        <a:gd name="T54" fmla="*/ 6 w 1321"/>
                        <a:gd name="T55" fmla="*/ 493 h 712"/>
                        <a:gd name="T56" fmla="*/ 0 w 1321"/>
                        <a:gd name="T57" fmla="*/ 467 h 712"/>
                        <a:gd name="T58" fmla="*/ 0 w 1321"/>
                        <a:gd name="T59" fmla="*/ 463 h 712"/>
                        <a:gd name="T60" fmla="*/ 4 w 1321"/>
                        <a:gd name="T61" fmla="*/ 434 h 712"/>
                        <a:gd name="T62" fmla="*/ 16 w 1321"/>
                        <a:gd name="T63" fmla="*/ 397 h 712"/>
                        <a:gd name="T64" fmla="*/ 50 w 1321"/>
                        <a:gd name="T65" fmla="*/ 329 h 712"/>
                        <a:gd name="T66" fmla="*/ 92 w 1321"/>
                        <a:gd name="T67" fmla="*/ 266 h 712"/>
                        <a:gd name="T68" fmla="*/ 144 w 1321"/>
                        <a:gd name="T69" fmla="*/ 209 h 712"/>
                        <a:gd name="T70" fmla="*/ 200 w 1321"/>
                        <a:gd name="T71" fmla="*/ 157 h 712"/>
                        <a:gd name="T72" fmla="*/ 265 w 1321"/>
                        <a:gd name="T73" fmla="*/ 111 h 712"/>
                        <a:gd name="T74" fmla="*/ 335 w 1321"/>
                        <a:gd name="T75" fmla="*/ 73 h 712"/>
                        <a:gd name="T76" fmla="*/ 407 w 1321"/>
                        <a:gd name="T77" fmla="*/ 42 h 712"/>
                        <a:gd name="T78" fmla="*/ 488 w 1321"/>
                        <a:gd name="T79" fmla="*/ 19 h 712"/>
                        <a:gd name="T80" fmla="*/ 570 w 1321"/>
                        <a:gd name="T81" fmla="*/ 5 h 712"/>
                        <a:gd name="T82" fmla="*/ 654 w 1321"/>
                        <a:gd name="T83" fmla="*/ 0 h 712"/>
                        <a:gd name="T84" fmla="*/ 654 w 1321"/>
                        <a:gd name="T85" fmla="*/ 0 h 712"/>
                        <a:gd name="T86" fmla="*/ 745 w 1321"/>
                        <a:gd name="T87" fmla="*/ 5 h 712"/>
                        <a:gd name="T88" fmla="*/ 831 w 1321"/>
                        <a:gd name="T89" fmla="*/ 20 h 712"/>
                        <a:gd name="T90" fmla="*/ 914 w 1321"/>
                        <a:gd name="T91" fmla="*/ 47 h 712"/>
                        <a:gd name="T92" fmla="*/ 991 w 1321"/>
                        <a:gd name="T93" fmla="*/ 80 h 712"/>
                        <a:gd name="T94" fmla="*/ 1062 w 1321"/>
                        <a:gd name="T95" fmla="*/ 122 h 712"/>
                        <a:gd name="T96" fmla="*/ 1127 w 1321"/>
                        <a:gd name="T97" fmla="*/ 173 h 712"/>
                        <a:gd name="T98" fmla="*/ 1185 w 1321"/>
                        <a:gd name="T99" fmla="*/ 228 h 712"/>
                        <a:gd name="T100" fmla="*/ 1234 w 1321"/>
                        <a:gd name="T101" fmla="*/ 289 h 712"/>
                        <a:gd name="T102" fmla="*/ 1276 w 1321"/>
                        <a:gd name="T103" fmla="*/ 357 h 712"/>
                        <a:gd name="T104" fmla="*/ 1276 w 1321"/>
                        <a:gd name="T105" fmla="*/ 357 h 712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1321"/>
                        <a:gd name="T160" fmla="*/ 0 h 712"/>
                        <a:gd name="T161" fmla="*/ 1321 w 1321"/>
                        <a:gd name="T162" fmla="*/ 712 h 712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1321" h="712">
                          <a:moveTo>
                            <a:pt x="1301" y="401"/>
                          </a:moveTo>
                          <a:lnTo>
                            <a:pt x="1317" y="442"/>
                          </a:lnTo>
                          <a:lnTo>
                            <a:pt x="1321" y="481"/>
                          </a:lnTo>
                          <a:lnTo>
                            <a:pt x="1315" y="516"/>
                          </a:lnTo>
                          <a:lnTo>
                            <a:pt x="1298" y="550"/>
                          </a:lnTo>
                          <a:lnTo>
                            <a:pt x="1272" y="579"/>
                          </a:lnTo>
                          <a:lnTo>
                            <a:pt x="1239" y="604"/>
                          </a:lnTo>
                          <a:lnTo>
                            <a:pt x="1196" y="628"/>
                          </a:lnTo>
                          <a:lnTo>
                            <a:pt x="1147" y="649"/>
                          </a:lnTo>
                          <a:lnTo>
                            <a:pt x="1092" y="667"/>
                          </a:lnTo>
                          <a:lnTo>
                            <a:pt x="1031" y="683"/>
                          </a:lnTo>
                          <a:lnTo>
                            <a:pt x="967" y="694"/>
                          </a:lnTo>
                          <a:lnTo>
                            <a:pt x="896" y="704"/>
                          </a:lnTo>
                          <a:lnTo>
                            <a:pt x="824" y="710"/>
                          </a:lnTo>
                          <a:lnTo>
                            <a:pt x="795" y="712"/>
                          </a:lnTo>
                          <a:lnTo>
                            <a:pt x="476" y="712"/>
                          </a:lnTo>
                          <a:lnTo>
                            <a:pt x="472" y="712"/>
                          </a:lnTo>
                          <a:lnTo>
                            <a:pt x="409" y="708"/>
                          </a:lnTo>
                          <a:lnTo>
                            <a:pt x="348" y="704"/>
                          </a:lnTo>
                          <a:lnTo>
                            <a:pt x="290" y="696"/>
                          </a:lnTo>
                          <a:lnTo>
                            <a:pt x="235" y="689"/>
                          </a:lnTo>
                          <a:lnTo>
                            <a:pt x="186" y="677"/>
                          </a:lnTo>
                          <a:lnTo>
                            <a:pt x="141" y="663"/>
                          </a:lnTo>
                          <a:lnTo>
                            <a:pt x="102" y="648"/>
                          </a:lnTo>
                          <a:lnTo>
                            <a:pt x="67" y="630"/>
                          </a:lnTo>
                          <a:lnTo>
                            <a:pt x="39" y="608"/>
                          </a:lnTo>
                          <a:lnTo>
                            <a:pt x="18" y="583"/>
                          </a:lnTo>
                          <a:lnTo>
                            <a:pt x="6" y="554"/>
                          </a:lnTo>
                          <a:lnTo>
                            <a:pt x="0" y="524"/>
                          </a:lnTo>
                          <a:lnTo>
                            <a:pt x="0" y="520"/>
                          </a:lnTo>
                          <a:lnTo>
                            <a:pt x="4" y="487"/>
                          </a:lnTo>
                          <a:lnTo>
                            <a:pt x="16" y="446"/>
                          </a:lnTo>
                          <a:lnTo>
                            <a:pt x="51" y="370"/>
                          </a:lnTo>
                          <a:lnTo>
                            <a:pt x="94" y="299"/>
                          </a:lnTo>
                          <a:lnTo>
                            <a:pt x="147" y="235"/>
                          </a:lnTo>
                          <a:lnTo>
                            <a:pt x="204" y="176"/>
                          </a:lnTo>
                          <a:lnTo>
                            <a:pt x="270" y="125"/>
                          </a:lnTo>
                          <a:lnTo>
                            <a:pt x="341" y="82"/>
                          </a:lnTo>
                          <a:lnTo>
                            <a:pt x="415" y="47"/>
                          </a:lnTo>
                          <a:lnTo>
                            <a:pt x="497" y="21"/>
                          </a:lnTo>
                          <a:lnTo>
                            <a:pt x="581" y="6"/>
                          </a:lnTo>
                          <a:lnTo>
                            <a:pt x="667" y="0"/>
                          </a:lnTo>
                          <a:lnTo>
                            <a:pt x="759" y="6"/>
                          </a:lnTo>
                          <a:lnTo>
                            <a:pt x="847" y="23"/>
                          </a:lnTo>
                          <a:lnTo>
                            <a:pt x="932" y="53"/>
                          </a:lnTo>
                          <a:lnTo>
                            <a:pt x="1010" y="90"/>
                          </a:lnTo>
                          <a:lnTo>
                            <a:pt x="1082" y="137"/>
                          </a:lnTo>
                          <a:lnTo>
                            <a:pt x="1149" y="194"/>
                          </a:lnTo>
                          <a:lnTo>
                            <a:pt x="1208" y="256"/>
                          </a:lnTo>
                          <a:lnTo>
                            <a:pt x="1258" y="325"/>
                          </a:lnTo>
                          <a:lnTo>
                            <a:pt x="1301" y="401"/>
                          </a:ln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56B0CC"/>
                        </a:gs>
                      </a:gsLst>
                      <a:lin ang="5400000" scaled="1"/>
                    </a:gradFill>
                    <a:ln w="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68" name="Text Box 59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3665" y="3360"/>
                    <a:ext cx="175" cy="191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 eaLnBrk="0" hangingPunct="0">
                      <a:defRPr/>
                    </a:pPr>
                    <a:r>
                      <a:rPr lang="ru-RU" sz="24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Verdana" pitchFamily="34" charset="0"/>
                      </a:rPr>
                      <a:t>3</a:t>
                    </a:r>
                    <a:endParaRPr lang="en-US" sz="2400" b="1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Verdana" pitchFamily="34" charset="0"/>
                    </a:endParaRPr>
                  </a:p>
                </p:txBody>
              </p:sp>
            </p:grpSp>
          </p:grpSp>
          <p:grpSp>
            <p:nvGrpSpPr>
              <p:cNvPr id="47" name="Group 46"/>
              <p:cNvGrpSpPr>
                <a:grpSpLocks/>
              </p:cNvGrpSpPr>
              <p:nvPr/>
            </p:nvGrpSpPr>
            <p:grpSpPr bwMode="auto">
              <a:xfrm>
                <a:off x="1068432" y="2776533"/>
                <a:ext cx="4657710" cy="936624"/>
                <a:chOff x="0" y="1666"/>
                <a:chExt cx="4028" cy="806"/>
              </a:xfrm>
            </p:grpSpPr>
            <p:sp>
              <p:nvSpPr>
                <p:cNvPr id="59" name="Rectangle 47"/>
                <p:cNvSpPr>
                  <a:spLocks noChangeArrowheads="1"/>
                </p:cNvSpPr>
                <p:nvPr/>
              </p:nvSpPr>
              <p:spPr bwMode="gray">
                <a:xfrm>
                  <a:off x="0" y="1868"/>
                  <a:ext cx="3478" cy="576"/>
                </a:xfrm>
                <a:prstGeom prst="rect">
                  <a:avLst/>
                </a:prstGeom>
                <a:gradFill rotWithShape="1">
                  <a:gsLst>
                    <a:gs pos="23000">
                      <a:srgbClr val="FFFFFF"/>
                    </a:gs>
                    <a:gs pos="100000">
                      <a:srgbClr val="418AEB"/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grpSp>
              <p:nvGrpSpPr>
                <p:cNvPr id="54" name="Group 48"/>
                <p:cNvGrpSpPr>
                  <a:grpSpLocks/>
                </p:cNvGrpSpPr>
                <p:nvPr/>
              </p:nvGrpSpPr>
              <p:grpSpPr bwMode="auto">
                <a:xfrm>
                  <a:off x="3217" y="1666"/>
                  <a:ext cx="811" cy="806"/>
                  <a:chOff x="3938" y="1968"/>
                  <a:chExt cx="430" cy="437"/>
                </a:xfrm>
              </p:grpSpPr>
              <p:grpSp>
                <p:nvGrpSpPr>
                  <p:cNvPr id="55" name="Group 49"/>
                  <p:cNvGrpSpPr>
                    <a:grpSpLocks/>
                  </p:cNvGrpSpPr>
                  <p:nvPr/>
                </p:nvGrpSpPr>
                <p:grpSpPr bwMode="auto">
                  <a:xfrm>
                    <a:off x="3938" y="1968"/>
                    <a:ext cx="430" cy="437"/>
                    <a:chOff x="2016" y="1920"/>
                    <a:chExt cx="1680" cy="1680"/>
                  </a:xfrm>
                </p:grpSpPr>
                <p:sp>
                  <p:nvSpPr>
                    <p:cNvPr id="63" name="Oval 50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16" y="1920"/>
                      <a:ext cx="1680" cy="168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4996E3"/>
                        </a:gs>
                        <a:gs pos="100000">
                          <a:srgbClr val="162D45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4" name="Freeform 51"/>
                    <p:cNvSpPr>
                      <a:spLocks/>
                    </p:cNvSpPr>
                    <p:nvPr/>
                  </p:nvSpPr>
                  <p:spPr bwMode="gray">
                    <a:xfrm>
                      <a:off x="2208" y="1948"/>
                      <a:ext cx="1296" cy="634"/>
                    </a:xfrm>
                    <a:custGeom>
                      <a:avLst/>
                      <a:gdLst>
                        <a:gd name="T0" fmla="*/ 1276 w 1321"/>
                        <a:gd name="T1" fmla="*/ 357 h 712"/>
                        <a:gd name="T2" fmla="*/ 1292 w 1321"/>
                        <a:gd name="T3" fmla="*/ 394 h 712"/>
                        <a:gd name="T4" fmla="*/ 1296 w 1321"/>
                        <a:gd name="T5" fmla="*/ 428 h 712"/>
                        <a:gd name="T6" fmla="*/ 1290 w 1321"/>
                        <a:gd name="T7" fmla="*/ 459 h 712"/>
                        <a:gd name="T8" fmla="*/ 1273 w 1321"/>
                        <a:gd name="T9" fmla="*/ 490 h 712"/>
                        <a:gd name="T10" fmla="*/ 1248 w 1321"/>
                        <a:gd name="T11" fmla="*/ 516 h 712"/>
                        <a:gd name="T12" fmla="*/ 1216 w 1321"/>
                        <a:gd name="T13" fmla="*/ 538 h 712"/>
                        <a:gd name="T14" fmla="*/ 1173 w 1321"/>
                        <a:gd name="T15" fmla="*/ 559 h 712"/>
                        <a:gd name="T16" fmla="*/ 1125 w 1321"/>
                        <a:gd name="T17" fmla="*/ 578 h 712"/>
                        <a:gd name="T18" fmla="*/ 1071 w 1321"/>
                        <a:gd name="T19" fmla="*/ 594 h 712"/>
                        <a:gd name="T20" fmla="*/ 1011 w 1321"/>
                        <a:gd name="T21" fmla="*/ 608 h 712"/>
                        <a:gd name="T22" fmla="*/ 949 w 1321"/>
                        <a:gd name="T23" fmla="*/ 618 h 712"/>
                        <a:gd name="T24" fmla="*/ 879 w 1321"/>
                        <a:gd name="T25" fmla="*/ 627 h 712"/>
                        <a:gd name="T26" fmla="*/ 808 w 1321"/>
                        <a:gd name="T27" fmla="*/ 632 h 712"/>
                        <a:gd name="T28" fmla="*/ 780 w 1321"/>
                        <a:gd name="T29" fmla="*/ 634 h 712"/>
                        <a:gd name="T30" fmla="*/ 467 w 1321"/>
                        <a:gd name="T31" fmla="*/ 634 h 712"/>
                        <a:gd name="T32" fmla="*/ 463 w 1321"/>
                        <a:gd name="T33" fmla="*/ 634 h 712"/>
                        <a:gd name="T34" fmla="*/ 401 w 1321"/>
                        <a:gd name="T35" fmla="*/ 630 h 712"/>
                        <a:gd name="T36" fmla="*/ 341 w 1321"/>
                        <a:gd name="T37" fmla="*/ 627 h 712"/>
                        <a:gd name="T38" fmla="*/ 285 w 1321"/>
                        <a:gd name="T39" fmla="*/ 620 h 712"/>
                        <a:gd name="T40" fmla="*/ 231 w 1321"/>
                        <a:gd name="T41" fmla="*/ 614 h 712"/>
                        <a:gd name="T42" fmla="*/ 182 w 1321"/>
                        <a:gd name="T43" fmla="*/ 603 h 712"/>
                        <a:gd name="T44" fmla="*/ 138 w 1321"/>
                        <a:gd name="T45" fmla="*/ 590 h 712"/>
                        <a:gd name="T46" fmla="*/ 100 w 1321"/>
                        <a:gd name="T47" fmla="*/ 577 h 712"/>
                        <a:gd name="T48" fmla="*/ 66 w 1321"/>
                        <a:gd name="T49" fmla="*/ 561 h 712"/>
                        <a:gd name="T50" fmla="*/ 38 w 1321"/>
                        <a:gd name="T51" fmla="*/ 541 h 712"/>
                        <a:gd name="T52" fmla="*/ 18 w 1321"/>
                        <a:gd name="T53" fmla="*/ 519 h 712"/>
                        <a:gd name="T54" fmla="*/ 6 w 1321"/>
                        <a:gd name="T55" fmla="*/ 493 h 712"/>
                        <a:gd name="T56" fmla="*/ 0 w 1321"/>
                        <a:gd name="T57" fmla="*/ 467 h 712"/>
                        <a:gd name="T58" fmla="*/ 0 w 1321"/>
                        <a:gd name="T59" fmla="*/ 463 h 712"/>
                        <a:gd name="T60" fmla="*/ 4 w 1321"/>
                        <a:gd name="T61" fmla="*/ 434 h 712"/>
                        <a:gd name="T62" fmla="*/ 16 w 1321"/>
                        <a:gd name="T63" fmla="*/ 397 h 712"/>
                        <a:gd name="T64" fmla="*/ 50 w 1321"/>
                        <a:gd name="T65" fmla="*/ 329 h 712"/>
                        <a:gd name="T66" fmla="*/ 92 w 1321"/>
                        <a:gd name="T67" fmla="*/ 266 h 712"/>
                        <a:gd name="T68" fmla="*/ 144 w 1321"/>
                        <a:gd name="T69" fmla="*/ 209 h 712"/>
                        <a:gd name="T70" fmla="*/ 200 w 1321"/>
                        <a:gd name="T71" fmla="*/ 157 h 712"/>
                        <a:gd name="T72" fmla="*/ 265 w 1321"/>
                        <a:gd name="T73" fmla="*/ 111 h 712"/>
                        <a:gd name="T74" fmla="*/ 335 w 1321"/>
                        <a:gd name="T75" fmla="*/ 73 h 712"/>
                        <a:gd name="T76" fmla="*/ 407 w 1321"/>
                        <a:gd name="T77" fmla="*/ 42 h 712"/>
                        <a:gd name="T78" fmla="*/ 488 w 1321"/>
                        <a:gd name="T79" fmla="*/ 19 h 712"/>
                        <a:gd name="T80" fmla="*/ 570 w 1321"/>
                        <a:gd name="T81" fmla="*/ 5 h 712"/>
                        <a:gd name="T82" fmla="*/ 654 w 1321"/>
                        <a:gd name="T83" fmla="*/ 0 h 712"/>
                        <a:gd name="T84" fmla="*/ 654 w 1321"/>
                        <a:gd name="T85" fmla="*/ 0 h 712"/>
                        <a:gd name="T86" fmla="*/ 745 w 1321"/>
                        <a:gd name="T87" fmla="*/ 5 h 712"/>
                        <a:gd name="T88" fmla="*/ 831 w 1321"/>
                        <a:gd name="T89" fmla="*/ 20 h 712"/>
                        <a:gd name="T90" fmla="*/ 914 w 1321"/>
                        <a:gd name="T91" fmla="*/ 47 h 712"/>
                        <a:gd name="T92" fmla="*/ 991 w 1321"/>
                        <a:gd name="T93" fmla="*/ 80 h 712"/>
                        <a:gd name="T94" fmla="*/ 1062 w 1321"/>
                        <a:gd name="T95" fmla="*/ 122 h 712"/>
                        <a:gd name="T96" fmla="*/ 1127 w 1321"/>
                        <a:gd name="T97" fmla="*/ 173 h 712"/>
                        <a:gd name="T98" fmla="*/ 1185 w 1321"/>
                        <a:gd name="T99" fmla="*/ 228 h 712"/>
                        <a:gd name="T100" fmla="*/ 1234 w 1321"/>
                        <a:gd name="T101" fmla="*/ 289 h 712"/>
                        <a:gd name="T102" fmla="*/ 1276 w 1321"/>
                        <a:gd name="T103" fmla="*/ 357 h 712"/>
                        <a:gd name="T104" fmla="*/ 1276 w 1321"/>
                        <a:gd name="T105" fmla="*/ 357 h 712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1321"/>
                        <a:gd name="T160" fmla="*/ 0 h 712"/>
                        <a:gd name="T161" fmla="*/ 1321 w 1321"/>
                        <a:gd name="T162" fmla="*/ 712 h 712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1321" h="712">
                          <a:moveTo>
                            <a:pt x="1301" y="401"/>
                          </a:moveTo>
                          <a:lnTo>
                            <a:pt x="1317" y="442"/>
                          </a:lnTo>
                          <a:lnTo>
                            <a:pt x="1321" y="481"/>
                          </a:lnTo>
                          <a:lnTo>
                            <a:pt x="1315" y="516"/>
                          </a:lnTo>
                          <a:lnTo>
                            <a:pt x="1298" y="550"/>
                          </a:lnTo>
                          <a:lnTo>
                            <a:pt x="1272" y="579"/>
                          </a:lnTo>
                          <a:lnTo>
                            <a:pt x="1239" y="604"/>
                          </a:lnTo>
                          <a:lnTo>
                            <a:pt x="1196" y="628"/>
                          </a:lnTo>
                          <a:lnTo>
                            <a:pt x="1147" y="649"/>
                          </a:lnTo>
                          <a:lnTo>
                            <a:pt x="1092" y="667"/>
                          </a:lnTo>
                          <a:lnTo>
                            <a:pt x="1031" y="683"/>
                          </a:lnTo>
                          <a:lnTo>
                            <a:pt x="967" y="694"/>
                          </a:lnTo>
                          <a:lnTo>
                            <a:pt x="896" y="704"/>
                          </a:lnTo>
                          <a:lnTo>
                            <a:pt x="824" y="710"/>
                          </a:lnTo>
                          <a:lnTo>
                            <a:pt x="795" y="712"/>
                          </a:lnTo>
                          <a:lnTo>
                            <a:pt x="476" y="712"/>
                          </a:lnTo>
                          <a:lnTo>
                            <a:pt x="472" y="712"/>
                          </a:lnTo>
                          <a:lnTo>
                            <a:pt x="409" y="708"/>
                          </a:lnTo>
                          <a:lnTo>
                            <a:pt x="348" y="704"/>
                          </a:lnTo>
                          <a:lnTo>
                            <a:pt x="290" y="696"/>
                          </a:lnTo>
                          <a:lnTo>
                            <a:pt x="235" y="689"/>
                          </a:lnTo>
                          <a:lnTo>
                            <a:pt x="186" y="677"/>
                          </a:lnTo>
                          <a:lnTo>
                            <a:pt x="141" y="663"/>
                          </a:lnTo>
                          <a:lnTo>
                            <a:pt x="102" y="648"/>
                          </a:lnTo>
                          <a:lnTo>
                            <a:pt x="67" y="630"/>
                          </a:lnTo>
                          <a:lnTo>
                            <a:pt x="39" y="608"/>
                          </a:lnTo>
                          <a:lnTo>
                            <a:pt x="18" y="583"/>
                          </a:lnTo>
                          <a:lnTo>
                            <a:pt x="6" y="554"/>
                          </a:lnTo>
                          <a:lnTo>
                            <a:pt x="0" y="524"/>
                          </a:lnTo>
                          <a:lnTo>
                            <a:pt x="0" y="520"/>
                          </a:lnTo>
                          <a:lnTo>
                            <a:pt x="4" y="487"/>
                          </a:lnTo>
                          <a:lnTo>
                            <a:pt x="16" y="446"/>
                          </a:lnTo>
                          <a:lnTo>
                            <a:pt x="51" y="370"/>
                          </a:lnTo>
                          <a:lnTo>
                            <a:pt x="94" y="299"/>
                          </a:lnTo>
                          <a:lnTo>
                            <a:pt x="147" y="235"/>
                          </a:lnTo>
                          <a:lnTo>
                            <a:pt x="204" y="176"/>
                          </a:lnTo>
                          <a:lnTo>
                            <a:pt x="270" y="125"/>
                          </a:lnTo>
                          <a:lnTo>
                            <a:pt x="341" y="82"/>
                          </a:lnTo>
                          <a:lnTo>
                            <a:pt x="415" y="47"/>
                          </a:lnTo>
                          <a:lnTo>
                            <a:pt x="497" y="21"/>
                          </a:lnTo>
                          <a:lnTo>
                            <a:pt x="581" y="6"/>
                          </a:lnTo>
                          <a:lnTo>
                            <a:pt x="667" y="0"/>
                          </a:lnTo>
                          <a:lnTo>
                            <a:pt x="759" y="6"/>
                          </a:lnTo>
                          <a:lnTo>
                            <a:pt x="847" y="23"/>
                          </a:lnTo>
                          <a:lnTo>
                            <a:pt x="932" y="53"/>
                          </a:lnTo>
                          <a:lnTo>
                            <a:pt x="1010" y="90"/>
                          </a:lnTo>
                          <a:lnTo>
                            <a:pt x="1082" y="137"/>
                          </a:lnTo>
                          <a:lnTo>
                            <a:pt x="1149" y="194"/>
                          </a:lnTo>
                          <a:lnTo>
                            <a:pt x="1208" y="256"/>
                          </a:lnTo>
                          <a:lnTo>
                            <a:pt x="1258" y="325"/>
                          </a:lnTo>
                          <a:lnTo>
                            <a:pt x="1301" y="401"/>
                          </a:ln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66A7E8"/>
                        </a:gs>
                      </a:gsLst>
                      <a:lin ang="5400000" scaled="1"/>
                    </a:gradFill>
                    <a:ln w="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62" name="Text Box 52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4068" y="2006"/>
                    <a:ext cx="183" cy="213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 eaLnBrk="0" hangingPunct="0">
                      <a:defRPr/>
                    </a:pPr>
                    <a:r>
                      <a:rPr lang="ru-RU" sz="24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Verdana" pitchFamily="34" charset="0"/>
                      </a:rPr>
                      <a:t>2</a:t>
                    </a:r>
                    <a:endParaRPr lang="en-US" sz="2400" b="1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Verdana" pitchFamily="34" charset="0"/>
                    </a:endParaRPr>
                  </a:p>
                </p:txBody>
              </p:sp>
            </p:grpSp>
          </p:grpSp>
          <p:grpSp>
            <p:nvGrpSpPr>
              <p:cNvPr id="60" name="Group 60"/>
              <p:cNvGrpSpPr>
                <a:grpSpLocks/>
              </p:cNvGrpSpPr>
              <p:nvPr/>
            </p:nvGrpSpPr>
            <p:grpSpPr bwMode="auto">
              <a:xfrm>
                <a:off x="1601846" y="1781142"/>
                <a:ext cx="4110024" cy="931860"/>
                <a:chOff x="0" y="864"/>
                <a:chExt cx="3553" cy="802"/>
              </a:xfrm>
            </p:grpSpPr>
            <p:sp>
              <p:nvSpPr>
                <p:cNvPr id="53" name="Rectangle 61"/>
                <p:cNvSpPr>
                  <a:spLocks noChangeArrowheads="1"/>
                </p:cNvSpPr>
                <p:nvPr/>
              </p:nvSpPr>
              <p:spPr bwMode="gray">
                <a:xfrm>
                  <a:off x="0" y="1084"/>
                  <a:ext cx="3147" cy="576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E98931"/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grpSp>
              <p:nvGrpSpPr>
                <p:cNvPr id="61" name="Group 62"/>
                <p:cNvGrpSpPr>
                  <a:grpSpLocks/>
                </p:cNvGrpSpPr>
                <p:nvPr/>
              </p:nvGrpSpPr>
              <p:grpSpPr bwMode="auto">
                <a:xfrm>
                  <a:off x="2734" y="864"/>
                  <a:ext cx="819" cy="802"/>
                  <a:chOff x="1488" y="1968"/>
                  <a:chExt cx="432" cy="432"/>
                </a:xfrm>
              </p:grpSpPr>
              <p:grpSp>
                <p:nvGrpSpPr>
                  <p:cNvPr id="66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1488" y="1968"/>
                    <a:ext cx="432" cy="432"/>
                    <a:chOff x="2016" y="1920"/>
                    <a:chExt cx="1680" cy="1680"/>
                  </a:xfrm>
                </p:grpSpPr>
                <p:sp>
                  <p:nvSpPr>
                    <p:cNvPr id="57" name="Oval 64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16" y="1920"/>
                      <a:ext cx="1680" cy="168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9900"/>
                        </a:gs>
                        <a:gs pos="100000">
                          <a:srgbClr val="643C00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58" name="Freeform 65"/>
                    <p:cNvSpPr>
                      <a:spLocks/>
                    </p:cNvSpPr>
                    <p:nvPr/>
                  </p:nvSpPr>
                  <p:spPr bwMode="gray">
                    <a:xfrm>
                      <a:off x="2208" y="1948"/>
                      <a:ext cx="1296" cy="634"/>
                    </a:xfrm>
                    <a:custGeom>
                      <a:avLst/>
                      <a:gdLst>
                        <a:gd name="T0" fmla="*/ 1276 w 1321"/>
                        <a:gd name="T1" fmla="*/ 357 h 712"/>
                        <a:gd name="T2" fmla="*/ 1292 w 1321"/>
                        <a:gd name="T3" fmla="*/ 394 h 712"/>
                        <a:gd name="T4" fmla="*/ 1296 w 1321"/>
                        <a:gd name="T5" fmla="*/ 428 h 712"/>
                        <a:gd name="T6" fmla="*/ 1290 w 1321"/>
                        <a:gd name="T7" fmla="*/ 459 h 712"/>
                        <a:gd name="T8" fmla="*/ 1273 w 1321"/>
                        <a:gd name="T9" fmla="*/ 490 h 712"/>
                        <a:gd name="T10" fmla="*/ 1248 w 1321"/>
                        <a:gd name="T11" fmla="*/ 516 h 712"/>
                        <a:gd name="T12" fmla="*/ 1216 w 1321"/>
                        <a:gd name="T13" fmla="*/ 538 h 712"/>
                        <a:gd name="T14" fmla="*/ 1173 w 1321"/>
                        <a:gd name="T15" fmla="*/ 559 h 712"/>
                        <a:gd name="T16" fmla="*/ 1125 w 1321"/>
                        <a:gd name="T17" fmla="*/ 578 h 712"/>
                        <a:gd name="T18" fmla="*/ 1071 w 1321"/>
                        <a:gd name="T19" fmla="*/ 594 h 712"/>
                        <a:gd name="T20" fmla="*/ 1011 w 1321"/>
                        <a:gd name="T21" fmla="*/ 608 h 712"/>
                        <a:gd name="T22" fmla="*/ 949 w 1321"/>
                        <a:gd name="T23" fmla="*/ 618 h 712"/>
                        <a:gd name="T24" fmla="*/ 879 w 1321"/>
                        <a:gd name="T25" fmla="*/ 627 h 712"/>
                        <a:gd name="T26" fmla="*/ 808 w 1321"/>
                        <a:gd name="T27" fmla="*/ 632 h 712"/>
                        <a:gd name="T28" fmla="*/ 780 w 1321"/>
                        <a:gd name="T29" fmla="*/ 634 h 712"/>
                        <a:gd name="T30" fmla="*/ 467 w 1321"/>
                        <a:gd name="T31" fmla="*/ 634 h 712"/>
                        <a:gd name="T32" fmla="*/ 463 w 1321"/>
                        <a:gd name="T33" fmla="*/ 634 h 712"/>
                        <a:gd name="T34" fmla="*/ 401 w 1321"/>
                        <a:gd name="T35" fmla="*/ 630 h 712"/>
                        <a:gd name="T36" fmla="*/ 341 w 1321"/>
                        <a:gd name="T37" fmla="*/ 627 h 712"/>
                        <a:gd name="T38" fmla="*/ 285 w 1321"/>
                        <a:gd name="T39" fmla="*/ 620 h 712"/>
                        <a:gd name="T40" fmla="*/ 231 w 1321"/>
                        <a:gd name="T41" fmla="*/ 614 h 712"/>
                        <a:gd name="T42" fmla="*/ 182 w 1321"/>
                        <a:gd name="T43" fmla="*/ 603 h 712"/>
                        <a:gd name="T44" fmla="*/ 138 w 1321"/>
                        <a:gd name="T45" fmla="*/ 590 h 712"/>
                        <a:gd name="T46" fmla="*/ 100 w 1321"/>
                        <a:gd name="T47" fmla="*/ 577 h 712"/>
                        <a:gd name="T48" fmla="*/ 66 w 1321"/>
                        <a:gd name="T49" fmla="*/ 561 h 712"/>
                        <a:gd name="T50" fmla="*/ 38 w 1321"/>
                        <a:gd name="T51" fmla="*/ 541 h 712"/>
                        <a:gd name="T52" fmla="*/ 18 w 1321"/>
                        <a:gd name="T53" fmla="*/ 519 h 712"/>
                        <a:gd name="T54" fmla="*/ 6 w 1321"/>
                        <a:gd name="T55" fmla="*/ 493 h 712"/>
                        <a:gd name="T56" fmla="*/ 0 w 1321"/>
                        <a:gd name="T57" fmla="*/ 467 h 712"/>
                        <a:gd name="T58" fmla="*/ 0 w 1321"/>
                        <a:gd name="T59" fmla="*/ 463 h 712"/>
                        <a:gd name="T60" fmla="*/ 4 w 1321"/>
                        <a:gd name="T61" fmla="*/ 434 h 712"/>
                        <a:gd name="T62" fmla="*/ 16 w 1321"/>
                        <a:gd name="T63" fmla="*/ 397 h 712"/>
                        <a:gd name="T64" fmla="*/ 50 w 1321"/>
                        <a:gd name="T65" fmla="*/ 329 h 712"/>
                        <a:gd name="T66" fmla="*/ 92 w 1321"/>
                        <a:gd name="T67" fmla="*/ 266 h 712"/>
                        <a:gd name="T68" fmla="*/ 144 w 1321"/>
                        <a:gd name="T69" fmla="*/ 209 h 712"/>
                        <a:gd name="T70" fmla="*/ 200 w 1321"/>
                        <a:gd name="T71" fmla="*/ 157 h 712"/>
                        <a:gd name="T72" fmla="*/ 265 w 1321"/>
                        <a:gd name="T73" fmla="*/ 111 h 712"/>
                        <a:gd name="T74" fmla="*/ 335 w 1321"/>
                        <a:gd name="T75" fmla="*/ 73 h 712"/>
                        <a:gd name="T76" fmla="*/ 407 w 1321"/>
                        <a:gd name="T77" fmla="*/ 42 h 712"/>
                        <a:gd name="T78" fmla="*/ 488 w 1321"/>
                        <a:gd name="T79" fmla="*/ 19 h 712"/>
                        <a:gd name="T80" fmla="*/ 570 w 1321"/>
                        <a:gd name="T81" fmla="*/ 5 h 712"/>
                        <a:gd name="T82" fmla="*/ 654 w 1321"/>
                        <a:gd name="T83" fmla="*/ 0 h 712"/>
                        <a:gd name="T84" fmla="*/ 654 w 1321"/>
                        <a:gd name="T85" fmla="*/ 0 h 712"/>
                        <a:gd name="T86" fmla="*/ 745 w 1321"/>
                        <a:gd name="T87" fmla="*/ 5 h 712"/>
                        <a:gd name="T88" fmla="*/ 831 w 1321"/>
                        <a:gd name="T89" fmla="*/ 20 h 712"/>
                        <a:gd name="T90" fmla="*/ 914 w 1321"/>
                        <a:gd name="T91" fmla="*/ 47 h 712"/>
                        <a:gd name="T92" fmla="*/ 991 w 1321"/>
                        <a:gd name="T93" fmla="*/ 80 h 712"/>
                        <a:gd name="T94" fmla="*/ 1062 w 1321"/>
                        <a:gd name="T95" fmla="*/ 122 h 712"/>
                        <a:gd name="T96" fmla="*/ 1127 w 1321"/>
                        <a:gd name="T97" fmla="*/ 173 h 712"/>
                        <a:gd name="T98" fmla="*/ 1185 w 1321"/>
                        <a:gd name="T99" fmla="*/ 228 h 712"/>
                        <a:gd name="T100" fmla="*/ 1234 w 1321"/>
                        <a:gd name="T101" fmla="*/ 289 h 712"/>
                        <a:gd name="T102" fmla="*/ 1276 w 1321"/>
                        <a:gd name="T103" fmla="*/ 357 h 712"/>
                        <a:gd name="T104" fmla="*/ 1276 w 1321"/>
                        <a:gd name="T105" fmla="*/ 357 h 712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1321"/>
                        <a:gd name="T160" fmla="*/ 0 h 712"/>
                        <a:gd name="T161" fmla="*/ 1321 w 1321"/>
                        <a:gd name="T162" fmla="*/ 712 h 712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1321" h="712">
                          <a:moveTo>
                            <a:pt x="1301" y="401"/>
                          </a:moveTo>
                          <a:lnTo>
                            <a:pt x="1317" y="442"/>
                          </a:lnTo>
                          <a:lnTo>
                            <a:pt x="1321" y="481"/>
                          </a:lnTo>
                          <a:lnTo>
                            <a:pt x="1315" y="516"/>
                          </a:lnTo>
                          <a:lnTo>
                            <a:pt x="1298" y="550"/>
                          </a:lnTo>
                          <a:lnTo>
                            <a:pt x="1272" y="579"/>
                          </a:lnTo>
                          <a:lnTo>
                            <a:pt x="1239" y="604"/>
                          </a:lnTo>
                          <a:lnTo>
                            <a:pt x="1196" y="628"/>
                          </a:lnTo>
                          <a:lnTo>
                            <a:pt x="1147" y="649"/>
                          </a:lnTo>
                          <a:lnTo>
                            <a:pt x="1092" y="667"/>
                          </a:lnTo>
                          <a:lnTo>
                            <a:pt x="1031" y="683"/>
                          </a:lnTo>
                          <a:lnTo>
                            <a:pt x="967" y="694"/>
                          </a:lnTo>
                          <a:lnTo>
                            <a:pt x="896" y="704"/>
                          </a:lnTo>
                          <a:lnTo>
                            <a:pt x="824" y="710"/>
                          </a:lnTo>
                          <a:lnTo>
                            <a:pt x="795" y="712"/>
                          </a:lnTo>
                          <a:lnTo>
                            <a:pt x="476" y="712"/>
                          </a:lnTo>
                          <a:lnTo>
                            <a:pt x="472" y="712"/>
                          </a:lnTo>
                          <a:lnTo>
                            <a:pt x="409" y="708"/>
                          </a:lnTo>
                          <a:lnTo>
                            <a:pt x="348" y="704"/>
                          </a:lnTo>
                          <a:lnTo>
                            <a:pt x="290" y="696"/>
                          </a:lnTo>
                          <a:lnTo>
                            <a:pt x="235" y="689"/>
                          </a:lnTo>
                          <a:lnTo>
                            <a:pt x="186" y="677"/>
                          </a:lnTo>
                          <a:lnTo>
                            <a:pt x="141" y="663"/>
                          </a:lnTo>
                          <a:lnTo>
                            <a:pt x="102" y="648"/>
                          </a:lnTo>
                          <a:lnTo>
                            <a:pt x="67" y="630"/>
                          </a:lnTo>
                          <a:lnTo>
                            <a:pt x="39" y="608"/>
                          </a:lnTo>
                          <a:lnTo>
                            <a:pt x="18" y="583"/>
                          </a:lnTo>
                          <a:lnTo>
                            <a:pt x="6" y="554"/>
                          </a:lnTo>
                          <a:lnTo>
                            <a:pt x="0" y="524"/>
                          </a:lnTo>
                          <a:lnTo>
                            <a:pt x="0" y="520"/>
                          </a:lnTo>
                          <a:lnTo>
                            <a:pt x="4" y="487"/>
                          </a:lnTo>
                          <a:lnTo>
                            <a:pt x="16" y="446"/>
                          </a:lnTo>
                          <a:lnTo>
                            <a:pt x="51" y="370"/>
                          </a:lnTo>
                          <a:lnTo>
                            <a:pt x="94" y="299"/>
                          </a:lnTo>
                          <a:lnTo>
                            <a:pt x="147" y="235"/>
                          </a:lnTo>
                          <a:lnTo>
                            <a:pt x="204" y="176"/>
                          </a:lnTo>
                          <a:lnTo>
                            <a:pt x="270" y="125"/>
                          </a:lnTo>
                          <a:lnTo>
                            <a:pt x="341" y="82"/>
                          </a:lnTo>
                          <a:lnTo>
                            <a:pt x="415" y="47"/>
                          </a:lnTo>
                          <a:lnTo>
                            <a:pt x="497" y="21"/>
                          </a:lnTo>
                          <a:lnTo>
                            <a:pt x="581" y="6"/>
                          </a:lnTo>
                          <a:lnTo>
                            <a:pt x="667" y="0"/>
                          </a:lnTo>
                          <a:lnTo>
                            <a:pt x="759" y="6"/>
                          </a:lnTo>
                          <a:lnTo>
                            <a:pt x="847" y="23"/>
                          </a:lnTo>
                          <a:lnTo>
                            <a:pt x="932" y="53"/>
                          </a:lnTo>
                          <a:lnTo>
                            <a:pt x="1010" y="90"/>
                          </a:lnTo>
                          <a:lnTo>
                            <a:pt x="1082" y="137"/>
                          </a:lnTo>
                          <a:lnTo>
                            <a:pt x="1149" y="194"/>
                          </a:lnTo>
                          <a:lnTo>
                            <a:pt x="1208" y="256"/>
                          </a:lnTo>
                          <a:lnTo>
                            <a:pt x="1258" y="325"/>
                          </a:lnTo>
                          <a:lnTo>
                            <a:pt x="1301" y="401"/>
                          </a:ln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FF9900"/>
                        </a:gs>
                      </a:gsLst>
                      <a:lin ang="5400000" scaled="1"/>
                    </a:gradFill>
                    <a:ln w="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56" name="Text Box 66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1623" y="1990"/>
                    <a:ext cx="182" cy="212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 eaLnBrk="0" hangingPunct="0">
                      <a:defRPr/>
                    </a:pPr>
                    <a:r>
                      <a:rPr lang="ru-RU" sz="24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Verdana" pitchFamily="34" charset="0"/>
                      </a:rPr>
                      <a:t>1</a:t>
                    </a:r>
                    <a:endParaRPr lang="en-US" sz="2400" b="1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Verdana" pitchFamily="34" charset="0"/>
                    </a:endParaRPr>
                  </a:p>
                </p:txBody>
              </p:sp>
            </p:grpSp>
          </p:grpSp>
          <p:sp>
            <p:nvSpPr>
              <p:cNvPr id="48" name="Text Box 67"/>
              <p:cNvSpPr txBox="1">
                <a:spLocks noChangeArrowheads="1"/>
              </p:cNvSpPr>
              <p:nvPr/>
            </p:nvSpPr>
            <p:spPr bwMode="gray">
              <a:xfrm>
                <a:off x="2777758" y="1942730"/>
                <a:ext cx="1997126" cy="7746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25.1.1.1</a:t>
                </a:r>
                <a:endPara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endParaRPr>
              </a:p>
            </p:txBody>
          </p:sp>
          <p:sp>
            <p:nvSpPr>
              <p:cNvPr id="49" name="Text Box 68"/>
              <p:cNvSpPr txBox="1">
                <a:spLocks noChangeArrowheads="1"/>
              </p:cNvSpPr>
              <p:nvPr/>
            </p:nvSpPr>
            <p:spPr bwMode="gray">
              <a:xfrm>
                <a:off x="2429521" y="2966141"/>
                <a:ext cx="2679693" cy="7746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25.1.1.2</a:t>
                </a:r>
              </a:p>
            </p:txBody>
          </p:sp>
          <p:sp>
            <p:nvSpPr>
              <p:cNvPr id="50" name="Text Box 69"/>
              <p:cNvSpPr txBox="1">
                <a:spLocks noChangeArrowheads="1"/>
              </p:cNvSpPr>
              <p:nvPr/>
            </p:nvSpPr>
            <p:spPr bwMode="gray">
              <a:xfrm>
                <a:off x="2748903" y="3890648"/>
                <a:ext cx="2025981" cy="7746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25.1.1.3</a:t>
                </a:r>
              </a:p>
            </p:txBody>
          </p:sp>
          <p:sp>
            <p:nvSpPr>
              <p:cNvPr id="51" name="Text Box 70"/>
              <p:cNvSpPr txBox="1">
                <a:spLocks noChangeArrowheads="1"/>
              </p:cNvSpPr>
              <p:nvPr/>
            </p:nvSpPr>
            <p:spPr bwMode="gray">
              <a:xfrm>
                <a:off x="2737761" y="4939526"/>
                <a:ext cx="2037123" cy="7746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25.1.1.4</a:t>
                </a:r>
              </a:p>
            </p:txBody>
          </p:sp>
          <p:sp>
            <p:nvSpPr>
              <p:cNvPr id="52" name="Скругленный прямоугольник 51"/>
              <p:cNvSpPr/>
              <p:nvPr/>
            </p:nvSpPr>
            <p:spPr bwMode="auto">
              <a:xfrm rot="16200000">
                <a:off x="-207199" y="3436147"/>
                <a:ext cx="3071834" cy="9144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ru-RU" sz="1600" b="1" cap="all" dirty="0" smtClean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solidFill>
                      <a:schemeClr val="tx2"/>
                    </a:solidFill>
                    <a:effectLst>
                      <a:reflection blurRad="12700" stA="28000" endPos="45000" dist="1000" dir="5400000" sy="-100000" algn="bl" rotWithShape="0"/>
                    </a:effectLst>
                    <a:latin typeface="Arial" charset="0"/>
                  </a:rPr>
                  <a:t>Корзина </a:t>
                </a:r>
                <a:r>
                  <a:rPr lang="en-US" sz="1600" b="1" cap="all" dirty="0" smtClean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solidFill>
                      <a:schemeClr val="tx2"/>
                    </a:solidFill>
                    <a:effectLst>
                      <a:reflection blurRad="12700" stA="28000" endPos="45000" dist="1000" dir="5400000" sy="-100000" algn="bl" rotWithShape="0"/>
                    </a:effectLst>
                    <a:latin typeface="Arial" charset="0"/>
                  </a:rPr>
                  <a:t>1</a:t>
                </a:r>
                <a:endParaRPr kumimoji="0" lang="ru-RU" sz="1600" b="1" i="0" u="none" strike="noStrike" cap="all" normalizeH="0" baseline="0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chemeClr val="tx2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charset="0"/>
                </a:endParaRPr>
              </a:p>
            </p:txBody>
          </p:sp>
        </p:grpSp>
      </p:grpSp>
      <p:pic>
        <p:nvPicPr>
          <p:cNvPr id="80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938820" y="2081835"/>
            <a:ext cx="1837073" cy="7143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1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4939347" y="2061521"/>
            <a:ext cx="1837073" cy="7143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2" name="Прямоугольник 81"/>
          <p:cNvSpPr/>
          <p:nvPr/>
        </p:nvSpPr>
        <p:spPr>
          <a:xfrm>
            <a:off x="357126" y="4166250"/>
            <a:ext cx="87868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локальная сеть 25.1.0.0/16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3 байт – номер корзины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4 байт – комбинация из порядкового номера физического устройства в корзине и порядкового номера логического устройства. 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AutoShape 17"/>
          <p:cNvSpPr>
            <a:spLocks noChangeArrowheads="1"/>
          </p:cNvSpPr>
          <p:nvPr/>
        </p:nvSpPr>
        <p:spPr bwMode="gray">
          <a:xfrm>
            <a:off x="357158" y="3571876"/>
            <a:ext cx="3000396" cy="3000396"/>
          </a:xfrm>
          <a:prstGeom prst="roundRect">
            <a:avLst>
              <a:gd name="adj" fmla="val 11921"/>
            </a:avLst>
          </a:prstGeom>
          <a:noFill/>
          <a:ln>
            <a:solidFill>
              <a:srgbClr val="92D050"/>
            </a:solidFill>
            <a:prstDash val="dash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63" name="AutoShape 17"/>
          <p:cNvSpPr>
            <a:spLocks noChangeArrowheads="1"/>
          </p:cNvSpPr>
          <p:nvPr/>
        </p:nvSpPr>
        <p:spPr bwMode="gray">
          <a:xfrm>
            <a:off x="4572000" y="3571876"/>
            <a:ext cx="3000396" cy="3000396"/>
          </a:xfrm>
          <a:prstGeom prst="roundRect">
            <a:avLst>
              <a:gd name="adj" fmla="val 11921"/>
            </a:avLst>
          </a:prstGeom>
          <a:noFill/>
          <a:ln>
            <a:solidFill>
              <a:srgbClr val="53D2FF"/>
            </a:solidFill>
            <a:prstDash val="dash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" y="0"/>
            <a:ext cx="9144000" cy="2643182"/>
          </a:xfrm>
          <a:prstGeom prst="rect">
            <a:avLst/>
          </a:prstGeom>
          <a:gradFill>
            <a:gsLst>
              <a:gs pos="0">
                <a:schemeClr val="accent1">
                  <a:alpha val="14000"/>
                </a:schemeClr>
              </a:gs>
              <a:gs pos="32000">
                <a:schemeClr val="bg1">
                  <a:alpha val="92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222231"/>
            <a:ext cx="9144000" cy="563563"/>
          </a:xfrm>
        </p:spPr>
        <p:txBody>
          <a:bodyPr/>
          <a:lstStyle/>
          <a:p>
            <a:pPr algn="ctr"/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ПРОБЛЕМА ОГРАНИЧЕННОСТИ ПОДКЛЮЧЕНИЙ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42140" y="3648568"/>
            <a:ext cx="2236787" cy="877888"/>
            <a:chOff x="596" y="1824"/>
            <a:chExt cx="1440" cy="562"/>
          </a:xfrm>
        </p:grpSpPr>
        <p:sp>
          <p:nvSpPr>
            <p:cNvPr id="16" name="Freeform 7"/>
            <p:cNvSpPr>
              <a:spLocks/>
            </p:cNvSpPr>
            <p:nvPr/>
          </p:nvSpPr>
          <p:spPr bwMode="gray">
            <a:xfrm>
              <a:off x="681" y="2196"/>
              <a:ext cx="1270" cy="190"/>
            </a:xfrm>
            <a:custGeom>
              <a:avLst/>
              <a:gdLst/>
              <a:ahLst/>
              <a:cxnLst>
                <a:cxn ang="0">
                  <a:pos x="1120" y="252"/>
                </a:cxn>
                <a:cxn ang="0">
                  <a:pos x="1116" y="250"/>
                </a:cxn>
                <a:cxn ang="0">
                  <a:pos x="1100" y="246"/>
                </a:cxn>
                <a:cxn ang="0">
                  <a:pos x="1074" y="240"/>
                </a:cxn>
                <a:cxn ang="0">
                  <a:pos x="1038" y="232"/>
                </a:cxn>
                <a:cxn ang="0">
                  <a:pos x="992" y="222"/>
                </a:cxn>
                <a:cxn ang="0">
                  <a:pos x="938" y="212"/>
                </a:cxn>
                <a:cxn ang="0">
                  <a:pos x="876" y="204"/>
                </a:cxn>
                <a:cxn ang="0">
                  <a:pos x="806" y="196"/>
                </a:cxn>
                <a:cxn ang="0">
                  <a:pos x="730" y="190"/>
                </a:cxn>
                <a:cxn ang="0">
                  <a:pos x="646" y="184"/>
                </a:cxn>
                <a:cxn ang="0">
                  <a:pos x="556" y="184"/>
                </a:cxn>
                <a:cxn ang="0">
                  <a:pos x="466" y="184"/>
                </a:cxn>
                <a:cxn ang="0">
                  <a:pos x="384" y="190"/>
                </a:cxn>
                <a:cxn ang="0">
                  <a:pos x="308" y="196"/>
                </a:cxn>
                <a:cxn ang="0">
                  <a:pos x="238" y="204"/>
                </a:cxn>
                <a:cxn ang="0">
                  <a:pos x="178" y="212"/>
                </a:cxn>
                <a:cxn ang="0">
                  <a:pos x="126" y="222"/>
                </a:cxn>
                <a:cxn ang="0">
                  <a:pos x="82" y="232"/>
                </a:cxn>
                <a:cxn ang="0">
                  <a:pos x="46" y="240"/>
                </a:cxn>
                <a:cxn ang="0">
                  <a:pos x="20" y="246"/>
                </a:cxn>
                <a:cxn ang="0">
                  <a:pos x="6" y="250"/>
                </a:cxn>
                <a:cxn ang="0">
                  <a:pos x="0" y="252"/>
                </a:cxn>
                <a:cxn ang="0">
                  <a:pos x="0" y="62"/>
                </a:cxn>
                <a:cxn ang="0">
                  <a:pos x="560" y="0"/>
                </a:cxn>
                <a:cxn ang="0">
                  <a:pos x="1120" y="62"/>
                </a:cxn>
                <a:cxn ang="0">
                  <a:pos x="1120" y="252"/>
                </a:cxn>
                <a:cxn ang="0">
                  <a:pos x="1120" y="252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Rectangle 8"/>
            <p:cNvSpPr>
              <a:spLocks noChangeArrowheads="1"/>
            </p:cNvSpPr>
            <p:nvPr/>
          </p:nvSpPr>
          <p:spPr bwMode="gray">
            <a:xfrm>
              <a:off x="596" y="1824"/>
              <a:ext cx="1440" cy="480"/>
            </a:xfrm>
            <a:prstGeom prst="rect">
              <a:avLst/>
            </a:prstGeom>
            <a:gradFill rotWithShape="1">
              <a:gsLst>
                <a:gs pos="0">
                  <a:srgbClr val="CEEAB0"/>
                </a:gs>
                <a:gs pos="50000">
                  <a:srgbClr val="92D050"/>
                </a:gs>
                <a:gs pos="100000">
                  <a:srgbClr val="DAEFC3"/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ru-RU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КОРЗИНА 1</a:t>
              </a:r>
              <a:endPara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cxnSp>
        <p:nvCxnSpPr>
          <p:cNvPr id="27" name="AutoShape 18"/>
          <p:cNvCxnSpPr>
            <a:cxnSpLocks noChangeShapeType="1"/>
          </p:cNvCxnSpPr>
          <p:nvPr/>
        </p:nvCxnSpPr>
        <p:spPr bwMode="auto">
          <a:xfrm rot="5400000">
            <a:off x="5121500" y="4206023"/>
            <a:ext cx="750400" cy="111285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bg2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28" name="AutoShape 19"/>
          <p:cNvCxnSpPr>
            <a:cxnSpLocks noChangeShapeType="1"/>
          </p:cNvCxnSpPr>
          <p:nvPr/>
        </p:nvCxnSpPr>
        <p:spPr bwMode="auto">
          <a:xfrm rot="5400000">
            <a:off x="5478690" y="4563213"/>
            <a:ext cx="750400" cy="39847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bg2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29" name="AutoShape 20"/>
          <p:cNvCxnSpPr>
            <a:cxnSpLocks noChangeShapeType="1"/>
          </p:cNvCxnSpPr>
          <p:nvPr/>
        </p:nvCxnSpPr>
        <p:spPr bwMode="auto">
          <a:xfrm rot="16200000" flipH="1">
            <a:off x="5907318" y="4533057"/>
            <a:ext cx="750400" cy="45878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bg2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30" name="AutoShape 21"/>
          <p:cNvCxnSpPr>
            <a:cxnSpLocks noChangeShapeType="1"/>
          </p:cNvCxnSpPr>
          <p:nvPr/>
        </p:nvCxnSpPr>
        <p:spPr bwMode="auto">
          <a:xfrm rot="16200000" flipH="1">
            <a:off x="6264508" y="4175867"/>
            <a:ext cx="750400" cy="117316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bg2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31" name="AutoShape 22"/>
          <p:cNvCxnSpPr>
            <a:cxnSpLocks noChangeShapeType="1"/>
          </p:cNvCxnSpPr>
          <p:nvPr/>
        </p:nvCxnSpPr>
        <p:spPr bwMode="auto">
          <a:xfrm rot="5400000">
            <a:off x="2449490" y="2490796"/>
            <a:ext cx="563562" cy="1741473"/>
          </a:xfrm>
          <a:prstGeom prst="bentConnector3">
            <a:avLst>
              <a:gd name="adj1" fmla="val 28478"/>
            </a:avLst>
          </a:prstGeom>
          <a:noFill/>
          <a:ln w="9525">
            <a:solidFill>
              <a:schemeClr val="bg2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32" name="AutoShape 23"/>
          <p:cNvCxnSpPr>
            <a:cxnSpLocks noChangeShapeType="1"/>
            <a:stCxn id="995" idx="2"/>
            <a:endCxn id="62" idx="0"/>
          </p:cNvCxnSpPr>
          <p:nvPr/>
        </p:nvCxnSpPr>
        <p:spPr bwMode="auto">
          <a:xfrm rot="16200000" flipH="1">
            <a:off x="3830363" y="1414688"/>
            <a:ext cx="1994406" cy="2451119"/>
          </a:xfrm>
          <a:prstGeom prst="bentConnector3">
            <a:avLst>
              <a:gd name="adj1" fmla="val 79941"/>
            </a:avLst>
          </a:prstGeom>
          <a:noFill/>
          <a:ln w="9525">
            <a:solidFill>
              <a:schemeClr val="bg2"/>
            </a:solidFill>
            <a:miter lim="800000"/>
            <a:headEnd/>
            <a:tailEnd type="triangle" w="med" len="med"/>
          </a:ln>
          <a:effectLst/>
        </p:spPr>
      </p:cxnSp>
      <p:grpSp>
        <p:nvGrpSpPr>
          <p:cNvPr id="3" name="Group 45"/>
          <p:cNvGrpSpPr>
            <a:grpSpLocks/>
          </p:cNvGrpSpPr>
          <p:nvPr/>
        </p:nvGrpSpPr>
        <p:grpSpPr bwMode="auto">
          <a:xfrm>
            <a:off x="7006434" y="5137649"/>
            <a:ext cx="439712" cy="1327165"/>
            <a:chOff x="2610" y="2991"/>
            <a:chExt cx="679" cy="1215"/>
          </a:xfrm>
        </p:grpSpPr>
        <p:sp>
          <p:nvSpPr>
            <p:cNvPr id="49" name="Freeform 46"/>
            <p:cNvSpPr>
              <a:spLocks/>
            </p:cNvSpPr>
            <p:nvPr/>
          </p:nvSpPr>
          <p:spPr bwMode="gray">
            <a:xfrm>
              <a:off x="2671" y="4115"/>
              <a:ext cx="557" cy="91"/>
            </a:xfrm>
            <a:custGeom>
              <a:avLst/>
              <a:gdLst/>
              <a:ahLst/>
              <a:cxnLst>
                <a:cxn ang="0">
                  <a:pos x="1120" y="252"/>
                </a:cxn>
                <a:cxn ang="0">
                  <a:pos x="1116" y="250"/>
                </a:cxn>
                <a:cxn ang="0">
                  <a:pos x="1100" y="246"/>
                </a:cxn>
                <a:cxn ang="0">
                  <a:pos x="1074" y="240"/>
                </a:cxn>
                <a:cxn ang="0">
                  <a:pos x="1038" y="232"/>
                </a:cxn>
                <a:cxn ang="0">
                  <a:pos x="992" y="222"/>
                </a:cxn>
                <a:cxn ang="0">
                  <a:pos x="938" y="212"/>
                </a:cxn>
                <a:cxn ang="0">
                  <a:pos x="876" y="204"/>
                </a:cxn>
                <a:cxn ang="0">
                  <a:pos x="806" y="196"/>
                </a:cxn>
                <a:cxn ang="0">
                  <a:pos x="730" y="190"/>
                </a:cxn>
                <a:cxn ang="0">
                  <a:pos x="646" y="184"/>
                </a:cxn>
                <a:cxn ang="0">
                  <a:pos x="556" y="184"/>
                </a:cxn>
                <a:cxn ang="0">
                  <a:pos x="466" y="184"/>
                </a:cxn>
                <a:cxn ang="0">
                  <a:pos x="384" y="190"/>
                </a:cxn>
                <a:cxn ang="0">
                  <a:pos x="308" y="196"/>
                </a:cxn>
                <a:cxn ang="0">
                  <a:pos x="238" y="204"/>
                </a:cxn>
                <a:cxn ang="0">
                  <a:pos x="178" y="212"/>
                </a:cxn>
                <a:cxn ang="0">
                  <a:pos x="126" y="222"/>
                </a:cxn>
                <a:cxn ang="0">
                  <a:pos x="82" y="232"/>
                </a:cxn>
                <a:cxn ang="0">
                  <a:pos x="46" y="240"/>
                </a:cxn>
                <a:cxn ang="0">
                  <a:pos x="20" y="246"/>
                </a:cxn>
                <a:cxn ang="0">
                  <a:pos x="6" y="250"/>
                </a:cxn>
                <a:cxn ang="0">
                  <a:pos x="0" y="252"/>
                </a:cxn>
                <a:cxn ang="0">
                  <a:pos x="0" y="62"/>
                </a:cxn>
                <a:cxn ang="0">
                  <a:pos x="560" y="0"/>
                </a:cxn>
                <a:cxn ang="0">
                  <a:pos x="1120" y="62"/>
                </a:cxn>
                <a:cxn ang="0">
                  <a:pos x="1120" y="252"/>
                </a:cxn>
                <a:cxn ang="0">
                  <a:pos x="1120" y="252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" name="Rectangle 47"/>
            <p:cNvSpPr>
              <a:spLocks noChangeArrowheads="1"/>
            </p:cNvSpPr>
            <p:nvPr/>
          </p:nvSpPr>
          <p:spPr bwMode="gray">
            <a:xfrm>
              <a:off x="2610" y="2991"/>
              <a:ext cx="679" cy="1179"/>
            </a:xfrm>
            <a:prstGeom prst="rect">
              <a:avLst/>
            </a:prstGeom>
            <a:gradFill rotWithShape="1">
              <a:gsLst>
                <a:gs pos="0">
                  <a:srgbClr val="66CCFF">
                    <a:gamma/>
                    <a:tint val="36471"/>
                    <a:invGamma/>
                  </a:srgbClr>
                </a:gs>
                <a:gs pos="50000">
                  <a:srgbClr val="66CCFF"/>
                </a:gs>
                <a:gs pos="100000">
                  <a:srgbClr val="66CCFF">
                    <a:gamma/>
                    <a:tint val="36471"/>
                    <a:invGamma/>
                  </a:srgbClr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vert="vert270" wrap="none" anchor="ctr"/>
            <a:lstStyle/>
            <a:p>
              <a:r>
                <a:rPr lang="ru-RU" sz="1100" b="1" dirty="0" smtClean="0"/>
                <a:t>преобразователь</a:t>
              </a:r>
              <a:endParaRPr lang="ru-RU" sz="1100" dirty="0" smtClean="0"/>
            </a:p>
          </p:txBody>
        </p:sp>
      </p:grpSp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6292054" y="5137649"/>
            <a:ext cx="439712" cy="1327165"/>
            <a:chOff x="2610" y="2991"/>
            <a:chExt cx="679" cy="1215"/>
          </a:xfrm>
        </p:grpSpPr>
        <p:sp>
          <p:nvSpPr>
            <p:cNvPr id="52" name="Freeform 46"/>
            <p:cNvSpPr>
              <a:spLocks/>
            </p:cNvSpPr>
            <p:nvPr/>
          </p:nvSpPr>
          <p:spPr bwMode="gray">
            <a:xfrm>
              <a:off x="2671" y="4115"/>
              <a:ext cx="557" cy="91"/>
            </a:xfrm>
            <a:custGeom>
              <a:avLst/>
              <a:gdLst/>
              <a:ahLst/>
              <a:cxnLst>
                <a:cxn ang="0">
                  <a:pos x="1120" y="252"/>
                </a:cxn>
                <a:cxn ang="0">
                  <a:pos x="1116" y="250"/>
                </a:cxn>
                <a:cxn ang="0">
                  <a:pos x="1100" y="246"/>
                </a:cxn>
                <a:cxn ang="0">
                  <a:pos x="1074" y="240"/>
                </a:cxn>
                <a:cxn ang="0">
                  <a:pos x="1038" y="232"/>
                </a:cxn>
                <a:cxn ang="0">
                  <a:pos x="992" y="222"/>
                </a:cxn>
                <a:cxn ang="0">
                  <a:pos x="938" y="212"/>
                </a:cxn>
                <a:cxn ang="0">
                  <a:pos x="876" y="204"/>
                </a:cxn>
                <a:cxn ang="0">
                  <a:pos x="806" y="196"/>
                </a:cxn>
                <a:cxn ang="0">
                  <a:pos x="730" y="190"/>
                </a:cxn>
                <a:cxn ang="0">
                  <a:pos x="646" y="184"/>
                </a:cxn>
                <a:cxn ang="0">
                  <a:pos x="556" y="184"/>
                </a:cxn>
                <a:cxn ang="0">
                  <a:pos x="466" y="184"/>
                </a:cxn>
                <a:cxn ang="0">
                  <a:pos x="384" y="190"/>
                </a:cxn>
                <a:cxn ang="0">
                  <a:pos x="308" y="196"/>
                </a:cxn>
                <a:cxn ang="0">
                  <a:pos x="238" y="204"/>
                </a:cxn>
                <a:cxn ang="0">
                  <a:pos x="178" y="212"/>
                </a:cxn>
                <a:cxn ang="0">
                  <a:pos x="126" y="222"/>
                </a:cxn>
                <a:cxn ang="0">
                  <a:pos x="82" y="232"/>
                </a:cxn>
                <a:cxn ang="0">
                  <a:pos x="46" y="240"/>
                </a:cxn>
                <a:cxn ang="0">
                  <a:pos x="20" y="246"/>
                </a:cxn>
                <a:cxn ang="0">
                  <a:pos x="6" y="250"/>
                </a:cxn>
                <a:cxn ang="0">
                  <a:pos x="0" y="252"/>
                </a:cxn>
                <a:cxn ang="0">
                  <a:pos x="0" y="62"/>
                </a:cxn>
                <a:cxn ang="0">
                  <a:pos x="560" y="0"/>
                </a:cxn>
                <a:cxn ang="0">
                  <a:pos x="1120" y="62"/>
                </a:cxn>
                <a:cxn ang="0">
                  <a:pos x="1120" y="252"/>
                </a:cxn>
                <a:cxn ang="0">
                  <a:pos x="1120" y="252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3" name="Rectangle 47"/>
            <p:cNvSpPr>
              <a:spLocks noChangeArrowheads="1"/>
            </p:cNvSpPr>
            <p:nvPr/>
          </p:nvSpPr>
          <p:spPr bwMode="gray">
            <a:xfrm>
              <a:off x="2610" y="2991"/>
              <a:ext cx="679" cy="1179"/>
            </a:xfrm>
            <a:prstGeom prst="rect">
              <a:avLst/>
            </a:prstGeom>
            <a:gradFill rotWithShape="1">
              <a:gsLst>
                <a:gs pos="0">
                  <a:srgbClr val="66CCFF">
                    <a:gamma/>
                    <a:tint val="36471"/>
                    <a:invGamma/>
                  </a:srgbClr>
                </a:gs>
                <a:gs pos="50000">
                  <a:srgbClr val="66CCFF"/>
                </a:gs>
                <a:gs pos="100000">
                  <a:srgbClr val="66CCFF">
                    <a:gamma/>
                    <a:tint val="36471"/>
                    <a:invGamma/>
                  </a:srgbClr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vert="vert270" wrap="none" anchor="ctr"/>
            <a:lstStyle/>
            <a:p>
              <a:r>
                <a:rPr lang="ru-RU" sz="1100" b="1" dirty="0" smtClean="0"/>
                <a:t>преобразователь</a:t>
              </a:r>
              <a:endParaRPr lang="ru-RU" sz="1100" dirty="0" smtClean="0"/>
            </a:p>
          </p:txBody>
        </p:sp>
      </p:grpSp>
      <p:grpSp>
        <p:nvGrpSpPr>
          <p:cNvPr id="7" name="Group 45"/>
          <p:cNvGrpSpPr>
            <a:grpSpLocks/>
          </p:cNvGrpSpPr>
          <p:nvPr/>
        </p:nvGrpSpPr>
        <p:grpSpPr bwMode="auto">
          <a:xfrm>
            <a:off x="5434798" y="5137649"/>
            <a:ext cx="439712" cy="1327165"/>
            <a:chOff x="2610" y="2991"/>
            <a:chExt cx="679" cy="1215"/>
          </a:xfrm>
        </p:grpSpPr>
        <p:sp>
          <p:nvSpPr>
            <p:cNvPr id="55" name="Freeform 46"/>
            <p:cNvSpPr>
              <a:spLocks/>
            </p:cNvSpPr>
            <p:nvPr/>
          </p:nvSpPr>
          <p:spPr bwMode="gray">
            <a:xfrm>
              <a:off x="2671" y="4115"/>
              <a:ext cx="557" cy="91"/>
            </a:xfrm>
            <a:custGeom>
              <a:avLst/>
              <a:gdLst/>
              <a:ahLst/>
              <a:cxnLst>
                <a:cxn ang="0">
                  <a:pos x="1120" y="252"/>
                </a:cxn>
                <a:cxn ang="0">
                  <a:pos x="1116" y="250"/>
                </a:cxn>
                <a:cxn ang="0">
                  <a:pos x="1100" y="246"/>
                </a:cxn>
                <a:cxn ang="0">
                  <a:pos x="1074" y="240"/>
                </a:cxn>
                <a:cxn ang="0">
                  <a:pos x="1038" y="232"/>
                </a:cxn>
                <a:cxn ang="0">
                  <a:pos x="992" y="222"/>
                </a:cxn>
                <a:cxn ang="0">
                  <a:pos x="938" y="212"/>
                </a:cxn>
                <a:cxn ang="0">
                  <a:pos x="876" y="204"/>
                </a:cxn>
                <a:cxn ang="0">
                  <a:pos x="806" y="196"/>
                </a:cxn>
                <a:cxn ang="0">
                  <a:pos x="730" y="190"/>
                </a:cxn>
                <a:cxn ang="0">
                  <a:pos x="646" y="184"/>
                </a:cxn>
                <a:cxn ang="0">
                  <a:pos x="556" y="184"/>
                </a:cxn>
                <a:cxn ang="0">
                  <a:pos x="466" y="184"/>
                </a:cxn>
                <a:cxn ang="0">
                  <a:pos x="384" y="190"/>
                </a:cxn>
                <a:cxn ang="0">
                  <a:pos x="308" y="196"/>
                </a:cxn>
                <a:cxn ang="0">
                  <a:pos x="238" y="204"/>
                </a:cxn>
                <a:cxn ang="0">
                  <a:pos x="178" y="212"/>
                </a:cxn>
                <a:cxn ang="0">
                  <a:pos x="126" y="222"/>
                </a:cxn>
                <a:cxn ang="0">
                  <a:pos x="82" y="232"/>
                </a:cxn>
                <a:cxn ang="0">
                  <a:pos x="46" y="240"/>
                </a:cxn>
                <a:cxn ang="0">
                  <a:pos x="20" y="246"/>
                </a:cxn>
                <a:cxn ang="0">
                  <a:pos x="6" y="250"/>
                </a:cxn>
                <a:cxn ang="0">
                  <a:pos x="0" y="252"/>
                </a:cxn>
                <a:cxn ang="0">
                  <a:pos x="0" y="62"/>
                </a:cxn>
                <a:cxn ang="0">
                  <a:pos x="560" y="0"/>
                </a:cxn>
                <a:cxn ang="0">
                  <a:pos x="1120" y="62"/>
                </a:cxn>
                <a:cxn ang="0">
                  <a:pos x="1120" y="252"/>
                </a:cxn>
                <a:cxn ang="0">
                  <a:pos x="1120" y="252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6" name="Rectangle 47"/>
            <p:cNvSpPr>
              <a:spLocks noChangeArrowheads="1"/>
            </p:cNvSpPr>
            <p:nvPr/>
          </p:nvSpPr>
          <p:spPr bwMode="gray">
            <a:xfrm>
              <a:off x="2610" y="2991"/>
              <a:ext cx="679" cy="1179"/>
            </a:xfrm>
            <a:prstGeom prst="rect">
              <a:avLst/>
            </a:prstGeom>
            <a:gradFill rotWithShape="1">
              <a:gsLst>
                <a:gs pos="0">
                  <a:srgbClr val="66CCFF">
                    <a:gamma/>
                    <a:tint val="36471"/>
                    <a:invGamma/>
                  </a:srgbClr>
                </a:gs>
                <a:gs pos="50000">
                  <a:srgbClr val="66CCFF"/>
                </a:gs>
                <a:gs pos="100000">
                  <a:srgbClr val="66CCFF">
                    <a:gamma/>
                    <a:tint val="36471"/>
                    <a:invGamma/>
                  </a:srgbClr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vert="vert270" wrap="none" anchor="ctr"/>
            <a:lstStyle/>
            <a:p>
              <a:r>
                <a:rPr lang="ru-RU" sz="1100" b="1" dirty="0" smtClean="0"/>
                <a:t>преобразователь</a:t>
              </a:r>
              <a:endParaRPr lang="ru-RU" sz="1100" dirty="0" smtClean="0"/>
            </a:p>
          </p:txBody>
        </p:sp>
      </p:grpSp>
      <p:grpSp>
        <p:nvGrpSpPr>
          <p:cNvPr id="8" name="Group 45"/>
          <p:cNvGrpSpPr>
            <a:grpSpLocks/>
          </p:cNvGrpSpPr>
          <p:nvPr/>
        </p:nvGrpSpPr>
        <p:grpSpPr bwMode="auto">
          <a:xfrm>
            <a:off x="4720418" y="5137649"/>
            <a:ext cx="439712" cy="1327165"/>
            <a:chOff x="2610" y="2991"/>
            <a:chExt cx="679" cy="1215"/>
          </a:xfrm>
        </p:grpSpPr>
        <p:sp>
          <p:nvSpPr>
            <p:cNvPr id="58" name="Freeform 46"/>
            <p:cNvSpPr>
              <a:spLocks/>
            </p:cNvSpPr>
            <p:nvPr/>
          </p:nvSpPr>
          <p:spPr bwMode="gray">
            <a:xfrm>
              <a:off x="2671" y="4115"/>
              <a:ext cx="557" cy="91"/>
            </a:xfrm>
            <a:custGeom>
              <a:avLst/>
              <a:gdLst/>
              <a:ahLst/>
              <a:cxnLst>
                <a:cxn ang="0">
                  <a:pos x="1120" y="252"/>
                </a:cxn>
                <a:cxn ang="0">
                  <a:pos x="1116" y="250"/>
                </a:cxn>
                <a:cxn ang="0">
                  <a:pos x="1100" y="246"/>
                </a:cxn>
                <a:cxn ang="0">
                  <a:pos x="1074" y="240"/>
                </a:cxn>
                <a:cxn ang="0">
                  <a:pos x="1038" y="232"/>
                </a:cxn>
                <a:cxn ang="0">
                  <a:pos x="992" y="222"/>
                </a:cxn>
                <a:cxn ang="0">
                  <a:pos x="938" y="212"/>
                </a:cxn>
                <a:cxn ang="0">
                  <a:pos x="876" y="204"/>
                </a:cxn>
                <a:cxn ang="0">
                  <a:pos x="806" y="196"/>
                </a:cxn>
                <a:cxn ang="0">
                  <a:pos x="730" y="190"/>
                </a:cxn>
                <a:cxn ang="0">
                  <a:pos x="646" y="184"/>
                </a:cxn>
                <a:cxn ang="0">
                  <a:pos x="556" y="184"/>
                </a:cxn>
                <a:cxn ang="0">
                  <a:pos x="466" y="184"/>
                </a:cxn>
                <a:cxn ang="0">
                  <a:pos x="384" y="190"/>
                </a:cxn>
                <a:cxn ang="0">
                  <a:pos x="308" y="196"/>
                </a:cxn>
                <a:cxn ang="0">
                  <a:pos x="238" y="204"/>
                </a:cxn>
                <a:cxn ang="0">
                  <a:pos x="178" y="212"/>
                </a:cxn>
                <a:cxn ang="0">
                  <a:pos x="126" y="222"/>
                </a:cxn>
                <a:cxn ang="0">
                  <a:pos x="82" y="232"/>
                </a:cxn>
                <a:cxn ang="0">
                  <a:pos x="46" y="240"/>
                </a:cxn>
                <a:cxn ang="0">
                  <a:pos x="20" y="246"/>
                </a:cxn>
                <a:cxn ang="0">
                  <a:pos x="6" y="250"/>
                </a:cxn>
                <a:cxn ang="0">
                  <a:pos x="0" y="252"/>
                </a:cxn>
                <a:cxn ang="0">
                  <a:pos x="0" y="62"/>
                </a:cxn>
                <a:cxn ang="0">
                  <a:pos x="560" y="0"/>
                </a:cxn>
                <a:cxn ang="0">
                  <a:pos x="1120" y="62"/>
                </a:cxn>
                <a:cxn ang="0">
                  <a:pos x="1120" y="252"/>
                </a:cxn>
                <a:cxn ang="0">
                  <a:pos x="1120" y="252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9" name="Rectangle 47"/>
            <p:cNvSpPr>
              <a:spLocks noChangeArrowheads="1"/>
            </p:cNvSpPr>
            <p:nvPr/>
          </p:nvSpPr>
          <p:spPr bwMode="gray">
            <a:xfrm>
              <a:off x="2610" y="2991"/>
              <a:ext cx="679" cy="1179"/>
            </a:xfrm>
            <a:prstGeom prst="rect">
              <a:avLst/>
            </a:prstGeom>
            <a:gradFill rotWithShape="1">
              <a:gsLst>
                <a:gs pos="0">
                  <a:srgbClr val="66CCFF">
                    <a:gamma/>
                    <a:tint val="36471"/>
                    <a:invGamma/>
                  </a:srgbClr>
                </a:gs>
                <a:gs pos="50000">
                  <a:srgbClr val="66CCFF"/>
                </a:gs>
                <a:gs pos="100000">
                  <a:srgbClr val="66CCFF">
                    <a:gamma/>
                    <a:tint val="36471"/>
                    <a:invGamma/>
                  </a:srgbClr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vert="vert270" wrap="none" anchor="ctr"/>
            <a:lstStyle/>
            <a:p>
              <a:r>
                <a:rPr lang="ru-RU" sz="1100" b="1" dirty="0" smtClean="0"/>
                <a:t>преобразователь</a:t>
              </a:r>
              <a:endParaRPr lang="ru-RU" sz="1100" dirty="0" smtClean="0"/>
            </a:p>
          </p:txBody>
        </p:sp>
      </p:grp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4934732" y="3637451"/>
            <a:ext cx="2236788" cy="877888"/>
            <a:chOff x="3374" y="1824"/>
            <a:chExt cx="1440" cy="562"/>
          </a:xfrm>
        </p:grpSpPr>
        <p:sp>
          <p:nvSpPr>
            <p:cNvPr id="61" name="Freeform 10"/>
            <p:cNvSpPr>
              <a:spLocks/>
            </p:cNvSpPr>
            <p:nvPr/>
          </p:nvSpPr>
          <p:spPr bwMode="gray">
            <a:xfrm>
              <a:off x="3459" y="2196"/>
              <a:ext cx="1270" cy="190"/>
            </a:xfrm>
            <a:custGeom>
              <a:avLst/>
              <a:gdLst/>
              <a:ahLst/>
              <a:cxnLst>
                <a:cxn ang="0">
                  <a:pos x="1120" y="252"/>
                </a:cxn>
                <a:cxn ang="0">
                  <a:pos x="1116" y="250"/>
                </a:cxn>
                <a:cxn ang="0">
                  <a:pos x="1100" y="246"/>
                </a:cxn>
                <a:cxn ang="0">
                  <a:pos x="1074" y="240"/>
                </a:cxn>
                <a:cxn ang="0">
                  <a:pos x="1038" y="232"/>
                </a:cxn>
                <a:cxn ang="0">
                  <a:pos x="992" y="222"/>
                </a:cxn>
                <a:cxn ang="0">
                  <a:pos x="938" y="212"/>
                </a:cxn>
                <a:cxn ang="0">
                  <a:pos x="876" y="204"/>
                </a:cxn>
                <a:cxn ang="0">
                  <a:pos x="806" y="196"/>
                </a:cxn>
                <a:cxn ang="0">
                  <a:pos x="730" y="190"/>
                </a:cxn>
                <a:cxn ang="0">
                  <a:pos x="646" y="184"/>
                </a:cxn>
                <a:cxn ang="0">
                  <a:pos x="556" y="184"/>
                </a:cxn>
                <a:cxn ang="0">
                  <a:pos x="466" y="184"/>
                </a:cxn>
                <a:cxn ang="0">
                  <a:pos x="384" y="190"/>
                </a:cxn>
                <a:cxn ang="0">
                  <a:pos x="308" y="196"/>
                </a:cxn>
                <a:cxn ang="0">
                  <a:pos x="238" y="204"/>
                </a:cxn>
                <a:cxn ang="0">
                  <a:pos x="178" y="212"/>
                </a:cxn>
                <a:cxn ang="0">
                  <a:pos x="126" y="222"/>
                </a:cxn>
                <a:cxn ang="0">
                  <a:pos x="82" y="232"/>
                </a:cxn>
                <a:cxn ang="0">
                  <a:pos x="46" y="240"/>
                </a:cxn>
                <a:cxn ang="0">
                  <a:pos x="20" y="246"/>
                </a:cxn>
                <a:cxn ang="0">
                  <a:pos x="6" y="250"/>
                </a:cxn>
                <a:cxn ang="0">
                  <a:pos x="0" y="252"/>
                </a:cxn>
                <a:cxn ang="0">
                  <a:pos x="0" y="62"/>
                </a:cxn>
                <a:cxn ang="0">
                  <a:pos x="560" y="0"/>
                </a:cxn>
                <a:cxn ang="0">
                  <a:pos x="1120" y="62"/>
                </a:cxn>
                <a:cxn ang="0">
                  <a:pos x="1120" y="252"/>
                </a:cxn>
                <a:cxn ang="0">
                  <a:pos x="1120" y="252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" name="Rectangle 11"/>
            <p:cNvSpPr>
              <a:spLocks noChangeArrowheads="1"/>
            </p:cNvSpPr>
            <p:nvPr/>
          </p:nvSpPr>
          <p:spPr bwMode="gray">
            <a:xfrm>
              <a:off x="3374" y="1824"/>
              <a:ext cx="1440" cy="480"/>
            </a:xfrm>
            <a:prstGeom prst="rect">
              <a:avLst/>
            </a:prstGeom>
            <a:gradFill rotWithShape="1">
              <a:gsLst>
                <a:gs pos="0">
                  <a:srgbClr val="97E4FF"/>
                </a:gs>
                <a:gs pos="50000">
                  <a:srgbClr val="53D2FF"/>
                </a:gs>
                <a:gs pos="100000">
                  <a:srgbClr val="97E4FF"/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ru-RU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КОРЗИНА 2</a:t>
              </a:r>
              <a:endPara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cxnSp>
        <p:nvCxnSpPr>
          <p:cNvPr id="784" name="AutoShape 18"/>
          <p:cNvCxnSpPr>
            <a:cxnSpLocks noChangeShapeType="1"/>
          </p:cNvCxnSpPr>
          <p:nvPr/>
        </p:nvCxnSpPr>
        <p:spPr bwMode="auto">
          <a:xfrm rot="5400000">
            <a:off x="901116" y="4242043"/>
            <a:ext cx="750400" cy="111285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bg2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785" name="AutoShape 19"/>
          <p:cNvCxnSpPr>
            <a:cxnSpLocks noChangeShapeType="1"/>
          </p:cNvCxnSpPr>
          <p:nvPr/>
        </p:nvCxnSpPr>
        <p:spPr bwMode="auto">
          <a:xfrm rot="5400000">
            <a:off x="1258306" y="4599233"/>
            <a:ext cx="750400" cy="39847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bg2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786" name="AutoShape 20"/>
          <p:cNvCxnSpPr>
            <a:cxnSpLocks noChangeShapeType="1"/>
          </p:cNvCxnSpPr>
          <p:nvPr/>
        </p:nvCxnSpPr>
        <p:spPr bwMode="auto">
          <a:xfrm rot="16200000" flipH="1">
            <a:off x="1686934" y="4569077"/>
            <a:ext cx="750400" cy="45878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bg2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787" name="AutoShape 21"/>
          <p:cNvCxnSpPr>
            <a:cxnSpLocks noChangeShapeType="1"/>
          </p:cNvCxnSpPr>
          <p:nvPr/>
        </p:nvCxnSpPr>
        <p:spPr bwMode="auto">
          <a:xfrm rot="16200000" flipH="1">
            <a:off x="2044124" y="4211887"/>
            <a:ext cx="750400" cy="117316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bg2"/>
            </a:solidFill>
            <a:miter lim="800000"/>
            <a:headEnd/>
            <a:tailEnd type="triangle" w="med" len="med"/>
          </a:ln>
          <a:effectLst/>
        </p:spPr>
      </p:cxnSp>
      <p:grpSp>
        <p:nvGrpSpPr>
          <p:cNvPr id="10" name="Group 45"/>
          <p:cNvGrpSpPr>
            <a:grpSpLocks/>
          </p:cNvGrpSpPr>
          <p:nvPr/>
        </p:nvGrpSpPr>
        <p:grpSpPr bwMode="auto">
          <a:xfrm>
            <a:off x="2786050" y="5173669"/>
            <a:ext cx="439712" cy="1327165"/>
            <a:chOff x="2610" y="2991"/>
            <a:chExt cx="679" cy="1215"/>
          </a:xfrm>
        </p:grpSpPr>
        <p:sp>
          <p:nvSpPr>
            <p:cNvPr id="789" name="Freeform 46"/>
            <p:cNvSpPr>
              <a:spLocks/>
            </p:cNvSpPr>
            <p:nvPr/>
          </p:nvSpPr>
          <p:spPr bwMode="gray">
            <a:xfrm>
              <a:off x="2671" y="4115"/>
              <a:ext cx="557" cy="91"/>
            </a:xfrm>
            <a:custGeom>
              <a:avLst/>
              <a:gdLst/>
              <a:ahLst/>
              <a:cxnLst>
                <a:cxn ang="0">
                  <a:pos x="1120" y="252"/>
                </a:cxn>
                <a:cxn ang="0">
                  <a:pos x="1116" y="250"/>
                </a:cxn>
                <a:cxn ang="0">
                  <a:pos x="1100" y="246"/>
                </a:cxn>
                <a:cxn ang="0">
                  <a:pos x="1074" y="240"/>
                </a:cxn>
                <a:cxn ang="0">
                  <a:pos x="1038" y="232"/>
                </a:cxn>
                <a:cxn ang="0">
                  <a:pos x="992" y="222"/>
                </a:cxn>
                <a:cxn ang="0">
                  <a:pos x="938" y="212"/>
                </a:cxn>
                <a:cxn ang="0">
                  <a:pos x="876" y="204"/>
                </a:cxn>
                <a:cxn ang="0">
                  <a:pos x="806" y="196"/>
                </a:cxn>
                <a:cxn ang="0">
                  <a:pos x="730" y="190"/>
                </a:cxn>
                <a:cxn ang="0">
                  <a:pos x="646" y="184"/>
                </a:cxn>
                <a:cxn ang="0">
                  <a:pos x="556" y="184"/>
                </a:cxn>
                <a:cxn ang="0">
                  <a:pos x="466" y="184"/>
                </a:cxn>
                <a:cxn ang="0">
                  <a:pos x="384" y="190"/>
                </a:cxn>
                <a:cxn ang="0">
                  <a:pos x="308" y="196"/>
                </a:cxn>
                <a:cxn ang="0">
                  <a:pos x="238" y="204"/>
                </a:cxn>
                <a:cxn ang="0">
                  <a:pos x="178" y="212"/>
                </a:cxn>
                <a:cxn ang="0">
                  <a:pos x="126" y="222"/>
                </a:cxn>
                <a:cxn ang="0">
                  <a:pos x="82" y="232"/>
                </a:cxn>
                <a:cxn ang="0">
                  <a:pos x="46" y="240"/>
                </a:cxn>
                <a:cxn ang="0">
                  <a:pos x="20" y="246"/>
                </a:cxn>
                <a:cxn ang="0">
                  <a:pos x="6" y="250"/>
                </a:cxn>
                <a:cxn ang="0">
                  <a:pos x="0" y="252"/>
                </a:cxn>
                <a:cxn ang="0">
                  <a:pos x="0" y="62"/>
                </a:cxn>
                <a:cxn ang="0">
                  <a:pos x="560" y="0"/>
                </a:cxn>
                <a:cxn ang="0">
                  <a:pos x="1120" y="62"/>
                </a:cxn>
                <a:cxn ang="0">
                  <a:pos x="1120" y="252"/>
                </a:cxn>
                <a:cxn ang="0">
                  <a:pos x="1120" y="252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gradFill rotWithShape="1">
              <a:gsLst>
                <a:gs pos="0">
                  <a:srgbClr val="99D549">
                    <a:gamma/>
                    <a:tint val="36471"/>
                    <a:invGamma/>
                  </a:srgbClr>
                </a:gs>
                <a:gs pos="50000">
                  <a:srgbClr val="99D549"/>
                </a:gs>
                <a:gs pos="100000">
                  <a:srgbClr val="99D549">
                    <a:gamma/>
                    <a:tint val="36471"/>
                    <a:invGamma/>
                  </a:srgbClr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90" name="Rectangle 47"/>
            <p:cNvSpPr>
              <a:spLocks noChangeArrowheads="1"/>
            </p:cNvSpPr>
            <p:nvPr/>
          </p:nvSpPr>
          <p:spPr bwMode="gray">
            <a:xfrm>
              <a:off x="2610" y="2991"/>
              <a:ext cx="679" cy="1179"/>
            </a:xfrm>
            <a:prstGeom prst="rect">
              <a:avLst/>
            </a:prstGeom>
            <a:gradFill rotWithShape="1">
              <a:gsLst>
                <a:gs pos="0">
                  <a:srgbClr val="DEF2C4"/>
                </a:gs>
                <a:gs pos="50000">
                  <a:srgbClr val="99D549"/>
                </a:gs>
                <a:gs pos="100000">
                  <a:srgbClr val="99D549">
                    <a:gamma/>
                    <a:tint val="36471"/>
                    <a:invGamma/>
                  </a:srgbClr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vert="vert270" wrap="none" anchor="ctr"/>
            <a:lstStyle/>
            <a:p>
              <a:r>
                <a:rPr lang="ru-RU" sz="1100" b="1" dirty="0" smtClean="0"/>
                <a:t>преобразователь</a:t>
              </a:r>
              <a:endParaRPr lang="ru-RU" sz="1100" dirty="0" smtClean="0"/>
            </a:p>
          </p:txBody>
        </p:sp>
      </p:grpSp>
      <p:grpSp>
        <p:nvGrpSpPr>
          <p:cNvPr id="11" name="Group 45"/>
          <p:cNvGrpSpPr>
            <a:grpSpLocks/>
          </p:cNvGrpSpPr>
          <p:nvPr/>
        </p:nvGrpSpPr>
        <p:grpSpPr bwMode="auto">
          <a:xfrm>
            <a:off x="2071670" y="5173669"/>
            <a:ext cx="439712" cy="1327165"/>
            <a:chOff x="2610" y="2991"/>
            <a:chExt cx="679" cy="1215"/>
          </a:xfrm>
        </p:grpSpPr>
        <p:sp>
          <p:nvSpPr>
            <p:cNvPr id="792" name="Freeform 46"/>
            <p:cNvSpPr>
              <a:spLocks/>
            </p:cNvSpPr>
            <p:nvPr/>
          </p:nvSpPr>
          <p:spPr bwMode="gray">
            <a:xfrm>
              <a:off x="2671" y="4115"/>
              <a:ext cx="557" cy="91"/>
            </a:xfrm>
            <a:custGeom>
              <a:avLst/>
              <a:gdLst/>
              <a:ahLst/>
              <a:cxnLst>
                <a:cxn ang="0">
                  <a:pos x="1120" y="252"/>
                </a:cxn>
                <a:cxn ang="0">
                  <a:pos x="1116" y="250"/>
                </a:cxn>
                <a:cxn ang="0">
                  <a:pos x="1100" y="246"/>
                </a:cxn>
                <a:cxn ang="0">
                  <a:pos x="1074" y="240"/>
                </a:cxn>
                <a:cxn ang="0">
                  <a:pos x="1038" y="232"/>
                </a:cxn>
                <a:cxn ang="0">
                  <a:pos x="992" y="222"/>
                </a:cxn>
                <a:cxn ang="0">
                  <a:pos x="938" y="212"/>
                </a:cxn>
                <a:cxn ang="0">
                  <a:pos x="876" y="204"/>
                </a:cxn>
                <a:cxn ang="0">
                  <a:pos x="806" y="196"/>
                </a:cxn>
                <a:cxn ang="0">
                  <a:pos x="730" y="190"/>
                </a:cxn>
                <a:cxn ang="0">
                  <a:pos x="646" y="184"/>
                </a:cxn>
                <a:cxn ang="0">
                  <a:pos x="556" y="184"/>
                </a:cxn>
                <a:cxn ang="0">
                  <a:pos x="466" y="184"/>
                </a:cxn>
                <a:cxn ang="0">
                  <a:pos x="384" y="190"/>
                </a:cxn>
                <a:cxn ang="0">
                  <a:pos x="308" y="196"/>
                </a:cxn>
                <a:cxn ang="0">
                  <a:pos x="238" y="204"/>
                </a:cxn>
                <a:cxn ang="0">
                  <a:pos x="178" y="212"/>
                </a:cxn>
                <a:cxn ang="0">
                  <a:pos x="126" y="222"/>
                </a:cxn>
                <a:cxn ang="0">
                  <a:pos x="82" y="232"/>
                </a:cxn>
                <a:cxn ang="0">
                  <a:pos x="46" y="240"/>
                </a:cxn>
                <a:cxn ang="0">
                  <a:pos x="20" y="246"/>
                </a:cxn>
                <a:cxn ang="0">
                  <a:pos x="6" y="250"/>
                </a:cxn>
                <a:cxn ang="0">
                  <a:pos x="0" y="252"/>
                </a:cxn>
                <a:cxn ang="0">
                  <a:pos x="0" y="62"/>
                </a:cxn>
                <a:cxn ang="0">
                  <a:pos x="560" y="0"/>
                </a:cxn>
                <a:cxn ang="0">
                  <a:pos x="1120" y="62"/>
                </a:cxn>
                <a:cxn ang="0">
                  <a:pos x="1120" y="252"/>
                </a:cxn>
                <a:cxn ang="0">
                  <a:pos x="1120" y="252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gradFill rotWithShape="1">
              <a:gsLst>
                <a:gs pos="0">
                  <a:srgbClr val="99D549">
                    <a:gamma/>
                    <a:tint val="36471"/>
                    <a:invGamma/>
                  </a:srgbClr>
                </a:gs>
                <a:gs pos="50000">
                  <a:srgbClr val="99D549"/>
                </a:gs>
                <a:gs pos="100000">
                  <a:srgbClr val="99D549">
                    <a:gamma/>
                    <a:tint val="36471"/>
                    <a:invGamma/>
                  </a:srgbClr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93" name="Rectangle 47"/>
            <p:cNvSpPr>
              <a:spLocks noChangeArrowheads="1"/>
            </p:cNvSpPr>
            <p:nvPr/>
          </p:nvSpPr>
          <p:spPr bwMode="gray">
            <a:xfrm>
              <a:off x="2610" y="2991"/>
              <a:ext cx="679" cy="1179"/>
            </a:xfrm>
            <a:prstGeom prst="rect">
              <a:avLst/>
            </a:prstGeom>
            <a:gradFill rotWithShape="1">
              <a:gsLst>
                <a:gs pos="0">
                  <a:srgbClr val="99D549">
                    <a:gamma/>
                    <a:tint val="36471"/>
                    <a:invGamma/>
                  </a:srgbClr>
                </a:gs>
                <a:gs pos="50000">
                  <a:srgbClr val="99D549"/>
                </a:gs>
                <a:gs pos="100000">
                  <a:srgbClr val="99D549">
                    <a:gamma/>
                    <a:tint val="36471"/>
                    <a:invGamma/>
                  </a:srgbClr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vert="vert270" wrap="none" anchor="ctr"/>
            <a:lstStyle/>
            <a:p>
              <a:r>
                <a:rPr lang="ru-RU" sz="1100" b="1" dirty="0" smtClean="0"/>
                <a:t>преобразователь</a:t>
              </a:r>
              <a:endParaRPr lang="ru-RU" sz="1100" dirty="0" smtClean="0"/>
            </a:p>
          </p:txBody>
        </p:sp>
      </p:grpSp>
      <p:grpSp>
        <p:nvGrpSpPr>
          <p:cNvPr id="12" name="Group 45"/>
          <p:cNvGrpSpPr>
            <a:grpSpLocks/>
          </p:cNvGrpSpPr>
          <p:nvPr/>
        </p:nvGrpSpPr>
        <p:grpSpPr bwMode="auto">
          <a:xfrm>
            <a:off x="1214414" y="5173669"/>
            <a:ext cx="439712" cy="1327165"/>
            <a:chOff x="2610" y="2991"/>
            <a:chExt cx="679" cy="1215"/>
          </a:xfrm>
        </p:grpSpPr>
        <p:sp>
          <p:nvSpPr>
            <p:cNvPr id="795" name="Freeform 46"/>
            <p:cNvSpPr>
              <a:spLocks/>
            </p:cNvSpPr>
            <p:nvPr/>
          </p:nvSpPr>
          <p:spPr bwMode="gray">
            <a:xfrm>
              <a:off x="2671" y="4115"/>
              <a:ext cx="557" cy="91"/>
            </a:xfrm>
            <a:custGeom>
              <a:avLst/>
              <a:gdLst/>
              <a:ahLst/>
              <a:cxnLst>
                <a:cxn ang="0">
                  <a:pos x="1120" y="252"/>
                </a:cxn>
                <a:cxn ang="0">
                  <a:pos x="1116" y="250"/>
                </a:cxn>
                <a:cxn ang="0">
                  <a:pos x="1100" y="246"/>
                </a:cxn>
                <a:cxn ang="0">
                  <a:pos x="1074" y="240"/>
                </a:cxn>
                <a:cxn ang="0">
                  <a:pos x="1038" y="232"/>
                </a:cxn>
                <a:cxn ang="0">
                  <a:pos x="992" y="222"/>
                </a:cxn>
                <a:cxn ang="0">
                  <a:pos x="938" y="212"/>
                </a:cxn>
                <a:cxn ang="0">
                  <a:pos x="876" y="204"/>
                </a:cxn>
                <a:cxn ang="0">
                  <a:pos x="806" y="196"/>
                </a:cxn>
                <a:cxn ang="0">
                  <a:pos x="730" y="190"/>
                </a:cxn>
                <a:cxn ang="0">
                  <a:pos x="646" y="184"/>
                </a:cxn>
                <a:cxn ang="0">
                  <a:pos x="556" y="184"/>
                </a:cxn>
                <a:cxn ang="0">
                  <a:pos x="466" y="184"/>
                </a:cxn>
                <a:cxn ang="0">
                  <a:pos x="384" y="190"/>
                </a:cxn>
                <a:cxn ang="0">
                  <a:pos x="308" y="196"/>
                </a:cxn>
                <a:cxn ang="0">
                  <a:pos x="238" y="204"/>
                </a:cxn>
                <a:cxn ang="0">
                  <a:pos x="178" y="212"/>
                </a:cxn>
                <a:cxn ang="0">
                  <a:pos x="126" y="222"/>
                </a:cxn>
                <a:cxn ang="0">
                  <a:pos x="82" y="232"/>
                </a:cxn>
                <a:cxn ang="0">
                  <a:pos x="46" y="240"/>
                </a:cxn>
                <a:cxn ang="0">
                  <a:pos x="20" y="246"/>
                </a:cxn>
                <a:cxn ang="0">
                  <a:pos x="6" y="250"/>
                </a:cxn>
                <a:cxn ang="0">
                  <a:pos x="0" y="252"/>
                </a:cxn>
                <a:cxn ang="0">
                  <a:pos x="0" y="62"/>
                </a:cxn>
                <a:cxn ang="0">
                  <a:pos x="560" y="0"/>
                </a:cxn>
                <a:cxn ang="0">
                  <a:pos x="1120" y="62"/>
                </a:cxn>
                <a:cxn ang="0">
                  <a:pos x="1120" y="252"/>
                </a:cxn>
                <a:cxn ang="0">
                  <a:pos x="1120" y="252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gradFill rotWithShape="1">
              <a:gsLst>
                <a:gs pos="0">
                  <a:srgbClr val="99D549">
                    <a:gamma/>
                    <a:tint val="36471"/>
                    <a:invGamma/>
                  </a:srgbClr>
                </a:gs>
                <a:gs pos="50000">
                  <a:srgbClr val="99D549"/>
                </a:gs>
                <a:gs pos="100000">
                  <a:srgbClr val="99D549">
                    <a:gamma/>
                    <a:tint val="36471"/>
                    <a:invGamma/>
                  </a:srgbClr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96" name="Rectangle 47"/>
            <p:cNvSpPr>
              <a:spLocks noChangeArrowheads="1"/>
            </p:cNvSpPr>
            <p:nvPr/>
          </p:nvSpPr>
          <p:spPr bwMode="gray">
            <a:xfrm>
              <a:off x="2610" y="2991"/>
              <a:ext cx="679" cy="1179"/>
            </a:xfrm>
            <a:prstGeom prst="rect">
              <a:avLst/>
            </a:prstGeom>
            <a:gradFill rotWithShape="1">
              <a:gsLst>
                <a:gs pos="0">
                  <a:srgbClr val="99D549">
                    <a:gamma/>
                    <a:tint val="36471"/>
                    <a:invGamma/>
                  </a:srgbClr>
                </a:gs>
                <a:gs pos="50000">
                  <a:srgbClr val="99D549"/>
                </a:gs>
                <a:gs pos="100000">
                  <a:srgbClr val="99D549">
                    <a:gamma/>
                    <a:tint val="36471"/>
                    <a:invGamma/>
                  </a:srgbClr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vert="vert270" wrap="none" anchor="ctr"/>
            <a:lstStyle/>
            <a:p>
              <a:pPr algn="ctr"/>
              <a:r>
                <a:rPr lang="ru-RU" sz="1100" b="1" dirty="0" smtClean="0"/>
                <a:t>преобразователь</a:t>
              </a:r>
              <a:endParaRPr lang="ru-RU" dirty="0"/>
            </a:p>
          </p:txBody>
        </p:sp>
      </p:grpSp>
      <p:grpSp>
        <p:nvGrpSpPr>
          <p:cNvPr id="13" name="Group 45"/>
          <p:cNvGrpSpPr>
            <a:grpSpLocks/>
          </p:cNvGrpSpPr>
          <p:nvPr/>
        </p:nvGrpSpPr>
        <p:grpSpPr bwMode="auto">
          <a:xfrm>
            <a:off x="500034" y="5173669"/>
            <a:ext cx="439712" cy="1327165"/>
            <a:chOff x="2610" y="2991"/>
            <a:chExt cx="679" cy="1215"/>
          </a:xfrm>
        </p:grpSpPr>
        <p:sp>
          <p:nvSpPr>
            <p:cNvPr id="798" name="Freeform 46"/>
            <p:cNvSpPr>
              <a:spLocks/>
            </p:cNvSpPr>
            <p:nvPr/>
          </p:nvSpPr>
          <p:spPr bwMode="gray">
            <a:xfrm>
              <a:off x="2671" y="4115"/>
              <a:ext cx="557" cy="91"/>
            </a:xfrm>
            <a:custGeom>
              <a:avLst/>
              <a:gdLst/>
              <a:ahLst/>
              <a:cxnLst>
                <a:cxn ang="0">
                  <a:pos x="1120" y="252"/>
                </a:cxn>
                <a:cxn ang="0">
                  <a:pos x="1116" y="250"/>
                </a:cxn>
                <a:cxn ang="0">
                  <a:pos x="1100" y="246"/>
                </a:cxn>
                <a:cxn ang="0">
                  <a:pos x="1074" y="240"/>
                </a:cxn>
                <a:cxn ang="0">
                  <a:pos x="1038" y="232"/>
                </a:cxn>
                <a:cxn ang="0">
                  <a:pos x="992" y="222"/>
                </a:cxn>
                <a:cxn ang="0">
                  <a:pos x="938" y="212"/>
                </a:cxn>
                <a:cxn ang="0">
                  <a:pos x="876" y="204"/>
                </a:cxn>
                <a:cxn ang="0">
                  <a:pos x="806" y="196"/>
                </a:cxn>
                <a:cxn ang="0">
                  <a:pos x="730" y="190"/>
                </a:cxn>
                <a:cxn ang="0">
                  <a:pos x="646" y="184"/>
                </a:cxn>
                <a:cxn ang="0">
                  <a:pos x="556" y="184"/>
                </a:cxn>
                <a:cxn ang="0">
                  <a:pos x="466" y="184"/>
                </a:cxn>
                <a:cxn ang="0">
                  <a:pos x="384" y="190"/>
                </a:cxn>
                <a:cxn ang="0">
                  <a:pos x="308" y="196"/>
                </a:cxn>
                <a:cxn ang="0">
                  <a:pos x="238" y="204"/>
                </a:cxn>
                <a:cxn ang="0">
                  <a:pos x="178" y="212"/>
                </a:cxn>
                <a:cxn ang="0">
                  <a:pos x="126" y="222"/>
                </a:cxn>
                <a:cxn ang="0">
                  <a:pos x="82" y="232"/>
                </a:cxn>
                <a:cxn ang="0">
                  <a:pos x="46" y="240"/>
                </a:cxn>
                <a:cxn ang="0">
                  <a:pos x="20" y="246"/>
                </a:cxn>
                <a:cxn ang="0">
                  <a:pos x="6" y="250"/>
                </a:cxn>
                <a:cxn ang="0">
                  <a:pos x="0" y="252"/>
                </a:cxn>
                <a:cxn ang="0">
                  <a:pos x="0" y="62"/>
                </a:cxn>
                <a:cxn ang="0">
                  <a:pos x="560" y="0"/>
                </a:cxn>
                <a:cxn ang="0">
                  <a:pos x="1120" y="62"/>
                </a:cxn>
                <a:cxn ang="0">
                  <a:pos x="1120" y="252"/>
                </a:cxn>
                <a:cxn ang="0">
                  <a:pos x="1120" y="252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gradFill rotWithShape="1">
              <a:gsLst>
                <a:gs pos="0">
                  <a:srgbClr val="99D549">
                    <a:gamma/>
                    <a:tint val="36471"/>
                    <a:invGamma/>
                  </a:srgbClr>
                </a:gs>
                <a:gs pos="50000">
                  <a:srgbClr val="99D549"/>
                </a:gs>
                <a:gs pos="100000">
                  <a:srgbClr val="99D549">
                    <a:gamma/>
                    <a:tint val="36471"/>
                    <a:invGamma/>
                  </a:srgbClr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99" name="Rectangle 47"/>
            <p:cNvSpPr>
              <a:spLocks noChangeArrowheads="1"/>
            </p:cNvSpPr>
            <p:nvPr/>
          </p:nvSpPr>
          <p:spPr bwMode="gray">
            <a:xfrm>
              <a:off x="2610" y="2991"/>
              <a:ext cx="679" cy="1179"/>
            </a:xfrm>
            <a:prstGeom prst="rect">
              <a:avLst/>
            </a:prstGeom>
            <a:gradFill rotWithShape="1">
              <a:gsLst>
                <a:gs pos="0">
                  <a:srgbClr val="99D549">
                    <a:gamma/>
                    <a:tint val="36471"/>
                    <a:invGamma/>
                  </a:srgbClr>
                </a:gs>
                <a:gs pos="50000">
                  <a:srgbClr val="99D549"/>
                </a:gs>
                <a:gs pos="100000">
                  <a:srgbClr val="99D549">
                    <a:gamma/>
                    <a:tint val="36471"/>
                    <a:invGamma/>
                  </a:srgbClr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vert="vert270" wrap="none" anchor="ctr"/>
            <a:lstStyle/>
            <a:p>
              <a:r>
                <a:rPr lang="ru-RU" sz="1100" b="1" dirty="0" smtClean="0"/>
                <a:t>преобразователь</a:t>
              </a:r>
              <a:endParaRPr lang="ru-RU" sz="1100" b="1" dirty="0"/>
            </a:p>
          </p:txBody>
        </p:sp>
      </p:grp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2148650" y="857232"/>
            <a:ext cx="2906713" cy="885825"/>
            <a:chOff x="1890" y="912"/>
            <a:chExt cx="1831" cy="558"/>
          </a:xfrm>
        </p:grpSpPr>
        <p:sp>
          <p:nvSpPr>
            <p:cNvPr id="994" name="Freeform 13"/>
            <p:cNvSpPr>
              <a:spLocks/>
            </p:cNvSpPr>
            <p:nvPr/>
          </p:nvSpPr>
          <p:spPr bwMode="gray">
            <a:xfrm>
              <a:off x="1998" y="1332"/>
              <a:ext cx="1615" cy="138"/>
            </a:xfrm>
            <a:custGeom>
              <a:avLst/>
              <a:gdLst/>
              <a:ahLst/>
              <a:cxnLst>
                <a:cxn ang="0">
                  <a:pos x="1120" y="252"/>
                </a:cxn>
                <a:cxn ang="0">
                  <a:pos x="1116" y="250"/>
                </a:cxn>
                <a:cxn ang="0">
                  <a:pos x="1100" y="246"/>
                </a:cxn>
                <a:cxn ang="0">
                  <a:pos x="1074" y="240"/>
                </a:cxn>
                <a:cxn ang="0">
                  <a:pos x="1038" y="232"/>
                </a:cxn>
                <a:cxn ang="0">
                  <a:pos x="992" y="222"/>
                </a:cxn>
                <a:cxn ang="0">
                  <a:pos x="938" y="212"/>
                </a:cxn>
                <a:cxn ang="0">
                  <a:pos x="876" y="204"/>
                </a:cxn>
                <a:cxn ang="0">
                  <a:pos x="806" y="196"/>
                </a:cxn>
                <a:cxn ang="0">
                  <a:pos x="730" y="190"/>
                </a:cxn>
                <a:cxn ang="0">
                  <a:pos x="646" y="184"/>
                </a:cxn>
                <a:cxn ang="0">
                  <a:pos x="556" y="184"/>
                </a:cxn>
                <a:cxn ang="0">
                  <a:pos x="466" y="184"/>
                </a:cxn>
                <a:cxn ang="0">
                  <a:pos x="384" y="190"/>
                </a:cxn>
                <a:cxn ang="0">
                  <a:pos x="308" y="196"/>
                </a:cxn>
                <a:cxn ang="0">
                  <a:pos x="238" y="204"/>
                </a:cxn>
                <a:cxn ang="0">
                  <a:pos x="178" y="212"/>
                </a:cxn>
                <a:cxn ang="0">
                  <a:pos x="126" y="222"/>
                </a:cxn>
                <a:cxn ang="0">
                  <a:pos x="82" y="232"/>
                </a:cxn>
                <a:cxn ang="0">
                  <a:pos x="46" y="240"/>
                </a:cxn>
                <a:cxn ang="0">
                  <a:pos x="20" y="246"/>
                </a:cxn>
                <a:cxn ang="0">
                  <a:pos x="6" y="250"/>
                </a:cxn>
                <a:cxn ang="0">
                  <a:pos x="0" y="252"/>
                </a:cxn>
                <a:cxn ang="0">
                  <a:pos x="0" y="62"/>
                </a:cxn>
                <a:cxn ang="0">
                  <a:pos x="560" y="0"/>
                </a:cxn>
                <a:cxn ang="0">
                  <a:pos x="1120" y="62"/>
                </a:cxn>
                <a:cxn ang="0">
                  <a:pos x="1120" y="252"/>
                </a:cxn>
                <a:cxn ang="0">
                  <a:pos x="1120" y="252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95" name="Rectangle 14"/>
            <p:cNvSpPr>
              <a:spLocks noChangeArrowheads="1"/>
            </p:cNvSpPr>
            <p:nvPr/>
          </p:nvSpPr>
          <p:spPr bwMode="gray">
            <a:xfrm>
              <a:off x="1890" y="912"/>
              <a:ext cx="1831" cy="495"/>
            </a:xfrm>
            <a:prstGeom prst="rect">
              <a:avLst/>
            </a:prstGeom>
            <a:gradFill rotWithShape="1">
              <a:gsLst>
                <a:gs pos="0">
                  <a:srgbClr val="D8755A"/>
                </a:gs>
                <a:gs pos="50000">
                  <a:srgbClr val="D8755A">
                    <a:gamma/>
                    <a:tint val="39216"/>
                    <a:invGamma/>
                  </a:srgbClr>
                </a:gs>
                <a:gs pos="100000">
                  <a:srgbClr val="D8755A"/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ru-RU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СЕРВЕР ТМ</a:t>
              </a:r>
              <a:endPara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grpSp>
        <p:nvGrpSpPr>
          <p:cNvPr id="15" name="Group 12"/>
          <p:cNvGrpSpPr>
            <a:grpSpLocks/>
          </p:cNvGrpSpPr>
          <p:nvPr/>
        </p:nvGrpSpPr>
        <p:grpSpPr bwMode="auto">
          <a:xfrm>
            <a:off x="6165881" y="1714488"/>
            <a:ext cx="2478085" cy="642942"/>
            <a:chOff x="1890" y="912"/>
            <a:chExt cx="1831" cy="558"/>
          </a:xfrm>
        </p:grpSpPr>
        <p:sp>
          <p:nvSpPr>
            <p:cNvPr id="1165" name="Freeform 13"/>
            <p:cNvSpPr>
              <a:spLocks/>
            </p:cNvSpPr>
            <p:nvPr/>
          </p:nvSpPr>
          <p:spPr bwMode="gray">
            <a:xfrm>
              <a:off x="1998" y="1332"/>
              <a:ext cx="1615" cy="138"/>
            </a:xfrm>
            <a:custGeom>
              <a:avLst/>
              <a:gdLst/>
              <a:ahLst/>
              <a:cxnLst>
                <a:cxn ang="0">
                  <a:pos x="1120" y="252"/>
                </a:cxn>
                <a:cxn ang="0">
                  <a:pos x="1116" y="250"/>
                </a:cxn>
                <a:cxn ang="0">
                  <a:pos x="1100" y="246"/>
                </a:cxn>
                <a:cxn ang="0">
                  <a:pos x="1074" y="240"/>
                </a:cxn>
                <a:cxn ang="0">
                  <a:pos x="1038" y="232"/>
                </a:cxn>
                <a:cxn ang="0">
                  <a:pos x="992" y="222"/>
                </a:cxn>
                <a:cxn ang="0">
                  <a:pos x="938" y="212"/>
                </a:cxn>
                <a:cxn ang="0">
                  <a:pos x="876" y="204"/>
                </a:cxn>
                <a:cxn ang="0">
                  <a:pos x="806" y="196"/>
                </a:cxn>
                <a:cxn ang="0">
                  <a:pos x="730" y="190"/>
                </a:cxn>
                <a:cxn ang="0">
                  <a:pos x="646" y="184"/>
                </a:cxn>
                <a:cxn ang="0">
                  <a:pos x="556" y="184"/>
                </a:cxn>
                <a:cxn ang="0">
                  <a:pos x="466" y="184"/>
                </a:cxn>
                <a:cxn ang="0">
                  <a:pos x="384" y="190"/>
                </a:cxn>
                <a:cxn ang="0">
                  <a:pos x="308" y="196"/>
                </a:cxn>
                <a:cxn ang="0">
                  <a:pos x="238" y="204"/>
                </a:cxn>
                <a:cxn ang="0">
                  <a:pos x="178" y="212"/>
                </a:cxn>
                <a:cxn ang="0">
                  <a:pos x="126" y="222"/>
                </a:cxn>
                <a:cxn ang="0">
                  <a:pos x="82" y="232"/>
                </a:cxn>
                <a:cxn ang="0">
                  <a:pos x="46" y="240"/>
                </a:cxn>
                <a:cxn ang="0">
                  <a:pos x="20" y="246"/>
                </a:cxn>
                <a:cxn ang="0">
                  <a:pos x="6" y="250"/>
                </a:cxn>
                <a:cxn ang="0">
                  <a:pos x="0" y="252"/>
                </a:cxn>
                <a:cxn ang="0">
                  <a:pos x="0" y="62"/>
                </a:cxn>
                <a:cxn ang="0">
                  <a:pos x="560" y="0"/>
                </a:cxn>
                <a:cxn ang="0">
                  <a:pos x="1120" y="62"/>
                </a:cxn>
                <a:cxn ang="0">
                  <a:pos x="1120" y="252"/>
                </a:cxn>
                <a:cxn ang="0">
                  <a:pos x="1120" y="252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gradFill rotWithShape="1">
              <a:gsLst>
                <a:gs pos="0">
                  <a:srgbClr val="81E3CC"/>
                </a:gs>
                <a:gs pos="50000">
                  <a:srgbClr val="D9F7F0"/>
                </a:gs>
                <a:gs pos="100000">
                  <a:srgbClr val="81E3CC"/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166" name="Rectangle 14"/>
            <p:cNvSpPr>
              <a:spLocks noChangeArrowheads="1"/>
            </p:cNvSpPr>
            <p:nvPr/>
          </p:nvSpPr>
          <p:spPr bwMode="gray">
            <a:xfrm>
              <a:off x="1890" y="912"/>
              <a:ext cx="1831" cy="495"/>
            </a:xfrm>
            <a:prstGeom prst="rect">
              <a:avLst/>
            </a:prstGeom>
            <a:gradFill rotWithShape="1">
              <a:gsLst>
                <a:gs pos="0">
                  <a:srgbClr val="81E3CC"/>
                </a:gs>
                <a:gs pos="50000">
                  <a:srgbClr val="D9F7F0"/>
                </a:gs>
                <a:gs pos="100000">
                  <a:srgbClr val="81E3CC"/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ru-RU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КЛИЕНТ</a:t>
              </a:r>
              <a:endPara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grpSp>
        <p:nvGrpSpPr>
          <p:cNvPr id="18" name="Group 12"/>
          <p:cNvGrpSpPr>
            <a:grpSpLocks/>
          </p:cNvGrpSpPr>
          <p:nvPr/>
        </p:nvGrpSpPr>
        <p:grpSpPr bwMode="auto">
          <a:xfrm>
            <a:off x="6165881" y="2428868"/>
            <a:ext cx="2478085" cy="642942"/>
            <a:chOff x="1890" y="912"/>
            <a:chExt cx="1831" cy="558"/>
          </a:xfrm>
        </p:grpSpPr>
        <p:sp>
          <p:nvSpPr>
            <p:cNvPr id="1168" name="Freeform 13"/>
            <p:cNvSpPr>
              <a:spLocks/>
            </p:cNvSpPr>
            <p:nvPr/>
          </p:nvSpPr>
          <p:spPr bwMode="gray">
            <a:xfrm>
              <a:off x="1998" y="1332"/>
              <a:ext cx="1615" cy="138"/>
            </a:xfrm>
            <a:custGeom>
              <a:avLst/>
              <a:gdLst/>
              <a:ahLst/>
              <a:cxnLst>
                <a:cxn ang="0">
                  <a:pos x="1120" y="252"/>
                </a:cxn>
                <a:cxn ang="0">
                  <a:pos x="1116" y="250"/>
                </a:cxn>
                <a:cxn ang="0">
                  <a:pos x="1100" y="246"/>
                </a:cxn>
                <a:cxn ang="0">
                  <a:pos x="1074" y="240"/>
                </a:cxn>
                <a:cxn ang="0">
                  <a:pos x="1038" y="232"/>
                </a:cxn>
                <a:cxn ang="0">
                  <a:pos x="992" y="222"/>
                </a:cxn>
                <a:cxn ang="0">
                  <a:pos x="938" y="212"/>
                </a:cxn>
                <a:cxn ang="0">
                  <a:pos x="876" y="204"/>
                </a:cxn>
                <a:cxn ang="0">
                  <a:pos x="806" y="196"/>
                </a:cxn>
                <a:cxn ang="0">
                  <a:pos x="730" y="190"/>
                </a:cxn>
                <a:cxn ang="0">
                  <a:pos x="646" y="184"/>
                </a:cxn>
                <a:cxn ang="0">
                  <a:pos x="556" y="184"/>
                </a:cxn>
                <a:cxn ang="0">
                  <a:pos x="466" y="184"/>
                </a:cxn>
                <a:cxn ang="0">
                  <a:pos x="384" y="190"/>
                </a:cxn>
                <a:cxn ang="0">
                  <a:pos x="308" y="196"/>
                </a:cxn>
                <a:cxn ang="0">
                  <a:pos x="238" y="204"/>
                </a:cxn>
                <a:cxn ang="0">
                  <a:pos x="178" y="212"/>
                </a:cxn>
                <a:cxn ang="0">
                  <a:pos x="126" y="222"/>
                </a:cxn>
                <a:cxn ang="0">
                  <a:pos x="82" y="232"/>
                </a:cxn>
                <a:cxn ang="0">
                  <a:pos x="46" y="240"/>
                </a:cxn>
                <a:cxn ang="0">
                  <a:pos x="20" y="246"/>
                </a:cxn>
                <a:cxn ang="0">
                  <a:pos x="6" y="250"/>
                </a:cxn>
                <a:cxn ang="0">
                  <a:pos x="0" y="252"/>
                </a:cxn>
                <a:cxn ang="0">
                  <a:pos x="0" y="62"/>
                </a:cxn>
                <a:cxn ang="0">
                  <a:pos x="560" y="0"/>
                </a:cxn>
                <a:cxn ang="0">
                  <a:pos x="1120" y="62"/>
                </a:cxn>
                <a:cxn ang="0">
                  <a:pos x="1120" y="252"/>
                </a:cxn>
                <a:cxn ang="0">
                  <a:pos x="1120" y="252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69" name="Rectangle 14"/>
            <p:cNvSpPr>
              <a:spLocks noChangeArrowheads="1"/>
            </p:cNvSpPr>
            <p:nvPr/>
          </p:nvSpPr>
          <p:spPr bwMode="gray">
            <a:xfrm>
              <a:off x="1890" y="912"/>
              <a:ext cx="1831" cy="495"/>
            </a:xfrm>
            <a:prstGeom prst="rect">
              <a:avLst/>
            </a:prstGeom>
            <a:gradFill rotWithShape="1">
              <a:gsLst>
                <a:gs pos="0">
                  <a:srgbClr val="81E3CC"/>
                </a:gs>
                <a:gs pos="50000">
                  <a:srgbClr val="D9F7F0"/>
                </a:gs>
                <a:gs pos="100000">
                  <a:srgbClr val="81E3CC"/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ru-RU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КЛИЕНТ</a:t>
              </a:r>
              <a:endPara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cxnSp>
        <p:nvCxnSpPr>
          <p:cNvPr id="1173" name="Прямая соединительная линия 1172"/>
          <p:cNvCxnSpPr>
            <a:endCxn id="995" idx="2"/>
          </p:cNvCxnSpPr>
          <p:nvPr/>
        </p:nvCxnSpPr>
        <p:spPr>
          <a:xfrm rot="5400000" flipH="1" flipV="1">
            <a:off x="2882006" y="2363045"/>
            <a:ext cx="1440000" cy="0"/>
          </a:xfrm>
          <a:prstGeom prst="line">
            <a:avLst/>
          </a:prstGeom>
          <a:ln>
            <a:solidFill>
              <a:schemeClr val="bg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0" name="Прямая со стрелкой 1179"/>
          <p:cNvCxnSpPr/>
          <p:nvPr/>
        </p:nvCxnSpPr>
        <p:spPr>
          <a:xfrm>
            <a:off x="3643306" y="2071678"/>
            <a:ext cx="2500330" cy="1588"/>
          </a:xfrm>
          <a:prstGeom prst="straightConnector1">
            <a:avLst/>
          </a:prstGeom>
          <a:ln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1" name="Прямая со стрелкой 1180"/>
          <p:cNvCxnSpPr/>
          <p:nvPr/>
        </p:nvCxnSpPr>
        <p:spPr>
          <a:xfrm>
            <a:off x="3643306" y="2643182"/>
            <a:ext cx="2500330" cy="1588"/>
          </a:xfrm>
          <a:prstGeom prst="straightConnector1">
            <a:avLst/>
          </a:prstGeom>
          <a:ln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3" name="Прямая соединительная линия 1182"/>
          <p:cNvCxnSpPr/>
          <p:nvPr/>
        </p:nvCxnSpPr>
        <p:spPr>
          <a:xfrm rot="5400000">
            <a:off x="4964909" y="1964521"/>
            <a:ext cx="285752" cy="214314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4" name="Прямая соединительная линия 1183"/>
          <p:cNvCxnSpPr/>
          <p:nvPr/>
        </p:nvCxnSpPr>
        <p:spPr>
          <a:xfrm rot="16200000" flipH="1">
            <a:off x="4964909" y="1964521"/>
            <a:ext cx="285752" cy="214314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7" name="Прямая соединительная линия 1186"/>
          <p:cNvCxnSpPr/>
          <p:nvPr/>
        </p:nvCxnSpPr>
        <p:spPr>
          <a:xfrm rot="5400000">
            <a:off x="4964909" y="2536024"/>
            <a:ext cx="285752" cy="214314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8" name="Прямая соединительная линия 1187"/>
          <p:cNvCxnSpPr/>
          <p:nvPr/>
        </p:nvCxnSpPr>
        <p:spPr>
          <a:xfrm rot="16200000" flipH="1">
            <a:off x="4964909" y="2536024"/>
            <a:ext cx="285752" cy="214314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AutoShape 17"/>
          <p:cNvSpPr>
            <a:spLocks noChangeArrowheads="1"/>
          </p:cNvSpPr>
          <p:nvPr/>
        </p:nvSpPr>
        <p:spPr bwMode="gray">
          <a:xfrm>
            <a:off x="357158" y="3857628"/>
            <a:ext cx="3000396" cy="2928958"/>
          </a:xfrm>
          <a:prstGeom prst="roundRect">
            <a:avLst>
              <a:gd name="adj" fmla="val 11921"/>
            </a:avLst>
          </a:prstGeom>
          <a:noFill/>
          <a:ln>
            <a:solidFill>
              <a:srgbClr val="92D050"/>
            </a:solidFill>
            <a:prstDash val="dash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72" name="AutoShape 17"/>
          <p:cNvSpPr>
            <a:spLocks noChangeArrowheads="1"/>
          </p:cNvSpPr>
          <p:nvPr/>
        </p:nvSpPr>
        <p:spPr bwMode="gray">
          <a:xfrm>
            <a:off x="4429124" y="3857628"/>
            <a:ext cx="3000396" cy="2928958"/>
          </a:xfrm>
          <a:prstGeom prst="roundRect">
            <a:avLst>
              <a:gd name="adj" fmla="val 11921"/>
            </a:avLst>
          </a:prstGeom>
          <a:noFill/>
          <a:ln>
            <a:solidFill>
              <a:srgbClr val="53D2FF"/>
            </a:solidFill>
            <a:prstDash val="dash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2643182"/>
          </a:xfrm>
          <a:prstGeom prst="rect">
            <a:avLst/>
          </a:prstGeom>
          <a:gradFill>
            <a:gsLst>
              <a:gs pos="0">
                <a:schemeClr val="accent1">
                  <a:alpha val="14000"/>
                </a:schemeClr>
              </a:gs>
              <a:gs pos="32000">
                <a:schemeClr val="bg1">
                  <a:alpha val="92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563563"/>
          </a:xfrm>
        </p:spPr>
        <p:txBody>
          <a:bodyPr/>
          <a:lstStyle/>
          <a:p>
            <a:pPr algn="ctr"/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РЕШЕНИЕ – СПЕЦИАЛИЗИРОВАННЫЙ СЕРВЕР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42140" y="3934320"/>
            <a:ext cx="2236787" cy="877888"/>
            <a:chOff x="596" y="1824"/>
            <a:chExt cx="1440" cy="562"/>
          </a:xfrm>
        </p:grpSpPr>
        <p:sp>
          <p:nvSpPr>
            <p:cNvPr id="7" name="Freeform 7"/>
            <p:cNvSpPr>
              <a:spLocks/>
            </p:cNvSpPr>
            <p:nvPr/>
          </p:nvSpPr>
          <p:spPr bwMode="gray">
            <a:xfrm>
              <a:off x="681" y="2196"/>
              <a:ext cx="1270" cy="190"/>
            </a:xfrm>
            <a:custGeom>
              <a:avLst/>
              <a:gdLst/>
              <a:ahLst/>
              <a:cxnLst>
                <a:cxn ang="0">
                  <a:pos x="1120" y="252"/>
                </a:cxn>
                <a:cxn ang="0">
                  <a:pos x="1116" y="250"/>
                </a:cxn>
                <a:cxn ang="0">
                  <a:pos x="1100" y="246"/>
                </a:cxn>
                <a:cxn ang="0">
                  <a:pos x="1074" y="240"/>
                </a:cxn>
                <a:cxn ang="0">
                  <a:pos x="1038" y="232"/>
                </a:cxn>
                <a:cxn ang="0">
                  <a:pos x="992" y="222"/>
                </a:cxn>
                <a:cxn ang="0">
                  <a:pos x="938" y="212"/>
                </a:cxn>
                <a:cxn ang="0">
                  <a:pos x="876" y="204"/>
                </a:cxn>
                <a:cxn ang="0">
                  <a:pos x="806" y="196"/>
                </a:cxn>
                <a:cxn ang="0">
                  <a:pos x="730" y="190"/>
                </a:cxn>
                <a:cxn ang="0">
                  <a:pos x="646" y="184"/>
                </a:cxn>
                <a:cxn ang="0">
                  <a:pos x="556" y="184"/>
                </a:cxn>
                <a:cxn ang="0">
                  <a:pos x="466" y="184"/>
                </a:cxn>
                <a:cxn ang="0">
                  <a:pos x="384" y="190"/>
                </a:cxn>
                <a:cxn ang="0">
                  <a:pos x="308" y="196"/>
                </a:cxn>
                <a:cxn ang="0">
                  <a:pos x="238" y="204"/>
                </a:cxn>
                <a:cxn ang="0">
                  <a:pos x="178" y="212"/>
                </a:cxn>
                <a:cxn ang="0">
                  <a:pos x="126" y="222"/>
                </a:cxn>
                <a:cxn ang="0">
                  <a:pos x="82" y="232"/>
                </a:cxn>
                <a:cxn ang="0">
                  <a:pos x="46" y="240"/>
                </a:cxn>
                <a:cxn ang="0">
                  <a:pos x="20" y="246"/>
                </a:cxn>
                <a:cxn ang="0">
                  <a:pos x="6" y="250"/>
                </a:cxn>
                <a:cxn ang="0">
                  <a:pos x="0" y="252"/>
                </a:cxn>
                <a:cxn ang="0">
                  <a:pos x="0" y="62"/>
                </a:cxn>
                <a:cxn ang="0">
                  <a:pos x="560" y="0"/>
                </a:cxn>
                <a:cxn ang="0">
                  <a:pos x="1120" y="62"/>
                </a:cxn>
                <a:cxn ang="0">
                  <a:pos x="1120" y="252"/>
                </a:cxn>
                <a:cxn ang="0">
                  <a:pos x="1120" y="252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gray">
            <a:xfrm>
              <a:off x="596" y="1824"/>
              <a:ext cx="1440" cy="480"/>
            </a:xfrm>
            <a:prstGeom prst="rect">
              <a:avLst/>
            </a:prstGeom>
            <a:gradFill rotWithShape="1">
              <a:gsLst>
                <a:gs pos="0">
                  <a:srgbClr val="CEEAB0"/>
                </a:gs>
                <a:gs pos="50000">
                  <a:srgbClr val="92D050"/>
                </a:gs>
                <a:gs pos="100000">
                  <a:srgbClr val="DAEFC3"/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ru-RU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КОРЗИНА 1</a:t>
              </a:r>
              <a:endPara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cxnSp>
        <p:nvCxnSpPr>
          <p:cNvPr id="9" name="AutoShape 18"/>
          <p:cNvCxnSpPr>
            <a:cxnSpLocks noChangeShapeType="1"/>
          </p:cNvCxnSpPr>
          <p:nvPr/>
        </p:nvCxnSpPr>
        <p:spPr bwMode="auto">
          <a:xfrm rot="5400000">
            <a:off x="4978624" y="4491775"/>
            <a:ext cx="750400" cy="111285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bg2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0" name="AutoShape 19"/>
          <p:cNvCxnSpPr>
            <a:cxnSpLocks noChangeShapeType="1"/>
          </p:cNvCxnSpPr>
          <p:nvPr/>
        </p:nvCxnSpPr>
        <p:spPr bwMode="auto">
          <a:xfrm rot="5400000">
            <a:off x="5335814" y="4848965"/>
            <a:ext cx="750400" cy="39847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bg2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1" name="AutoShape 20"/>
          <p:cNvCxnSpPr>
            <a:cxnSpLocks noChangeShapeType="1"/>
          </p:cNvCxnSpPr>
          <p:nvPr/>
        </p:nvCxnSpPr>
        <p:spPr bwMode="auto">
          <a:xfrm rot="16200000" flipH="1">
            <a:off x="5764442" y="4818809"/>
            <a:ext cx="750400" cy="45878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bg2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2" name="AutoShape 21"/>
          <p:cNvCxnSpPr>
            <a:cxnSpLocks noChangeShapeType="1"/>
          </p:cNvCxnSpPr>
          <p:nvPr/>
        </p:nvCxnSpPr>
        <p:spPr bwMode="auto">
          <a:xfrm rot="16200000" flipH="1">
            <a:off x="6121632" y="4461619"/>
            <a:ext cx="750400" cy="117316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bg2"/>
            </a:solidFill>
            <a:miter lim="800000"/>
            <a:headEnd type="triangle"/>
            <a:tailEnd type="triangle" w="med" len="med"/>
          </a:ln>
          <a:effectLst/>
        </p:spPr>
      </p:cxnSp>
      <p:cxnSp>
        <p:nvCxnSpPr>
          <p:cNvPr id="13" name="AutoShape 22"/>
          <p:cNvCxnSpPr>
            <a:cxnSpLocks noChangeShapeType="1"/>
          </p:cNvCxnSpPr>
          <p:nvPr/>
        </p:nvCxnSpPr>
        <p:spPr bwMode="auto">
          <a:xfrm rot="10800000" flipV="1">
            <a:off x="1860536" y="3643316"/>
            <a:ext cx="1711333" cy="285750"/>
          </a:xfrm>
          <a:prstGeom prst="bentConnector3">
            <a:avLst>
              <a:gd name="adj1" fmla="val 100161"/>
            </a:avLst>
          </a:prstGeom>
          <a:noFill/>
          <a:ln w="9525">
            <a:solidFill>
              <a:schemeClr val="bg2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4" name="AutoShape 23"/>
          <p:cNvCxnSpPr>
            <a:cxnSpLocks noChangeShapeType="1"/>
          </p:cNvCxnSpPr>
          <p:nvPr/>
        </p:nvCxnSpPr>
        <p:spPr bwMode="auto">
          <a:xfrm>
            <a:off x="3571868" y="3643314"/>
            <a:ext cx="2338382" cy="279889"/>
          </a:xfrm>
          <a:prstGeom prst="bentConnector3">
            <a:avLst>
              <a:gd name="adj1" fmla="val 99878"/>
            </a:avLst>
          </a:prstGeom>
          <a:noFill/>
          <a:ln w="9525">
            <a:solidFill>
              <a:schemeClr val="bg2"/>
            </a:solidFill>
            <a:miter lim="800000"/>
            <a:headEnd type="none"/>
            <a:tailEnd type="triangle" w="med" len="med"/>
          </a:ln>
          <a:effectLst/>
        </p:spPr>
      </p:cxnSp>
      <p:grpSp>
        <p:nvGrpSpPr>
          <p:cNvPr id="3" name="Group 45"/>
          <p:cNvGrpSpPr>
            <a:grpSpLocks/>
          </p:cNvGrpSpPr>
          <p:nvPr/>
        </p:nvGrpSpPr>
        <p:grpSpPr bwMode="auto">
          <a:xfrm>
            <a:off x="6863558" y="5423401"/>
            <a:ext cx="439712" cy="1327165"/>
            <a:chOff x="2610" y="2991"/>
            <a:chExt cx="679" cy="1215"/>
          </a:xfrm>
        </p:grpSpPr>
        <p:sp>
          <p:nvSpPr>
            <p:cNvPr id="16" name="Freeform 46"/>
            <p:cNvSpPr>
              <a:spLocks/>
            </p:cNvSpPr>
            <p:nvPr/>
          </p:nvSpPr>
          <p:spPr bwMode="gray">
            <a:xfrm>
              <a:off x="2671" y="4115"/>
              <a:ext cx="557" cy="91"/>
            </a:xfrm>
            <a:custGeom>
              <a:avLst/>
              <a:gdLst/>
              <a:ahLst/>
              <a:cxnLst>
                <a:cxn ang="0">
                  <a:pos x="1120" y="252"/>
                </a:cxn>
                <a:cxn ang="0">
                  <a:pos x="1116" y="250"/>
                </a:cxn>
                <a:cxn ang="0">
                  <a:pos x="1100" y="246"/>
                </a:cxn>
                <a:cxn ang="0">
                  <a:pos x="1074" y="240"/>
                </a:cxn>
                <a:cxn ang="0">
                  <a:pos x="1038" y="232"/>
                </a:cxn>
                <a:cxn ang="0">
                  <a:pos x="992" y="222"/>
                </a:cxn>
                <a:cxn ang="0">
                  <a:pos x="938" y="212"/>
                </a:cxn>
                <a:cxn ang="0">
                  <a:pos x="876" y="204"/>
                </a:cxn>
                <a:cxn ang="0">
                  <a:pos x="806" y="196"/>
                </a:cxn>
                <a:cxn ang="0">
                  <a:pos x="730" y="190"/>
                </a:cxn>
                <a:cxn ang="0">
                  <a:pos x="646" y="184"/>
                </a:cxn>
                <a:cxn ang="0">
                  <a:pos x="556" y="184"/>
                </a:cxn>
                <a:cxn ang="0">
                  <a:pos x="466" y="184"/>
                </a:cxn>
                <a:cxn ang="0">
                  <a:pos x="384" y="190"/>
                </a:cxn>
                <a:cxn ang="0">
                  <a:pos x="308" y="196"/>
                </a:cxn>
                <a:cxn ang="0">
                  <a:pos x="238" y="204"/>
                </a:cxn>
                <a:cxn ang="0">
                  <a:pos x="178" y="212"/>
                </a:cxn>
                <a:cxn ang="0">
                  <a:pos x="126" y="222"/>
                </a:cxn>
                <a:cxn ang="0">
                  <a:pos x="82" y="232"/>
                </a:cxn>
                <a:cxn ang="0">
                  <a:pos x="46" y="240"/>
                </a:cxn>
                <a:cxn ang="0">
                  <a:pos x="20" y="246"/>
                </a:cxn>
                <a:cxn ang="0">
                  <a:pos x="6" y="250"/>
                </a:cxn>
                <a:cxn ang="0">
                  <a:pos x="0" y="252"/>
                </a:cxn>
                <a:cxn ang="0">
                  <a:pos x="0" y="62"/>
                </a:cxn>
                <a:cxn ang="0">
                  <a:pos x="560" y="0"/>
                </a:cxn>
                <a:cxn ang="0">
                  <a:pos x="1120" y="62"/>
                </a:cxn>
                <a:cxn ang="0">
                  <a:pos x="1120" y="252"/>
                </a:cxn>
                <a:cxn ang="0">
                  <a:pos x="1120" y="252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Rectangle 47"/>
            <p:cNvSpPr>
              <a:spLocks noChangeArrowheads="1"/>
            </p:cNvSpPr>
            <p:nvPr/>
          </p:nvSpPr>
          <p:spPr bwMode="gray">
            <a:xfrm>
              <a:off x="2610" y="2991"/>
              <a:ext cx="679" cy="1179"/>
            </a:xfrm>
            <a:prstGeom prst="rect">
              <a:avLst/>
            </a:prstGeom>
            <a:gradFill rotWithShape="1">
              <a:gsLst>
                <a:gs pos="0">
                  <a:srgbClr val="66CCFF">
                    <a:gamma/>
                    <a:tint val="36471"/>
                    <a:invGamma/>
                  </a:srgbClr>
                </a:gs>
                <a:gs pos="50000">
                  <a:srgbClr val="66CCFF"/>
                </a:gs>
                <a:gs pos="100000">
                  <a:srgbClr val="66CCFF">
                    <a:gamma/>
                    <a:tint val="36471"/>
                    <a:invGamma/>
                  </a:srgbClr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vert="vert270" wrap="none" anchor="ctr"/>
            <a:lstStyle/>
            <a:p>
              <a:r>
                <a:rPr lang="ru-RU" sz="1100" b="1" dirty="0" smtClean="0"/>
                <a:t>преобразователь</a:t>
              </a:r>
              <a:endParaRPr lang="ru-RU" sz="1100" dirty="0" smtClean="0"/>
            </a:p>
          </p:txBody>
        </p:sp>
      </p:grpSp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6149178" y="5423401"/>
            <a:ext cx="439712" cy="1327165"/>
            <a:chOff x="2610" y="2991"/>
            <a:chExt cx="679" cy="1215"/>
          </a:xfrm>
        </p:grpSpPr>
        <p:sp>
          <p:nvSpPr>
            <p:cNvPr id="19" name="Freeform 46"/>
            <p:cNvSpPr>
              <a:spLocks/>
            </p:cNvSpPr>
            <p:nvPr/>
          </p:nvSpPr>
          <p:spPr bwMode="gray">
            <a:xfrm>
              <a:off x="2671" y="4115"/>
              <a:ext cx="557" cy="91"/>
            </a:xfrm>
            <a:custGeom>
              <a:avLst/>
              <a:gdLst/>
              <a:ahLst/>
              <a:cxnLst>
                <a:cxn ang="0">
                  <a:pos x="1120" y="252"/>
                </a:cxn>
                <a:cxn ang="0">
                  <a:pos x="1116" y="250"/>
                </a:cxn>
                <a:cxn ang="0">
                  <a:pos x="1100" y="246"/>
                </a:cxn>
                <a:cxn ang="0">
                  <a:pos x="1074" y="240"/>
                </a:cxn>
                <a:cxn ang="0">
                  <a:pos x="1038" y="232"/>
                </a:cxn>
                <a:cxn ang="0">
                  <a:pos x="992" y="222"/>
                </a:cxn>
                <a:cxn ang="0">
                  <a:pos x="938" y="212"/>
                </a:cxn>
                <a:cxn ang="0">
                  <a:pos x="876" y="204"/>
                </a:cxn>
                <a:cxn ang="0">
                  <a:pos x="806" y="196"/>
                </a:cxn>
                <a:cxn ang="0">
                  <a:pos x="730" y="190"/>
                </a:cxn>
                <a:cxn ang="0">
                  <a:pos x="646" y="184"/>
                </a:cxn>
                <a:cxn ang="0">
                  <a:pos x="556" y="184"/>
                </a:cxn>
                <a:cxn ang="0">
                  <a:pos x="466" y="184"/>
                </a:cxn>
                <a:cxn ang="0">
                  <a:pos x="384" y="190"/>
                </a:cxn>
                <a:cxn ang="0">
                  <a:pos x="308" y="196"/>
                </a:cxn>
                <a:cxn ang="0">
                  <a:pos x="238" y="204"/>
                </a:cxn>
                <a:cxn ang="0">
                  <a:pos x="178" y="212"/>
                </a:cxn>
                <a:cxn ang="0">
                  <a:pos x="126" y="222"/>
                </a:cxn>
                <a:cxn ang="0">
                  <a:pos x="82" y="232"/>
                </a:cxn>
                <a:cxn ang="0">
                  <a:pos x="46" y="240"/>
                </a:cxn>
                <a:cxn ang="0">
                  <a:pos x="20" y="246"/>
                </a:cxn>
                <a:cxn ang="0">
                  <a:pos x="6" y="250"/>
                </a:cxn>
                <a:cxn ang="0">
                  <a:pos x="0" y="252"/>
                </a:cxn>
                <a:cxn ang="0">
                  <a:pos x="0" y="62"/>
                </a:cxn>
                <a:cxn ang="0">
                  <a:pos x="560" y="0"/>
                </a:cxn>
                <a:cxn ang="0">
                  <a:pos x="1120" y="62"/>
                </a:cxn>
                <a:cxn ang="0">
                  <a:pos x="1120" y="252"/>
                </a:cxn>
                <a:cxn ang="0">
                  <a:pos x="1120" y="252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Rectangle 47"/>
            <p:cNvSpPr>
              <a:spLocks noChangeArrowheads="1"/>
            </p:cNvSpPr>
            <p:nvPr/>
          </p:nvSpPr>
          <p:spPr bwMode="gray">
            <a:xfrm>
              <a:off x="2610" y="2991"/>
              <a:ext cx="679" cy="1179"/>
            </a:xfrm>
            <a:prstGeom prst="rect">
              <a:avLst/>
            </a:prstGeom>
            <a:gradFill rotWithShape="1">
              <a:gsLst>
                <a:gs pos="0">
                  <a:srgbClr val="66CCFF">
                    <a:gamma/>
                    <a:tint val="36471"/>
                    <a:invGamma/>
                  </a:srgbClr>
                </a:gs>
                <a:gs pos="50000">
                  <a:srgbClr val="66CCFF"/>
                </a:gs>
                <a:gs pos="100000">
                  <a:srgbClr val="66CCFF">
                    <a:gamma/>
                    <a:tint val="36471"/>
                    <a:invGamma/>
                  </a:srgbClr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vert="vert270" wrap="none" anchor="ctr"/>
            <a:lstStyle/>
            <a:p>
              <a:r>
                <a:rPr lang="ru-RU" sz="1100" b="1" dirty="0" smtClean="0"/>
                <a:t>преобразователь</a:t>
              </a:r>
              <a:endParaRPr lang="ru-RU" sz="1100" dirty="0" smtClean="0"/>
            </a:p>
          </p:txBody>
        </p:sp>
      </p:grpSp>
      <p:grpSp>
        <p:nvGrpSpPr>
          <p:cNvPr id="15" name="Group 45"/>
          <p:cNvGrpSpPr>
            <a:grpSpLocks/>
          </p:cNvGrpSpPr>
          <p:nvPr/>
        </p:nvGrpSpPr>
        <p:grpSpPr bwMode="auto">
          <a:xfrm>
            <a:off x="5291922" y="5423401"/>
            <a:ext cx="439712" cy="1327165"/>
            <a:chOff x="2610" y="2991"/>
            <a:chExt cx="679" cy="1215"/>
          </a:xfrm>
        </p:grpSpPr>
        <p:sp>
          <p:nvSpPr>
            <p:cNvPr id="22" name="Freeform 46"/>
            <p:cNvSpPr>
              <a:spLocks/>
            </p:cNvSpPr>
            <p:nvPr/>
          </p:nvSpPr>
          <p:spPr bwMode="gray">
            <a:xfrm>
              <a:off x="2671" y="4115"/>
              <a:ext cx="557" cy="91"/>
            </a:xfrm>
            <a:custGeom>
              <a:avLst/>
              <a:gdLst/>
              <a:ahLst/>
              <a:cxnLst>
                <a:cxn ang="0">
                  <a:pos x="1120" y="252"/>
                </a:cxn>
                <a:cxn ang="0">
                  <a:pos x="1116" y="250"/>
                </a:cxn>
                <a:cxn ang="0">
                  <a:pos x="1100" y="246"/>
                </a:cxn>
                <a:cxn ang="0">
                  <a:pos x="1074" y="240"/>
                </a:cxn>
                <a:cxn ang="0">
                  <a:pos x="1038" y="232"/>
                </a:cxn>
                <a:cxn ang="0">
                  <a:pos x="992" y="222"/>
                </a:cxn>
                <a:cxn ang="0">
                  <a:pos x="938" y="212"/>
                </a:cxn>
                <a:cxn ang="0">
                  <a:pos x="876" y="204"/>
                </a:cxn>
                <a:cxn ang="0">
                  <a:pos x="806" y="196"/>
                </a:cxn>
                <a:cxn ang="0">
                  <a:pos x="730" y="190"/>
                </a:cxn>
                <a:cxn ang="0">
                  <a:pos x="646" y="184"/>
                </a:cxn>
                <a:cxn ang="0">
                  <a:pos x="556" y="184"/>
                </a:cxn>
                <a:cxn ang="0">
                  <a:pos x="466" y="184"/>
                </a:cxn>
                <a:cxn ang="0">
                  <a:pos x="384" y="190"/>
                </a:cxn>
                <a:cxn ang="0">
                  <a:pos x="308" y="196"/>
                </a:cxn>
                <a:cxn ang="0">
                  <a:pos x="238" y="204"/>
                </a:cxn>
                <a:cxn ang="0">
                  <a:pos x="178" y="212"/>
                </a:cxn>
                <a:cxn ang="0">
                  <a:pos x="126" y="222"/>
                </a:cxn>
                <a:cxn ang="0">
                  <a:pos x="82" y="232"/>
                </a:cxn>
                <a:cxn ang="0">
                  <a:pos x="46" y="240"/>
                </a:cxn>
                <a:cxn ang="0">
                  <a:pos x="20" y="246"/>
                </a:cxn>
                <a:cxn ang="0">
                  <a:pos x="6" y="250"/>
                </a:cxn>
                <a:cxn ang="0">
                  <a:pos x="0" y="252"/>
                </a:cxn>
                <a:cxn ang="0">
                  <a:pos x="0" y="62"/>
                </a:cxn>
                <a:cxn ang="0">
                  <a:pos x="560" y="0"/>
                </a:cxn>
                <a:cxn ang="0">
                  <a:pos x="1120" y="62"/>
                </a:cxn>
                <a:cxn ang="0">
                  <a:pos x="1120" y="252"/>
                </a:cxn>
                <a:cxn ang="0">
                  <a:pos x="1120" y="252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Rectangle 47"/>
            <p:cNvSpPr>
              <a:spLocks noChangeArrowheads="1"/>
            </p:cNvSpPr>
            <p:nvPr/>
          </p:nvSpPr>
          <p:spPr bwMode="gray">
            <a:xfrm>
              <a:off x="2610" y="2991"/>
              <a:ext cx="679" cy="1179"/>
            </a:xfrm>
            <a:prstGeom prst="rect">
              <a:avLst/>
            </a:prstGeom>
            <a:gradFill rotWithShape="1">
              <a:gsLst>
                <a:gs pos="0">
                  <a:srgbClr val="66CCFF">
                    <a:gamma/>
                    <a:tint val="36471"/>
                    <a:invGamma/>
                  </a:srgbClr>
                </a:gs>
                <a:gs pos="50000">
                  <a:srgbClr val="66CCFF"/>
                </a:gs>
                <a:gs pos="100000">
                  <a:srgbClr val="66CCFF">
                    <a:gamma/>
                    <a:tint val="36471"/>
                    <a:invGamma/>
                  </a:srgbClr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vert="vert270" wrap="none" anchor="ctr"/>
            <a:lstStyle/>
            <a:p>
              <a:r>
                <a:rPr lang="ru-RU" sz="1100" b="1" dirty="0" smtClean="0"/>
                <a:t>преобразователь</a:t>
              </a:r>
              <a:endParaRPr lang="ru-RU" sz="1100" dirty="0" smtClean="0"/>
            </a:p>
          </p:txBody>
        </p:sp>
      </p:grpSp>
      <p:grpSp>
        <p:nvGrpSpPr>
          <p:cNvPr id="18" name="Group 45"/>
          <p:cNvGrpSpPr>
            <a:grpSpLocks/>
          </p:cNvGrpSpPr>
          <p:nvPr/>
        </p:nvGrpSpPr>
        <p:grpSpPr bwMode="auto">
          <a:xfrm>
            <a:off x="4577542" y="5423401"/>
            <a:ext cx="439712" cy="1327165"/>
            <a:chOff x="2610" y="2991"/>
            <a:chExt cx="679" cy="1215"/>
          </a:xfrm>
        </p:grpSpPr>
        <p:sp>
          <p:nvSpPr>
            <p:cNvPr id="25" name="Freeform 46"/>
            <p:cNvSpPr>
              <a:spLocks/>
            </p:cNvSpPr>
            <p:nvPr/>
          </p:nvSpPr>
          <p:spPr bwMode="gray">
            <a:xfrm>
              <a:off x="2671" y="4115"/>
              <a:ext cx="557" cy="91"/>
            </a:xfrm>
            <a:custGeom>
              <a:avLst/>
              <a:gdLst/>
              <a:ahLst/>
              <a:cxnLst>
                <a:cxn ang="0">
                  <a:pos x="1120" y="252"/>
                </a:cxn>
                <a:cxn ang="0">
                  <a:pos x="1116" y="250"/>
                </a:cxn>
                <a:cxn ang="0">
                  <a:pos x="1100" y="246"/>
                </a:cxn>
                <a:cxn ang="0">
                  <a:pos x="1074" y="240"/>
                </a:cxn>
                <a:cxn ang="0">
                  <a:pos x="1038" y="232"/>
                </a:cxn>
                <a:cxn ang="0">
                  <a:pos x="992" y="222"/>
                </a:cxn>
                <a:cxn ang="0">
                  <a:pos x="938" y="212"/>
                </a:cxn>
                <a:cxn ang="0">
                  <a:pos x="876" y="204"/>
                </a:cxn>
                <a:cxn ang="0">
                  <a:pos x="806" y="196"/>
                </a:cxn>
                <a:cxn ang="0">
                  <a:pos x="730" y="190"/>
                </a:cxn>
                <a:cxn ang="0">
                  <a:pos x="646" y="184"/>
                </a:cxn>
                <a:cxn ang="0">
                  <a:pos x="556" y="184"/>
                </a:cxn>
                <a:cxn ang="0">
                  <a:pos x="466" y="184"/>
                </a:cxn>
                <a:cxn ang="0">
                  <a:pos x="384" y="190"/>
                </a:cxn>
                <a:cxn ang="0">
                  <a:pos x="308" y="196"/>
                </a:cxn>
                <a:cxn ang="0">
                  <a:pos x="238" y="204"/>
                </a:cxn>
                <a:cxn ang="0">
                  <a:pos x="178" y="212"/>
                </a:cxn>
                <a:cxn ang="0">
                  <a:pos x="126" y="222"/>
                </a:cxn>
                <a:cxn ang="0">
                  <a:pos x="82" y="232"/>
                </a:cxn>
                <a:cxn ang="0">
                  <a:pos x="46" y="240"/>
                </a:cxn>
                <a:cxn ang="0">
                  <a:pos x="20" y="246"/>
                </a:cxn>
                <a:cxn ang="0">
                  <a:pos x="6" y="250"/>
                </a:cxn>
                <a:cxn ang="0">
                  <a:pos x="0" y="252"/>
                </a:cxn>
                <a:cxn ang="0">
                  <a:pos x="0" y="62"/>
                </a:cxn>
                <a:cxn ang="0">
                  <a:pos x="560" y="0"/>
                </a:cxn>
                <a:cxn ang="0">
                  <a:pos x="1120" y="62"/>
                </a:cxn>
                <a:cxn ang="0">
                  <a:pos x="1120" y="252"/>
                </a:cxn>
                <a:cxn ang="0">
                  <a:pos x="1120" y="252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Rectangle 47"/>
            <p:cNvSpPr>
              <a:spLocks noChangeArrowheads="1"/>
            </p:cNvSpPr>
            <p:nvPr/>
          </p:nvSpPr>
          <p:spPr bwMode="gray">
            <a:xfrm>
              <a:off x="2610" y="2991"/>
              <a:ext cx="679" cy="1179"/>
            </a:xfrm>
            <a:prstGeom prst="rect">
              <a:avLst/>
            </a:prstGeom>
            <a:gradFill rotWithShape="1">
              <a:gsLst>
                <a:gs pos="0">
                  <a:srgbClr val="66CCFF">
                    <a:gamma/>
                    <a:tint val="36471"/>
                    <a:invGamma/>
                  </a:srgbClr>
                </a:gs>
                <a:gs pos="50000">
                  <a:srgbClr val="66CCFF"/>
                </a:gs>
                <a:gs pos="100000">
                  <a:srgbClr val="66CCFF">
                    <a:gamma/>
                    <a:tint val="36471"/>
                    <a:invGamma/>
                  </a:srgbClr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vert="vert270" wrap="none" anchor="ctr"/>
            <a:lstStyle/>
            <a:p>
              <a:r>
                <a:rPr lang="ru-RU" sz="1100" b="1" dirty="0" smtClean="0"/>
                <a:t>преобразователь</a:t>
              </a:r>
              <a:endParaRPr lang="ru-RU" sz="1100" dirty="0" smtClean="0"/>
            </a:p>
          </p:txBody>
        </p:sp>
      </p:grpSp>
      <p:grpSp>
        <p:nvGrpSpPr>
          <p:cNvPr id="21" name="Group 9"/>
          <p:cNvGrpSpPr>
            <a:grpSpLocks/>
          </p:cNvGrpSpPr>
          <p:nvPr/>
        </p:nvGrpSpPr>
        <p:grpSpPr bwMode="auto">
          <a:xfrm>
            <a:off x="4791856" y="3923203"/>
            <a:ext cx="2236788" cy="877888"/>
            <a:chOff x="3374" y="1824"/>
            <a:chExt cx="1440" cy="562"/>
          </a:xfrm>
        </p:grpSpPr>
        <p:sp>
          <p:nvSpPr>
            <p:cNvPr id="28" name="Freeform 10"/>
            <p:cNvSpPr>
              <a:spLocks/>
            </p:cNvSpPr>
            <p:nvPr/>
          </p:nvSpPr>
          <p:spPr bwMode="gray">
            <a:xfrm>
              <a:off x="3459" y="2196"/>
              <a:ext cx="1270" cy="190"/>
            </a:xfrm>
            <a:custGeom>
              <a:avLst/>
              <a:gdLst/>
              <a:ahLst/>
              <a:cxnLst>
                <a:cxn ang="0">
                  <a:pos x="1120" y="252"/>
                </a:cxn>
                <a:cxn ang="0">
                  <a:pos x="1116" y="250"/>
                </a:cxn>
                <a:cxn ang="0">
                  <a:pos x="1100" y="246"/>
                </a:cxn>
                <a:cxn ang="0">
                  <a:pos x="1074" y="240"/>
                </a:cxn>
                <a:cxn ang="0">
                  <a:pos x="1038" y="232"/>
                </a:cxn>
                <a:cxn ang="0">
                  <a:pos x="992" y="222"/>
                </a:cxn>
                <a:cxn ang="0">
                  <a:pos x="938" y="212"/>
                </a:cxn>
                <a:cxn ang="0">
                  <a:pos x="876" y="204"/>
                </a:cxn>
                <a:cxn ang="0">
                  <a:pos x="806" y="196"/>
                </a:cxn>
                <a:cxn ang="0">
                  <a:pos x="730" y="190"/>
                </a:cxn>
                <a:cxn ang="0">
                  <a:pos x="646" y="184"/>
                </a:cxn>
                <a:cxn ang="0">
                  <a:pos x="556" y="184"/>
                </a:cxn>
                <a:cxn ang="0">
                  <a:pos x="466" y="184"/>
                </a:cxn>
                <a:cxn ang="0">
                  <a:pos x="384" y="190"/>
                </a:cxn>
                <a:cxn ang="0">
                  <a:pos x="308" y="196"/>
                </a:cxn>
                <a:cxn ang="0">
                  <a:pos x="238" y="204"/>
                </a:cxn>
                <a:cxn ang="0">
                  <a:pos x="178" y="212"/>
                </a:cxn>
                <a:cxn ang="0">
                  <a:pos x="126" y="222"/>
                </a:cxn>
                <a:cxn ang="0">
                  <a:pos x="82" y="232"/>
                </a:cxn>
                <a:cxn ang="0">
                  <a:pos x="46" y="240"/>
                </a:cxn>
                <a:cxn ang="0">
                  <a:pos x="20" y="246"/>
                </a:cxn>
                <a:cxn ang="0">
                  <a:pos x="6" y="250"/>
                </a:cxn>
                <a:cxn ang="0">
                  <a:pos x="0" y="252"/>
                </a:cxn>
                <a:cxn ang="0">
                  <a:pos x="0" y="62"/>
                </a:cxn>
                <a:cxn ang="0">
                  <a:pos x="560" y="0"/>
                </a:cxn>
                <a:cxn ang="0">
                  <a:pos x="1120" y="62"/>
                </a:cxn>
                <a:cxn ang="0">
                  <a:pos x="1120" y="252"/>
                </a:cxn>
                <a:cxn ang="0">
                  <a:pos x="1120" y="252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" name="Rectangle 11"/>
            <p:cNvSpPr>
              <a:spLocks noChangeArrowheads="1"/>
            </p:cNvSpPr>
            <p:nvPr/>
          </p:nvSpPr>
          <p:spPr bwMode="gray">
            <a:xfrm>
              <a:off x="3374" y="1824"/>
              <a:ext cx="1440" cy="480"/>
            </a:xfrm>
            <a:prstGeom prst="rect">
              <a:avLst/>
            </a:prstGeom>
            <a:gradFill rotWithShape="1">
              <a:gsLst>
                <a:gs pos="0">
                  <a:srgbClr val="97E4FF"/>
                </a:gs>
                <a:gs pos="50000">
                  <a:srgbClr val="53D2FF"/>
                </a:gs>
                <a:gs pos="100000">
                  <a:srgbClr val="97E4FF"/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ru-RU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КОРЗИНА 2</a:t>
              </a:r>
              <a:endPara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cxnSp>
        <p:nvCxnSpPr>
          <p:cNvPr id="30" name="AutoShape 18"/>
          <p:cNvCxnSpPr>
            <a:cxnSpLocks noChangeShapeType="1"/>
          </p:cNvCxnSpPr>
          <p:nvPr/>
        </p:nvCxnSpPr>
        <p:spPr bwMode="auto">
          <a:xfrm rot="5400000">
            <a:off x="901116" y="4527795"/>
            <a:ext cx="750400" cy="111285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bg2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31" name="AutoShape 19"/>
          <p:cNvCxnSpPr>
            <a:cxnSpLocks noChangeShapeType="1"/>
          </p:cNvCxnSpPr>
          <p:nvPr/>
        </p:nvCxnSpPr>
        <p:spPr bwMode="auto">
          <a:xfrm rot="5400000">
            <a:off x="1258306" y="4884985"/>
            <a:ext cx="750400" cy="39847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bg2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32" name="AutoShape 20"/>
          <p:cNvCxnSpPr>
            <a:cxnSpLocks noChangeShapeType="1"/>
          </p:cNvCxnSpPr>
          <p:nvPr/>
        </p:nvCxnSpPr>
        <p:spPr bwMode="auto">
          <a:xfrm rot="16200000" flipH="1">
            <a:off x="1686934" y="4854829"/>
            <a:ext cx="750400" cy="45878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bg2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33" name="AutoShape 21"/>
          <p:cNvCxnSpPr>
            <a:cxnSpLocks noChangeShapeType="1"/>
          </p:cNvCxnSpPr>
          <p:nvPr/>
        </p:nvCxnSpPr>
        <p:spPr bwMode="auto">
          <a:xfrm rot="16200000" flipH="1">
            <a:off x="2044124" y="4497639"/>
            <a:ext cx="750400" cy="117316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bg2"/>
            </a:solidFill>
            <a:miter lim="800000"/>
            <a:headEnd type="triangle"/>
            <a:tailEnd type="triangle" w="med" len="med"/>
          </a:ln>
          <a:effectLst/>
        </p:spPr>
      </p:cxnSp>
      <p:grpSp>
        <p:nvGrpSpPr>
          <p:cNvPr id="24" name="Group 45"/>
          <p:cNvGrpSpPr>
            <a:grpSpLocks/>
          </p:cNvGrpSpPr>
          <p:nvPr/>
        </p:nvGrpSpPr>
        <p:grpSpPr bwMode="auto">
          <a:xfrm>
            <a:off x="2786050" y="5459421"/>
            <a:ext cx="439712" cy="1327165"/>
            <a:chOff x="2610" y="2991"/>
            <a:chExt cx="679" cy="1215"/>
          </a:xfrm>
        </p:grpSpPr>
        <p:sp>
          <p:nvSpPr>
            <p:cNvPr id="35" name="Freeform 46"/>
            <p:cNvSpPr>
              <a:spLocks/>
            </p:cNvSpPr>
            <p:nvPr/>
          </p:nvSpPr>
          <p:spPr bwMode="gray">
            <a:xfrm>
              <a:off x="2671" y="4115"/>
              <a:ext cx="557" cy="91"/>
            </a:xfrm>
            <a:custGeom>
              <a:avLst/>
              <a:gdLst/>
              <a:ahLst/>
              <a:cxnLst>
                <a:cxn ang="0">
                  <a:pos x="1120" y="252"/>
                </a:cxn>
                <a:cxn ang="0">
                  <a:pos x="1116" y="250"/>
                </a:cxn>
                <a:cxn ang="0">
                  <a:pos x="1100" y="246"/>
                </a:cxn>
                <a:cxn ang="0">
                  <a:pos x="1074" y="240"/>
                </a:cxn>
                <a:cxn ang="0">
                  <a:pos x="1038" y="232"/>
                </a:cxn>
                <a:cxn ang="0">
                  <a:pos x="992" y="222"/>
                </a:cxn>
                <a:cxn ang="0">
                  <a:pos x="938" y="212"/>
                </a:cxn>
                <a:cxn ang="0">
                  <a:pos x="876" y="204"/>
                </a:cxn>
                <a:cxn ang="0">
                  <a:pos x="806" y="196"/>
                </a:cxn>
                <a:cxn ang="0">
                  <a:pos x="730" y="190"/>
                </a:cxn>
                <a:cxn ang="0">
                  <a:pos x="646" y="184"/>
                </a:cxn>
                <a:cxn ang="0">
                  <a:pos x="556" y="184"/>
                </a:cxn>
                <a:cxn ang="0">
                  <a:pos x="466" y="184"/>
                </a:cxn>
                <a:cxn ang="0">
                  <a:pos x="384" y="190"/>
                </a:cxn>
                <a:cxn ang="0">
                  <a:pos x="308" y="196"/>
                </a:cxn>
                <a:cxn ang="0">
                  <a:pos x="238" y="204"/>
                </a:cxn>
                <a:cxn ang="0">
                  <a:pos x="178" y="212"/>
                </a:cxn>
                <a:cxn ang="0">
                  <a:pos x="126" y="222"/>
                </a:cxn>
                <a:cxn ang="0">
                  <a:pos x="82" y="232"/>
                </a:cxn>
                <a:cxn ang="0">
                  <a:pos x="46" y="240"/>
                </a:cxn>
                <a:cxn ang="0">
                  <a:pos x="20" y="246"/>
                </a:cxn>
                <a:cxn ang="0">
                  <a:pos x="6" y="250"/>
                </a:cxn>
                <a:cxn ang="0">
                  <a:pos x="0" y="252"/>
                </a:cxn>
                <a:cxn ang="0">
                  <a:pos x="0" y="62"/>
                </a:cxn>
                <a:cxn ang="0">
                  <a:pos x="560" y="0"/>
                </a:cxn>
                <a:cxn ang="0">
                  <a:pos x="1120" y="62"/>
                </a:cxn>
                <a:cxn ang="0">
                  <a:pos x="1120" y="252"/>
                </a:cxn>
                <a:cxn ang="0">
                  <a:pos x="1120" y="252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gradFill rotWithShape="1">
              <a:gsLst>
                <a:gs pos="0">
                  <a:srgbClr val="99D549">
                    <a:gamma/>
                    <a:tint val="36471"/>
                    <a:invGamma/>
                  </a:srgbClr>
                </a:gs>
                <a:gs pos="50000">
                  <a:srgbClr val="99D549"/>
                </a:gs>
                <a:gs pos="100000">
                  <a:srgbClr val="99D549">
                    <a:gamma/>
                    <a:tint val="36471"/>
                    <a:invGamma/>
                  </a:srgbClr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" name="Rectangle 47"/>
            <p:cNvSpPr>
              <a:spLocks noChangeArrowheads="1"/>
            </p:cNvSpPr>
            <p:nvPr/>
          </p:nvSpPr>
          <p:spPr bwMode="gray">
            <a:xfrm>
              <a:off x="2610" y="2991"/>
              <a:ext cx="679" cy="1179"/>
            </a:xfrm>
            <a:prstGeom prst="rect">
              <a:avLst/>
            </a:prstGeom>
            <a:gradFill rotWithShape="1">
              <a:gsLst>
                <a:gs pos="0">
                  <a:srgbClr val="DEF2C4"/>
                </a:gs>
                <a:gs pos="50000">
                  <a:srgbClr val="99D549"/>
                </a:gs>
                <a:gs pos="100000">
                  <a:srgbClr val="99D549">
                    <a:gamma/>
                    <a:tint val="36471"/>
                    <a:invGamma/>
                  </a:srgbClr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vert="vert270" wrap="none" anchor="ctr"/>
            <a:lstStyle/>
            <a:p>
              <a:r>
                <a:rPr lang="ru-RU" sz="1100" b="1" dirty="0" smtClean="0"/>
                <a:t>преобразователь</a:t>
              </a:r>
              <a:endParaRPr lang="ru-RU" sz="1100" dirty="0" smtClean="0"/>
            </a:p>
          </p:txBody>
        </p:sp>
      </p:grpSp>
      <p:grpSp>
        <p:nvGrpSpPr>
          <p:cNvPr id="27" name="Group 45"/>
          <p:cNvGrpSpPr>
            <a:grpSpLocks/>
          </p:cNvGrpSpPr>
          <p:nvPr/>
        </p:nvGrpSpPr>
        <p:grpSpPr bwMode="auto">
          <a:xfrm>
            <a:off x="2071670" y="5459421"/>
            <a:ext cx="439712" cy="1327165"/>
            <a:chOff x="2610" y="2991"/>
            <a:chExt cx="679" cy="1215"/>
          </a:xfrm>
        </p:grpSpPr>
        <p:sp>
          <p:nvSpPr>
            <p:cNvPr id="38" name="Freeform 46"/>
            <p:cNvSpPr>
              <a:spLocks/>
            </p:cNvSpPr>
            <p:nvPr/>
          </p:nvSpPr>
          <p:spPr bwMode="gray">
            <a:xfrm>
              <a:off x="2671" y="4115"/>
              <a:ext cx="557" cy="91"/>
            </a:xfrm>
            <a:custGeom>
              <a:avLst/>
              <a:gdLst/>
              <a:ahLst/>
              <a:cxnLst>
                <a:cxn ang="0">
                  <a:pos x="1120" y="252"/>
                </a:cxn>
                <a:cxn ang="0">
                  <a:pos x="1116" y="250"/>
                </a:cxn>
                <a:cxn ang="0">
                  <a:pos x="1100" y="246"/>
                </a:cxn>
                <a:cxn ang="0">
                  <a:pos x="1074" y="240"/>
                </a:cxn>
                <a:cxn ang="0">
                  <a:pos x="1038" y="232"/>
                </a:cxn>
                <a:cxn ang="0">
                  <a:pos x="992" y="222"/>
                </a:cxn>
                <a:cxn ang="0">
                  <a:pos x="938" y="212"/>
                </a:cxn>
                <a:cxn ang="0">
                  <a:pos x="876" y="204"/>
                </a:cxn>
                <a:cxn ang="0">
                  <a:pos x="806" y="196"/>
                </a:cxn>
                <a:cxn ang="0">
                  <a:pos x="730" y="190"/>
                </a:cxn>
                <a:cxn ang="0">
                  <a:pos x="646" y="184"/>
                </a:cxn>
                <a:cxn ang="0">
                  <a:pos x="556" y="184"/>
                </a:cxn>
                <a:cxn ang="0">
                  <a:pos x="466" y="184"/>
                </a:cxn>
                <a:cxn ang="0">
                  <a:pos x="384" y="190"/>
                </a:cxn>
                <a:cxn ang="0">
                  <a:pos x="308" y="196"/>
                </a:cxn>
                <a:cxn ang="0">
                  <a:pos x="238" y="204"/>
                </a:cxn>
                <a:cxn ang="0">
                  <a:pos x="178" y="212"/>
                </a:cxn>
                <a:cxn ang="0">
                  <a:pos x="126" y="222"/>
                </a:cxn>
                <a:cxn ang="0">
                  <a:pos x="82" y="232"/>
                </a:cxn>
                <a:cxn ang="0">
                  <a:pos x="46" y="240"/>
                </a:cxn>
                <a:cxn ang="0">
                  <a:pos x="20" y="246"/>
                </a:cxn>
                <a:cxn ang="0">
                  <a:pos x="6" y="250"/>
                </a:cxn>
                <a:cxn ang="0">
                  <a:pos x="0" y="252"/>
                </a:cxn>
                <a:cxn ang="0">
                  <a:pos x="0" y="62"/>
                </a:cxn>
                <a:cxn ang="0">
                  <a:pos x="560" y="0"/>
                </a:cxn>
                <a:cxn ang="0">
                  <a:pos x="1120" y="62"/>
                </a:cxn>
                <a:cxn ang="0">
                  <a:pos x="1120" y="252"/>
                </a:cxn>
                <a:cxn ang="0">
                  <a:pos x="1120" y="252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gradFill rotWithShape="1">
              <a:gsLst>
                <a:gs pos="0">
                  <a:srgbClr val="99D549">
                    <a:gamma/>
                    <a:tint val="36471"/>
                    <a:invGamma/>
                  </a:srgbClr>
                </a:gs>
                <a:gs pos="50000">
                  <a:srgbClr val="99D549"/>
                </a:gs>
                <a:gs pos="100000">
                  <a:srgbClr val="99D549">
                    <a:gamma/>
                    <a:tint val="36471"/>
                    <a:invGamma/>
                  </a:srgbClr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" name="Rectangle 47"/>
            <p:cNvSpPr>
              <a:spLocks noChangeArrowheads="1"/>
            </p:cNvSpPr>
            <p:nvPr/>
          </p:nvSpPr>
          <p:spPr bwMode="gray">
            <a:xfrm>
              <a:off x="2610" y="2991"/>
              <a:ext cx="679" cy="1179"/>
            </a:xfrm>
            <a:prstGeom prst="rect">
              <a:avLst/>
            </a:prstGeom>
            <a:gradFill rotWithShape="1">
              <a:gsLst>
                <a:gs pos="0">
                  <a:srgbClr val="99D549">
                    <a:gamma/>
                    <a:tint val="36471"/>
                    <a:invGamma/>
                  </a:srgbClr>
                </a:gs>
                <a:gs pos="50000">
                  <a:srgbClr val="99D549"/>
                </a:gs>
                <a:gs pos="100000">
                  <a:srgbClr val="99D549">
                    <a:gamma/>
                    <a:tint val="36471"/>
                    <a:invGamma/>
                  </a:srgbClr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vert="vert270" wrap="none" anchor="ctr"/>
            <a:lstStyle/>
            <a:p>
              <a:r>
                <a:rPr lang="ru-RU" sz="1100" b="1" dirty="0" smtClean="0"/>
                <a:t>преобразователь</a:t>
              </a:r>
              <a:endParaRPr lang="ru-RU" sz="1100" dirty="0" smtClean="0"/>
            </a:p>
          </p:txBody>
        </p:sp>
      </p:grpSp>
      <p:grpSp>
        <p:nvGrpSpPr>
          <p:cNvPr id="34" name="Group 45"/>
          <p:cNvGrpSpPr>
            <a:grpSpLocks/>
          </p:cNvGrpSpPr>
          <p:nvPr/>
        </p:nvGrpSpPr>
        <p:grpSpPr bwMode="auto">
          <a:xfrm>
            <a:off x="1214414" y="5459421"/>
            <a:ext cx="439712" cy="1327165"/>
            <a:chOff x="2610" y="2991"/>
            <a:chExt cx="679" cy="1215"/>
          </a:xfrm>
        </p:grpSpPr>
        <p:sp>
          <p:nvSpPr>
            <p:cNvPr id="41" name="Freeform 46"/>
            <p:cNvSpPr>
              <a:spLocks/>
            </p:cNvSpPr>
            <p:nvPr/>
          </p:nvSpPr>
          <p:spPr bwMode="gray">
            <a:xfrm>
              <a:off x="2671" y="4115"/>
              <a:ext cx="557" cy="91"/>
            </a:xfrm>
            <a:custGeom>
              <a:avLst/>
              <a:gdLst/>
              <a:ahLst/>
              <a:cxnLst>
                <a:cxn ang="0">
                  <a:pos x="1120" y="252"/>
                </a:cxn>
                <a:cxn ang="0">
                  <a:pos x="1116" y="250"/>
                </a:cxn>
                <a:cxn ang="0">
                  <a:pos x="1100" y="246"/>
                </a:cxn>
                <a:cxn ang="0">
                  <a:pos x="1074" y="240"/>
                </a:cxn>
                <a:cxn ang="0">
                  <a:pos x="1038" y="232"/>
                </a:cxn>
                <a:cxn ang="0">
                  <a:pos x="992" y="222"/>
                </a:cxn>
                <a:cxn ang="0">
                  <a:pos x="938" y="212"/>
                </a:cxn>
                <a:cxn ang="0">
                  <a:pos x="876" y="204"/>
                </a:cxn>
                <a:cxn ang="0">
                  <a:pos x="806" y="196"/>
                </a:cxn>
                <a:cxn ang="0">
                  <a:pos x="730" y="190"/>
                </a:cxn>
                <a:cxn ang="0">
                  <a:pos x="646" y="184"/>
                </a:cxn>
                <a:cxn ang="0">
                  <a:pos x="556" y="184"/>
                </a:cxn>
                <a:cxn ang="0">
                  <a:pos x="466" y="184"/>
                </a:cxn>
                <a:cxn ang="0">
                  <a:pos x="384" y="190"/>
                </a:cxn>
                <a:cxn ang="0">
                  <a:pos x="308" y="196"/>
                </a:cxn>
                <a:cxn ang="0">
                  <a:pos x="238" y="204"/>
                </a:cxn>
                <a:cxn ang="0">
                  <a:pos x="178" y="212"/>
                </a:cxn>
                <a:cxn ang="0">
                  <a:pos x="126" y="222"/>
                </a:cxn>
                <a:cxn ang="0">
                  <a:pos x="82" y="232"/>
                </a:cxn>
                <a:cxn ang="0">
                  <a:pos x="46" y="240"/>
                </a:cxn>
                <a:cxn ang="0">
                  <a:pos x="20" y="246"/>
                </a:cxn>
                <a:cxn ang="0">
                  <a:pos x="6" y="250"/>
                </a:cxn>
                <a:cxn ang="0">
                  <a:pos x="0" y="252"/>
                </a:cxn>
                <a:cxn ang="0">
                  <a:pos x="0" y="62"/>
                </a:cxn>
                <a:cxn ang="0">
                  <a:pos x="560" y="0"/>
                </a:cxn>
                <a:cxn ang="0">
                  <a:pos x="1120" y="62"/>
                </a:cxn>
                <a:cxn ang="0">
                  <a:pos x="1120" y="252"/>
                </a:cxn>
                <a:cxn ang="0">
                  <a:pos x="1120" y="252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gradFill rotWithShape="1">
              <a:gsLst>
                <a:gs pos="0">
                  <a:srgbClr val="99D549">
                    <a:gamma/>
                    <a:tint val="36471"/>
                    <a:invGamma/>
                  </a:srgbClr>
                </a:gs>
                <a:gs pos="50000">
                  <a:srgbClr val="99D549"/>
                </a:gs>
                <a:gs pos="100000">
                  <a:srgbClr val="99D549">
                    <a:gamma/>
                    <a:tint val="36471"/>
                    <a:invGamma/>
                  </a:srgbClr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" name="Rectangle 47"/>
            <p:cNvSpPr>
              <a:spLocks noChangeArrowheads="1"/>
            </p:cNvSpPr>
            <p:nvPr/>
          </p:nvSpPr>
          <p:spPr bwMode="gray">
            <a:xfrm>
              <a:off x="2610" y="2991"/>
              <a:ext cx="679" cy="1179"/>
            </a:xfrm>
            <a:prstGeom prst="rect">
              <a:avLst/>
            </a:prstGeom>
            <a:gradFill rotWithShape="1">
              <a:gsLst>
                <a:gs pos="0">
                  <a:srgbClr val="99D549">
                    <a:gamma/>
                    <a:tint val="36471"/>
                    <a:invGamma/>
                  </a:srgbClr>
                </a:gs>
                <a:gs pos="50000">
                  <a:srgbClr val="99D549"/>
                </a:gs>
                <a:gs pos="100000">
                  <a:srgbClr val="99D549">
                    <a:gamma/>
                    <a:tint val="36471"/>
                    <a:invGamma/>
                  </a:srgbClr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vert="vert270" wrap="none" anchor="ctr"/>
            <a:lstStyle/>
            <a:p>
              <a:pPr algn="ctr"/>
              <a:r>
                <a:rPr lang="ru-RU" sz="1100" b="1" dirty="0" smtClean="0"/>
                <a:t>преобразователь</a:t>
              </a:r>
              <a:endParaRPr lang="ru-RU" dirty="0"/>
            </a:p>
          </p:txBody>
        </p:sp>
      </p:grpSp>
      <p:grpSp>
        <p:nvGrpSpPr>
          <p:cNvPr id="37" name="Group 45"/>
          <p:cNvGrpSpPr>
            <a:grpSpLocks/>
          </p:cNvGrpSpPr>
          <p:nvPr/>
        </p:nvGrpSpPr>
        <p:grpSpPr bwMode="auto">
          <a:xfrm>
            <a:off x="500034" y="5459421"/>
            <a:ext cx="439712" cy="1327165"/>
            <a:chOff x="2610" y="2991"/>
            <a:chExt cx="679" cy="1215"/>
          </a:xfrm>
        </p:grpSpPr>
        <p:sp>
          <p:nvSpPr>
            <p:cNvPr id="44" name="Freeform 46"/>
            <p:cNvSpPr>
              <a:spLocks/>
            </p:cNvSpPr>
            <p:nvPr/>
          </p:nvSpPr>
          <p:spPr bwMode="gray">
            <a:xfrm>
              <a:off x="2671" y="4115"/>
              <a:ext cx="557" cy="91"/>
            </a:xfrm>
            <a:custGeom>
              <a:avLst/>
              <a:gdLst/>
              <a:ahLst/>
              <a:cxnLst>
                <a:cxn ang="0">
                  <a:pos x="1120" y="252"/>
                </a:cxn>
                <a:cxn ang="0">
                  <a:pos x="1116" y="250"/>
                </a:cxn>
                <a:cxn ang="0">
                  <a:pos x="1100" y="246"/>
                </a:cxn>
                <a:cxn ang="0">
                  <a:pos x="1074" y="240"/>
                </a:cxn>
                <a:cxn ang="0">
                  <a:pos x="1038" y="232"/>
                </a:cxn>
                <a:cxn ang="0">
                  <a:pos x="992" y="222"/>
                </a:cxn>
                <a:cxn ang="0">
                  <a:pos x="938" y="212"/>
                </a:cxn>
                <a:cxn ang="0">
                  <a:pos x="876" y="204"/>
                </a:cxn>
                <a:cxn ang="0">
                  <a:pos x="806" y="196"/>
                </a:cxn>
                <a:cxn ang="0">
                  <a:pos x="730" y="190"/>
                </a:cxn>
                <a:cxn ang="0">
                  <a:pos x="646" y="184"/>
                </a:cxn>
                <a:cxn ang="0">
                  <a:pos x="556" y="184"/>
                </a:cxn>
                <a:cxn ang="0">
                  <a:pos x="466" y="184"/>
                </a:cxn>
                <a:cxn ang="0">
                  <a:pos x="384" y="190"/>
                </a:cxn>
                <a:cxn ang="0">
                  <a:pos x="308" y="196"/>
                </a:cxn>
                <a:cxn ang="0">
                  <a:pos x="238" y="204"/>
                </a:cxn>
                <a:cxn ang="0">
                  <a:pos x="178" y="212"/>
                </a:cxn>
                <a:cxn ang="0">
                  <a:pos x="126" y="222"/>
                </a:cxn>
                <a:cxn ang="0">
                  <a:pos x="82" y="232"/>
                </a:cxn>
                <a:cxn ang="0">
                  <a:pos x="46" y="240"/>
                </a:cxn>
                <a:cxn ang="0">
                  <a:pos x="20" y="246"/>
                </a:cxn>
                <a:cxn ang="0">
                  <a:pos x="6" y="250"/>
                </a:cxn>
                <a:cxn ang="0">
                  <a:pos x="0" y="252"/>
                </a:cxn>
                <a:cxn ang="0">
                  <a:pos x="0" y="62"/>
                </a:cxn>
                <a:cxn ang="0">
                  <a:pos x="560" y="0"/>
                </a:cxn>
                <a:cxn ang="0">
                  <a:pos x="1120" y="62"/>
                </a:cxn>
                <a:cxn ang="0">
                  <a:pos x="1120" y="252"/>
                </a:cxn>
                <a:cxn ang="0">
                  <a:pos x="1120" y="252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gradFill rotWithShape="1">
              <a:gsLst>
                <a:gs pos="0">
                  <a:srgbClr val="99D549">
                    <a:gamma/>
                    <a:tint val="36471"/>
                    <a:invGamma/>
                  </a:srgbClr>
                </a:gs>
                <a:gs pos="50000">
                  <a:srgbClr val="99D549"/>
                </a:gs>
                <a:gs pos="100000">
                  <a:srgbClr val="99D549">
                    <a:gamma/>
                    <a:tint val="36471"/>
                    <a:invGamma/>
                  </a:srgbClr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" name="Rectangle 47"/>
            <p:cNvSpPr>
              <a:spLocks noChangeArrowheads="1"/>
            </p:cNvSpPr>
            <p:nvPr/>
          </p:nvSpPr>
          <p:spPr bwMode="gray">
            <a:xfrm>
              <a:off x="2610" y="2991"/>
              <a:ext cx="679" cy="1179"/>
            </a:xfrm>
            <a:prstGeom prst="rect">
              <a:avLst/>
            </a:prstGeom>
            <a:gradFill rotWithShape="1">
              <a:gsLst>
                <a:gs pos="0">
                  <a:srgbClr val="99D549">
                    <a:gamma/>
                    <a:tint val="36471"/>
                    <a:invGamma/>
                  </a:srgbClr>
                </a:gs>
                <a:gs pos="50000">
                  <a:srgbClr val="99D549"/>
                </a:gs>
                <a:gs pos="100000">
                  <a:srgbClr val="99D549">
                    <a:gamma/>
                    <a:tint val="36471"/>
                    <a:invGamma/>
                  </a:srgbClr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vert="vert270" wrap="none" anchor="ctr"/>
            <a:lstStyle/>
            <a:p>
              <a:r>
                <a:rPr lang="ru-RU" sz="1100" b="1" dirty="0" smtClean="0"/>
                <a:t>преобразователь</a:t>
              </a:r>
              <a:endParaRPr lang="ru-RU" sz="1100" b="1" dirty="0"/>
            </a:p>
          </p:txBody>
        </p:sp>
      </p:grpSp>
      <p:grpSp>
        <p:nvGrpSpPr>
          <p:cNvPr id="40" name="Group 12"/>
          <p:cNvGrpSpPr>
            <a:grpSpLocks/>
          </p:cNvGrpSpPr>
          <p:nvPr/>
        </p:nvGrpSpPr>
        <p:grpSpPr bwMode="auto">
          <a:xfrm>
            <a:off x="2148650" y="857232"/>
            <a:ext cx="2906713" cy="885825"/>
            <a:chOff x="1890" y="912"/>
            <a:chExt cx="1831" cy="558"/>
          </a:xfrm>
        </p:grpSpPr>
        <p:sp>
          <p:nvSpPr>
            <p:cNvPr id="47" name="Freeform 13"/>
            <p:cNvSpPr>
              <a:spLocks/>
            </p:cNvSpPr>
            <p:nvPr/>
          </p:nvSpPr>
          <p:spPr bwMode="gray">
            <a:xfrm>
              <a:off x="1998" y="1332"/>
              <a:ext cx="1615" cy="138"/>
            </a:xfrm>
            <a:custGeom>
              <a:avLst/>
              <a:gdLst/>
              <a:ahLst/>
              <a:cxnLst>
                <a:cxn ang="0">
                  <a:pos x="1120" y="252"/>
                </a:cxn>
                <a:cxn ang="0">
                  <a:pos x="1116" y="250"/>
                </a:cxn>
                <a:cxn ang="0">
                  <a:pos x="1100" y="246"/>
                </a:cxn>
                <a:cxn ang="0">
                  <a:pos x="1074" y="240"/>
                </a:cxn>
                <a:cxn ang="0">
                  <a:pos x="1038" y="232"/>
                </a:cxn>
                <a:cxn ang="0">
                  <a:pos x="992" y="222"/>
                </a:cxn>
                <a:cxn ang="0">
                  <a:pos x="938" y="212"/>
                </a:cxn>
                <a:cxn ang="0">
                  <a:pos x="876" y="204"/>
                </a:cxn>
                <a:cxn ang="0">
                  <a:pos x="806" y="196"/>
                </a:cxn>
                <a:cxn ang="0">
                  <a:pos x="730" y="190"/>
                </a:cxn>
                <a:cxn ang="0">
                  <a:pos x="646" y="184"/>
                </a:cxn>
                <a:cxn ang="0">
                  <a:pos x="556" y="184"/>
                </a:cxn>
                <a:cxn ang="0">
                  <a:pos x="466" y="184"/>
                </a:cxn>
                <a:cxn ang="0">
                  <a:pos x="384" y="190"/>
                </a:cxn>
                <a:cxn ang="0">
                  <a:pos x="308" y="196"/>
                </a:cxn>
                <a:cxn ang="0">
                  <a:pos x="238" y="204"/>
                </a:cxn>
                <a:cxn ang="0">
                  <a:pos x="178" y="212"/>
                </a:cxn>
                <a:cxn ang="0">
                  <a:pos x="126" y="222"/>
                </a:cxn>
                <a:cxn ang="0">
                  <a:pos x="82" y="232"/>
                </a:cxn>
                <a:cxn ang="0">
                  <a:pos x="46" y="240"/>
                </a:cxn>
                <a:cxn ang="0">
                  <a:pos x="20" y="246"/>
                </a:cxn>
                <a:cxn ang="0">
                  <a:pos x="6" y="250"/>
                </a:cxn>
                <a:cxn ang="0">
                  <a:pos x="0" y="252"/>
                </a:cxn>
                <a:cxn ang="0">
                  <a:pos x="0" y="62"/>
                </a:cxn>
                <a:cxn ang="0">
                  <a:pos x="560" y="0"/>
                </a:cxn>
                <a:cxn ang="0">
                  <a:pos x="1120" y="62"/>
                </a:cxn>
                <a:cxn ang="0">
                  <a:pos x="1120" y="252"/>
                </a:cxn>
                <a:cxn ang="0">
                  <a:pos x="1120" y="252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8" name="Rectangle 14"/>
            <p:cNvSpPr>
              <a:spLocks noChangeArrowheads="1"/>
            </p:cNvSpPr>
            <p:nvPr/>
          </p:nvSpPr>
          <p:spPr bwMode="gray">
            <a:xfrm>
              <a:off x="1890" y="912"/>
              <a:ext cx="1831" cy="495"/>
            </a:xfrm>
            <a:prstGeom prst="rect">
              <a:avLst/>
            </a:prstGeom>
            <a:gradFill rotWithShape="1">
              <a:gsLst>
                <a:gs pos="0">
                  <a:srgbClr val="D8755A"/>
                </a:gs>
                <a:gs pos="50000">
                  <a:srgbClr val="D8755A">
                    <a:gamma/>
                    <a:tint val="39216"/>
                    <a:invGamma/>
                  </a:srgbClr>
                </a:gs>
                <a:gs pos="100000">
                  <a:srgbClr val="D8755A"/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ru-RU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СЕРВЕР ТМ</a:t>
              </a:r>
              <a:endPara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grpSp>
        <p:nvGrpSpPr>
          <p:cNvPr id="43" name="Group 12"/>
          <p:cNvGrpSpPr>
            <a:grpSpLocks/>
          </p:cNvGrpSpPr>
          <p:nvPr/>
        </p:nvGrpSpPr>
        <p:grpSpPr bwMode="auto">
          <a:xfrm>
            <a:off x="6215074" y="1855906"/>
            <a:ext cx="2476800" cy="644400"/>
            <a:chOff x="1890" y="912"/>
            <a:chExt cx="1831" cy="558"/>
          </a:xfrm>
        </p:grpSpPr>
        <p:sp>
          <p:nvSpPr>
            <p:cNvPr id="50" name="Freeform 13"/>
            <p:cNvSpPr>
              <a:spLocks/>
            </p:cNvSpPr>
            <p:nvPr/>
          </p:nvSpPr>
          <p:spPr bwMode="gray">
            <a:xfrm>
              <a:off x="1998" y="1332"/>
              <a:ext cx="1615" cy="138"/>
            </a:xfrm>
            <a:custGeom>
              <a:avLst/>
              <a:gdLst/>
              <a:ahLst/>
              <a:cxnLst>
                <a:cxn ang="0">
                  <a:pos x="1120" y="252"/>
                </a:cxn>
                <a:cxn ang="0">
                  <a:pos x="1116" y="250"/>
                </a:cxn>
                <a:cxn ang="0">
                  <a:pos x="1100" y="246"/>
                </a:cxn>
                <a:cxn ang="0">
                  <a:pos x="1074" y="240"/>
                </a:cxn>
                <a:cxn ang="0">
                  <a:pos x="1038" y="232"/>
                </a:cxn>
                <a:cxn ang="0">
                  <a:pos x="992" y="222"/>
                </a:cxn>
                <a:cxn ang="0">
                  <a:pos x="938" y="212"/>
                </a:cxn>
                <a:cxn ang="0">
                  <a:pos x="876" y="204"/>
                </a:cxn>
                <a:cxn ang="0">
                  <a:pos x="806" y="196"/>
                </a:cxn>
                <a:cxn ang="0">
                  <a:pos x="730" y="190"/>
                </a:cxn>
                <a:cxn ang="0">
                  <a:pos x="646" y="184"/>
                </a:cxn>
                <a:cxn ang="0">
                  <a:pos x="556" y="184"/>
                </a:cxn>
                <a:cxn ang="0">
                  <a:pos x="466" y="184"/>
                </a:cxn>
                <a:cxn ang="0">
                  <a:pos x="384" y="190"/>
                </a:cxn>
                <a:cxn ang="0">
                  <a:pos x="308" y="196"/>
                </a:cxn>
                <a:cxn ang="0">
                  <a:pos x="238" y="204"/>
                </a:cxn>
                <a:cxn ang="0">
                  <a:pos x="178" y="212"/>
                </a:cxn>
                <a:cxn ang="0">
                  <a:pos x="126" y="222"/>
                </a:cxn>
                <a:cxn ang="0">
                  <a:pos x="82" y="232"/>
                </a:cxn>
                <a:cxn ang="0">
                  <a:pos x="46" y="240"/>
                </a:cxn>
                <a:cxn ang="0">
                  <a:pos x="20" y="246"/>
                </a:cxn>
                <a:cxn ang="0">
                  <a:pos x="6" y="250"/>
                </a:cxn>
                <a:cxn ang="0">
                  <a:pos x="0" y="252"/>
                </a:cxn>
                <a:cxn ang="0">
                  <a:pos x="0" y="62"/>
                </a:cxn>
                <a:cxn ang="0">
                  <a:pos x="560" y="0"/>
                </a:cxn>
                <a:cxn ang="0">
                  <a:pos x="1120" y="62"/>
                </a:cxn>
                <a:cxn ang="0">
                  <a:pos x="1120" y="252"/>
                </a:cxn>
                <a:cxn ang="0">
                  <a:pos x="1120" y="252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gradFill rotWithShape="1">
              <a:gsLst>
                <a:gs pos="0">
                  <a:srgbClr val="81E3CC"/>
                </a:gs>
                <a:gs pos="50000">
                  <a:srgbClr val="D9F7F0"/>
                </a:gs>
                <a:gs pos="100000">
                  <a:srgbClr val="81E3CC"/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51" name="Rectangle 14"/>
            <p:cNvSpPr>
              <a:spLocks noChangeArrowheads="1"/>
            </p:cNvSpPr>
            <p:nvPr/>
          </p:nvSpPr>
          <p:spPr bwMode="gray">
            <a:xfrm>
              <a:off x="1890" y="912"/>
              <a:ext cx="1831" cy="495"/>
            </a:xfrm>
            <a:prstGeom prst="rect">
              <a:avLst/>
            </a:prstGeom>
            <a:gradFill rotWithShape="1">
              <a:gsLst>
                <a:gs pos="0">
                  <a:srgbClr val="81E3CC"/>
                </a:gs>
                <a:gs pos="50000">
                  <a:srgbClr val="D9F7F0"/>
                </a:gs>
                <a:gs pos="100000">
                  <a:srgbClr val="81E3CC"/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ru-RU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КЛИЕНТ</a:t>
              </a:r>
              <a:endPara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grpSp>
        <p:nvGrpSpPr>
          <p:cNvPr id="46" name="Group 12"/>
          <p:cNvGrpSpPr>
            <a:grpSpLocks/>
          </p:cNvGrpSpPr>
          <p:nvPr/>
        </p:nvGrpSpPr>
        <p:grpSpPr bwMode="auto">
          <a:xfrm>
            <a:off x="6237319" y="2614613"/>
            <a:ext cx="2476800" cy="644400"/>
            <a:chOff x="1890" y="912"/>
            <a:chExt cx="1831" cy="558"/>
          </a:xfrm>
        </p:grpSpPr>
        <p:sp>
          <p:nvSpPr>
            <p:cNvPr id="53" name="Freeform 13"/>
            <p:cNvSpPr>
              <a:spLocks/>
            </p:cNvSpPr>
            <p:nvPr/>
          </p:nvSpPr>
          <p:spPr bwMode="gray">
            <a:xfrm>
              <a:off x="1998" y="1332"/>
              <a:ext cx="1615" cy="138"/>
            </a:xfrm>
            <a:custGeom>
              <a:avLst/>
              <a:gdLst/>
              <a:ahLst/>
              <a:cxnLst>
                <a:cxn ang="0">
                  <a:pos x="1120" y="252"/>
                </a:cxn>
                <a:cxn ang="0">
                  <a:pos x="1116" y="250"/>
                </a:cxn>
                <a:cxn ang="0">
                  <a:pos x="1100" y="246"/>
                </a:cxn>
                <a:cxn ang="0">
                  <a:pos x="1074" y="240"/>
                </a:cxn>
                <a:cxn ang="0">
                  <a:pos x="1038" y="232"/>
                </a:cxn>
                <a:cxn ang="0">
                  <a:pos x="992" y="222"/>
                </a:cxn>
                <a:cxn ang="0">
                  <a:pos x="938" y="212"/>
                </a:cxn>
                <a:cxn ang="0">
                  <a:pos x="876" y="204"/>
                </a:cxn>
                <a:cxn ang="0">
                  <a:pos x="806" y="196"/>
                </a:cxn>
                <a:cxn ang="0">
                  <a:pos x="730" y="190"/>
                </a:cxn>
                <a:cxn ang="0">
                  <a:pos x="646" y="184"/>
                </a:cxn>
                <a:cxn ang="0">
                  <a:pos x="556" y="184"/>
                </a:cxn>
                <a:cxn ang="0">
                  <a:pos x="466" y="184"/>
                </a:cxn>
                <a:cxn ang="0">
                  <a:pos x="384" y="190"/>
                </a:cxn>
                <a:cxn ang="0">
                  <a:pos x="308" y="196"/>
                </a:cxn>
                <a:cxn ang="0">
                  <a:pos x="238" y="204"/>
                </a:cxn>
                <a:cxn ang="0">
                  <a:pos x="178" y="212"/>
                </a:cxn>
                <a:cxn ang="0">
                  <a:pos x="126" y="222"/>
                </a:cxn>
                <a:cxn ang="0">
                  <a:pos x="82" y="232"/>
                </a:cxn>
                <a:cxn ang="0">
                  <a:pos x="46" y="240"/>
                </a:cxn>
                <a:cxn ang="0">
                  <a:pos x="20" y="246"/>
                </a:cxn>
                <a:cxn ang="0">
                  <a:pos x="6" y="250"/>
                </a:cxn>
                <a:cxn ang="0">
                  <a:pos x="0" y="252"/>
                </a:cxn>
                <a:cxn ang="0">
                  <a:pos x="0" y="62"/>
                </a:cxn>
                <a:cxn ang="0">
                  <a:pos x="560" y="0"/>
                </a:cxn>
                <a:cxn ang="0">
                  <a:pos x="1120" y="62"/>
                </a:cxn>
                <a:cxn ang="0">
                  <a:pos x="1120" y="252"/>
                </a:cxn>
                <a:cxn ang="0">
                  <a:pos x="1120" y="252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" name="Rectangle 14"/>
            <p:cNvSpPr>
              <a:spLocks noChangeArrowheads="1"/>
            </p:cNvSpPr>
            <p:nvPr/>
          </p:nvSpPr>
          <p:spPr bwMode="gray">
            <a:xfrm>
              <a:off x="1890" y="912"/>
              <a:ext cx="1831" cy="495"/>
            </a:xfrm>
            <a:prstGeom prst="rect">
              <a:avLst/>
            </a:prstGeom>
            <a:gradFill rotWithShape="1">
              <a:gsLst>
                <a:gs pos="0">
                  <a:srgbClr val="81E3CC"/>
                </a:gs>
                <a:gs pos="50000">
                  <a:srgbClr val="D9F7F0"/>
                </a:gs>
                <a:gs pos="100000">
                  <a:srgbClr val="81E3CC"/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ru-RU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КЛИЕНТ</a:t>
              </a:r>
              <a:endPara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cxnSp>
        <p:nvCxnSpPr>
          <p:cNvPr id="55" name="Прямая соединительная линия 54"/>
          <p:cNvCxnSpPr/>
          <p:nvPr/>
        </p:nvCxnSpPr>
        <p:spPr>
          <a:xfrm rot="5400000" flipH="1" flipV="1">
            <a:off x="3387690" y="1857362"/>
            <a:ext cx="428633" cy="0"/>
          </a:xfrm>
          <a:prstGeom prst="line">
            <a:avLst/>
          </a:prstGeom>
          <a:ln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 rot="5400000" flipH="1" flipV="1">
            <a:off x="5230473" y="1087077"/>
            <a:ext cx="2" cy="1969200"/>
          </a:xfrm>
          <a:prstGeom prst="straightConnector1">
            <a:avLst/>
          </a:prstGeom>
          <a:ln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 rot="5400000" flipH="1" flipV="1">
            <a:off x="5230473" y="1944334"/>
            <a:ext cx="0" cy="1969200"/>
          </a:xfrm>
          <a:prstGeom prst="straightConnector1">
            <a:avLst/>
          </a:prstGeom>
          <a:ln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12"/>
          <p:cNvGrpSpPr>
            <a:grpSpLocks/>
          </p:cNvGrpSpPr>
          <p:nvPr/>
        </p:nvGrpSpPr>
        <p:grpSpPr bwMode="auto">
          <a:xfrm>
            <a:off x="2714612" y="2071678"/>
            <a:ext cx="1785950" cy="900000"/>
            <a:chOff x="3174" y="2656"/>
            <a:chExt cx="1549" cy="1351"/>
          </a:xfrm>
        </p:grpSpPr>
        <p:sp>
          <p:nvSpPr>
            <p:cNvPr id="63" name="AutoShape 13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4" name="AutoShape 14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5" name="AutoShape 15"/>
            <p:cNvSpPr>
              <a:spLocks noChangeArrowheads="1"/>
            </p:cNvSpPr>
            <p:nvPr/>
          </p:nvSpPr>
          <p:spPr bwMode="gray">
            <a:xfrm>
              <a:off x="3264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00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ADVANCE</a:t>
              </a:r>
            </a:p>
            <a:p>
              <a:pPr algn="ctr"/>
              <a:r>
                <a:rPr lang="en-US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SERVER</a:t>
              </a:r>
              <a:endPara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cxnSp>
        <p:nvCxnSpPr>
          <p:cNvPr id="74" name="Прямая соединительная линия 73"/>
          <p:cNvCxnSpPr/>
          <p:nvPr/>
        </p:nvCxnSpPr>
        <p:spPr>
          <a:xfrm rot="5400000" flipH="1" flipV="1">
            <a:off x="3211868" y="3288934"/>
            <a:ext cx="720000" cy="0"/>
          </a:xfrm>
          <a:prstGeom prst="line">
            <a:avLst/>
          </a:prstGeom>
          <a:ln>
            <a:solidFill>
              <a:schemeClr val="bg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2643182"/>
          </a:xfrm>
          <a:prstGeom prst="rect">
            <a:avLst/>
          </a:prstGeom>
          <a:gradFill>
            <a:gsLst>
              <a:gs pos="0">
                <a:schemeClr val="accent1">
                  <a:alpha val="14000"/>
                </a:schemeClr>
              </a:gs>
              <a:gs pos="32000">
                <a:schemeClr val="bg1">
                  <a:alpha val="92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4475" y="2298134"/>
            <a:ext cx="1171575" cy="106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50793"/>
            <a:ext cx="9144000" cy="563563"/>
          </a:xfrm>
        </p:spPr>
        <p:txBody>
          <a:bodyPr/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КОНФИГУРАЦИЯ ОИК «СИСТЕЛ»</a:t>
            </a:r>
          </a:p>
        </p:txBody>
      </p:sp>
      <p:grpSp>
        <p:nvGrpSpPr>
          <p:cNvPr id="2" name="Группа 6"/>
          <p:cNvGrpSpPr/>
          <p:nvPr/>
        </p:nvGrpSpPr>
        <p:grpSpPr>
          <a:xfrm>
            <a:off x="1357290" y="1785926"/>
            <a:ext cx="7000924" cy="4683125"/>
            <a:chOff x="828675" y="1524000"/>
            <a:chExt cx="7000924" cy="4683125"/>
          </a:xfrm>
        </p:grpSpPr>
        <p:sp>
          <p:nvSpPr>
            <p:cNvPr id="8" name="AutoShape 3"/>
            <p:cNvSpPr>
              <a:spLocks noChangeArrowheads="1"/>
            </p:cNvSpPr>
            <p:nvPr/>
          </p:nvSpPr>
          <p:spPr bwMode="gray">
            <a:xfrm>
              <a:off x="2771775" y="2122488"/>
              <a:ext cx="4991100" cy="1303337"/>
            </a:xfrm>
            <a:prstGeom prst="roundRect">
              <a:avLst>
                <a:gd name="adj" fmla="val 9144"/>
              </a:avLst>
            </a:prstGeom>
            <a:solidFill>
              <a:srgbClr val="F8F8F8"/>
            </a:solidFill>
            <a:ln w="28575">
              <a:solidFill>
                <a:srgbClr val="79CE24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AutoShape 4"/>
            <p:cNvSpPr>
              <a:spLocks noChangeArrowheads="1"/>
            </p:cNvSpPr>
            <p:nvPr/>
          </p:nvSpPr>
          <p:spPr bwMode="gray">
            <a:xfrm>
              <a:off x="2781300" y="3495675"/>
              <a:ext cx="4991100" cy="1327150"/>
            </a:xfrm>
            <a:prstGeom prst="roundRect">
              <a:avLst>
                <a:gd name="adj" fmla="val 9144"/>
              </a:avLst>
            </a:prstGeom>
            <a:solidFill>
              <a:srgbClr val="F8F8F8"/>
            </a:solidFill>
            <a:ln w="28575">
              <a:solidFill>
                <a:srgbClr val="E45267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AutoShape 5"/>
            <p:cNvSpPr>
              <a:spLocks noChangeArrowheads="1"/>
            </p:cNvSpPr>
            <p:nvPr/>
          </p:nvSpPr>
          <p:spPr bwMode="gray">
            <a:xfrm>
              <a:off x="2009775" y="1524000"/>
              <a:ext cx="2438400" cy="1862138"/>
            </a:xfrm>
            <a:prstGeom prst="upArrow">
              <a:avLst>
                <a:gd name="adj1" fmla="val 49093"/>
                <a:gd name="adj2" fmla="val 22310"/>
              </a:avLst>
            </a:prstGeom>
            <a:gradFill rotWithShape="1">
              <a:gsLst>
                <a:gs pos="0">
                  <a:srgbClr val="79CE24">
                    <a:gamma/>
                    <a:shade val="66275"/>
                    <a:invGamma/>
                  </a:srgbClr>
                </a:gs>
                <a:gs pos="100000">
                  <a:srgbClr val="79CE24"/>
                </a:gs>
              </a:gsLst>
              <a:lin ang="18900000" scaled="1"/>
            </a:gradFill>
            <a:ln w="19050">
              <a:noFill/>
              <a:miter lim="800000"/>
              <a:headEnd/>
              <a:tailEnd/>
            </a:ln>
            <a:effectLst/>
            <a:scene3d>
              <a:camera prst="legacyPerspectiveBottomRight"/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79CE24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AutoShape 6"/>
            <p:cNvSpPr>
              <a:spLocks noChangeArrowheads="1"/>
            </p:cNvSpPr>
            <p:nvPr/>
          </p:nvSpPr>
          <p:spPr bwMode="gray">
            <a:xfrm>
              <a:off x="1371600" y="2981325"/>
              <a:ext cx="2476500" cy="1778000"/>
            </a:xfrm>
            <a:prstGeom prst="upArrow">
              <a:avLst>
                <a:gd name="adj1" fmla="val 51824"/>
                <a:gd name="adj2" fmla="val 23468"/>
              </a:avLst>
            </a:prstGeom>
            <a:gradFill rotWithShape="1">
              <a:gsLst>
                <a:gs pos="0">
                  <a:srgbClr val="E45267">
                    <a:gamma/>
                    <a:shade val="56078"/>
                    <a:invGamma/>
                  </a:srgbClr>
                </a:gs>
                <a:gs pos="100000">
                  <a:srgbClr val="E45267"/>
                </a:gs>
              </a:gsLst>
              <a:lin ang="18900000" scaled="1"/>
            </a:gradFill>
            <a:ln w="19050">
              <a:noFill/>
              <a:miter lim="800000"/>
              <a:headEnd/>
              <a:tailEnd/>
            </a:ln>
            <a:effectLst/>
            <a:scene3d>
              <a:camera prst="legacyPerspectiveBottomRight"/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E45267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AutoShape 7"/>
            <p:cNvSpPr>
              <a:spLocks noChangeArrowheads="1"/>
            </p:cNvSpPr>
            <p:nvPr/>
          </p:nvSpPr>
          <p:spPr bwMode="gray">
            <a:xfrm>
              <a:off x="2100263" y="4891088"/>
              <a:ext cx="5670550" cy="1316037"/>
            </a:xfrm>
            <a:prstGeom prst="roundRect">
              <a:avLst>
                <a:gd name="adj" fmla="val 9144"/>
              </a:avLst>
            </a:prstGeom>
            <a:solidFill>
              <a:srgbClr val="F8F8F8"/>
            </a:solidFill>
            <a:ln w="28575">
              <a:solidFill>
                <a:srgbClr val="FAA71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AutoShape 8"/>
            <p:cNvSpPr>
              <a:spLocks noChangeArrowheads="1"/>
            </p:cNvSpPr>
            <p:nvPr/>
          </p:nvSpPr>
          <p:spPr bwMode="gray">
            <a:xfrm>
              <a:off x="828675" y="4351338"/>
              <a:ext cx="2438400" cy="1804987"/>
            </a:xfrm>
            <a:prstGeom prst="upArrow">
              <a:avLst>
                <a:gd name="adj1" fmla="val 52602"/>
                <a:gd name="adj2" fmla="val 25245"/>
              </a:avLst>
            </a:prstGeom>
            <a:gradFill rotWithShape="1">
              <a:gsLst>
                <a:gs pos="0">
                  <a:srgbClr val="FAA712">
                    <a:gamma/>
                    <a:shade val="57255"/>
                    <a:invGamma/>
                  </a:srgbClr>
                </a:gs>
                <a:gs pos="100000">
                  <a:srgbClr val="FAA712"/>
                </a:gs>
              </a:gsLst>
              <a:lin ang="18900000" scaled="1"/>
            </a:gradFill>
            <a:ln w="19050">
              <a:noFill/>
              <a:miter lim="800000"/>
              <a:headEnd/>
              <a:tailEnd/>
            </a:ln>
            <a:effectLst/>
            <a:scene3d>
              <a:camera prst="legacyPerspectiveBottomRight"/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AA712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WordArt 9"/>
            <p:cNvSpPr>
              <a:spLocks noChangeArrowheads="1" noChangeShapeType="1" noTextEdit="1"/>
            </p:cNvSpPr>
            <p:nvPr/>
          </p:nvSpPr>
          <p:spPr bwMode="gray">
            <a:xfrm rot="5400000">
              <a:off x="1700207" y="3514714"/>
              <a:ext cx="1143006" cy="54295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0" i="0" u="none" strike="noStrike" kern="10" cap="none" spc="0" normalizeH="0" baseline="0" noProof="0" dirty="0" smtClean="0">
                  <a:ln w="19050">
                    <a:noFill/>
                    <a:round/>
                    <a:headEnd/>
                    <a:tailEnd/>
                  </a:ln>
                  <a:solidFill>
                    <a:srgbClr val="F8F8F8"/>
                  </a:solidFill>
                  <a:effectLst>
                    <a:prstShdw prst="shdw17" dist="17961" dir="13500000">
                      <a:srgbClr val="080808"/>
                    </a:prstShdw>
                  </a:effectLst>
                  <a:uLnTx/>
                  <a:uFillTx/>
                  <a:latin typeface="Arial Black"/>
                </a:rPr>
                <a:t>Сервер</a:t>
              </a:r>
            </a:p>
          </p:txBody>
        </p:sp>
        <p:sp>
          <p:nvSpPr>
            <p:cNvPr id="15" name="WordArt 10"/>
            <p:cNvSpPr>
              <a:spLocks noChangeArrowheads="1" noChangeShapeType="1" noTextEdit="1"/>
            </p:cNvSpPr>
            <p:nvPr/>
          </p:nvSpPr>
          <p:spPr bwMode="gray">
            <a:xfrm rot="5400000">
              <a:off x="1038211" y="5181624"/>
              <a:ext cx="1214443" cy="42384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0" i="0" u="none" strike="noStrike" kern="10" cap="none" spc="0" normalizeH="0" baseline="0" noProof="0" dirty="0" smtClean="0">
                  <a:ln w="19050">
                    <a:noFill/>
                    <a:round/>
                    <a:headEnd/>
                    <a:tailEnd/>
                  </a:ln>
                  <a:solidFill>
                    <a:srgbClr val="F8F8F8"/>
                  </a:solidFill>
                  <a:effectLst>
                    <a:prstShdw prst="shdw17" dist="17961" dir="13500000">
                      <a:srgbClr val="080808"/>
                    </a:prstShdw>
                  </a:effectLst>
                  <a:uLnTx/>
                  <a:uFillTx/>
                  <a:latin typeface="Arial Black"/>
                </a:rPr>
                <a:t>УСПД</a:t>
              </a:r>
            </a:p>
          </p:txBody>
        </p:sp>
        <p:sp>
          <p:nvSpPr>
            <p:cNvPr id="16" name="WordArt 11"/>
            <p:cNvSpPr>
              <a:spLocks noChangeArrowheads="1" noChangeShapeType="1" noTextEdit="1"/>
            </p:cNvSpPr>
            <p:nvPr/>
          </p:nvSpPr>
          <p:spPr bwMode="gray">
            <a:xfrm rot="5400000">
              <a:off x="2305848" y="2262967"/>
              <a:ext cx="1071568" cy="40324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000" kern="10" dirty="0" smtClean="0">
                  <a:ln w="19050">
                    <a:noFill/>
                    <a:round/>
                    <a:headEnd/>
                    <a:tailEnd/>
                  </a:ln>
                  <a:solidFill>
                    <a:srgbClr val="F8F8F8"/>
                  </a:solidFill>
                  <a:effectLst>
                    <a:prstShdw prst="shdw17" dist="17961" dir="13500000">
                      <a:srgbClr val="080808"/>
                    </a:prstShdw>
                  </a:effectLst>
                  <a:latin typeface="Arial Black"/>
                </a:rPr>
                <a:t>АРМ</a:t>
              </a:r>
              <a:endParaRPr kumimoji="0" lang="ru-RU" sz="2000" b="0" i="0" u="none" strike="noStrike" kern="10" cap="none" spc="0" normalizeH="0" baseline="0" noProof="0" dirty="0" smtClean="0">
                <a:ln w="19050">
                  <a:noFill/>
                  <a:round/>
                  <a:headEnd/>
                  <a:tailEnd/>
                </a:ln>
                <a:solidFill>
                  <a:srgbClr val="F8F8F8"/>
                </a:solidFill>
                <a:effectLst>
                  <a:prstShdw prst="shdw17" dist="17961" dir="13500000">
                    <a:srgbClr val="080808"/>
                  </a:prstShdw>
                </a:effectLst>
                <a:uLnTx/>
                <a:uFillTx/>
                <a:latin typeface="Arial Black"/>
              </a:endParaRPr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gray">
            <a:xfrm>
              <a:off x="3076575" y="2162175"/>
              <a:ext cx="762000" cy="327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charset="0"/>
                </a:rPr>
                <a:t>      </a:t>
              </a:r>
            </a:p>
          </p:txBody>
        </p:sp>
        <p:sp>
          <p:nvSpPr>
            <p:cNvPr id="18" name="Text Box 13"/>
            <p:cNvSpPr txBox="1">
              <a:spLocks noChangeArrowheads="1"/>
            </p:cNvSpPr>
            <p:nvPr/>
          </p:nvSpPr>
          <p:spPr bwMode="gray">
            <a:xfrm>
              <a:off x="2476500" y="3452813"/>
              <a:ext cx="762000" cy="327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19" name="Text Box 14"/>
            <p:cNvSpPr txBox="1">
              <a:spLocks noChangeArrowheads="1"/>
            </p:cNvSpPr>
            <p:nvPr/>
          </p:nvSpPr>
          <p:spPr bwMode="gray">
            <a:xfrm>
              <a:off x="1885950" y="4929188"/>
              <a:ext cx="762000" cy="327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charset="0"/>
                </a:rPr>
                <a:t>       </a:t>
              </a:r>
            </a:p>
          </p:txBody>
        </p:sp>
        <p:sp>
          <p:nvSpPr>
            <p:cNvPr id="20" name="Text Box 15"/>
            <p:cNvSpPr txBox="1">
              <a:spLocks noChangeArrowheads="1"/>
            </p:cNvSpPr>
            <p:nvPr/>
          </p:nvSpPr>
          <p:spPr bwMode="gray">
            <a:xfrm>
              <a:off x="2857488" y="5024467"/>
              <a:ext cx="4972111" cy="11387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lvl="0"/>
              <a:r>
                <a:rPr lang="ru-RU" sz="1600" dirty="0" smtClean="0">
                  <a:solidFill>
                    <a:srgbClr val="000000"/>
                  </a:solidFill>
                  <a:latin typeface="Times New Roman"/>
                  <a:ea typeface="Times New Roman"/>
                </a:rPr>
                <a:t>Подсистема первичной обработки информации (сбора данных): </a:t>
              </a:r>
            </a:p>
            <a:p>
              <a:pPr lvl="0">
                <a:buFont typeface="Arial" pitchFamily="34" charset="0"/>
                <a:buChar char="•"/>
              </a:pPr>
              <a:r>
                <a:rPr lang="ru-RU" sz="1200" dirty="0" smtClean="0">
                  <a:solidFill>
                    <a:schemeClr val="bg2"/>
                  </a:solidFill>
                </a:rPr>
                <a:t>телемеханические модули;</a:t>
              </a:r>
            </a:p>
            <a:p>
              <a:pPr lvl="0">
                <a:buFont typeface="Arial" pitchFamily="34" charset="0"/>
                <a:buChar char="•"/>
              </a:pPr>
              <a:r>
                <a:rPr lang="ru-RU" sz="1200" dirty="0" smtClean="0">
                  <a:solidFill>
                    <a:schemeClr val="bg2"/>
                  </a:solidFill>
                </a:rPr>
                <a:t>коммуникационное оборудование; </a:t>
              </a:r>
            </a:p>
            <a:p>
              <a:pPr lvl="0">
                <a:buFont typeface="Arial" pitchFamily="34" charset="0"/>
                <a:buChar char="•"/>
              </a:pPr>
              <a:r>
                <a:rPr lang="ru-RU" sz="1200" dirty="0" smtClean="0">
                  <a:solidFill>
                    <a:schemeClr val="bg2"/>
                  </a:solidFill>
                </a:rPr>
                <a:t>резервное питание; </a:t>
              </a:r>
              <a:endPara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21" name="Text Box 16"/>
            <p:cNvSpPr txBox="1">
              <a:spLocks noChangeArrowheads="1"/>
            </p:cNvSpPr>
            <p:nvPr/>
          </p:nvSpPr>
          <p:spPr bwMode="gray">
            <a:xfrm>
              <a:off x="3929058" y="2168525"/>
              <a:ext cx="3857652" cy="115416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lvl="0">
                <a:spcAft>
                  <a:spcPts val="600"/>
                </a:spcAft>
              </a:pPr>
              <a:r>
                <a:rPr lang="ru-RU" sz="1600" dirty="0" smtClean="0">
                  <a:solidFill>
                    <a:srgbClr val="000000"/>
                  </a:solidFill>
                  <a:latin typeface="Times New Roman"/>
                  <a:ea typeface="Times New Roman"/>
                </a:rPr>
                <a:t>Подсистема отображения информации </a:t>
              </a:r>
            </a:p>
            <a:p>
              <a:pPr lvl="0">
                <a:buFont typeface="Arial" pitchFamily="34" charset="0"/>
                <a:buChar char="•"/>
              </a:pPr>
              <a:r>
                <a:rPr lang="ru-RU" sz="1200" dirty="0" smtClean="0">
                  <a:solidFill>
                    <a:schemeClr val="bg2"/>
                  </a:solidFill>
                </a:rPr>
                <a:t>рабочие станции ОИК;</a:t>
              </a:r>
            </a:p>
            <a:p>
              <a:pPr lvl="0">
                <a:buFont typeface="Arial" pitchFamily="34" charset="0"/>
                <a:buChar char="•"/>
              </a:pPr>
              <a:r>
                <a:rPr lang="ru-RU" sz="1200" dirty="0" smtClean="0">
                  <a:solidFill>
                    <a:schemeClr val="bg2"/>
                  </a:solidFill>
                </a:rPr>
                <a:t>АРМ Диспетчера, АРМ Администратора, АРМ Руководителя; </a:t>
              </a:r>
            </a:p>
            <a:p>
              <a:pPr lvl="0">
                <a:buFont typeface="Arial" pitchFamily="34" charset="0"/>
                <a:buChar char="•"/>
              </a:pPr>
              <a:r>
                <a:rPr lang="ru-RU" sz="1200" dirty="0" smtClean="0">
                  <a:solidFill>
                    <a:schemeClr val="bg2"/>
                  </a:solidFill>
                </a:rPr>
                <a:t>резервное питание рабочих станций АРМ;</a:t>
              </a:r>
            </a:p>
          </p:txBody>
        </p:sp>
        <p:sp>
          <p:nvSpPr>
            <p:cNvPr id="22" name="Text Box 17"/>
            <p:cNvSpPr txBox="1">
              <a:spLocks noChangeArrowheads="1"/>
            </p:cNvSpPr>
            <p:nvPr/>
          </p:nvSpPr>
          <p:spPr bwMode="gray">
            <a:xfrm>
              <a:off x="3400443" y="3524265"/>
              <a:ext cx="4357718" cy="118801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fontAlgn="auto">
                <a:lnSpc>
                  <a:spcPct val="110000"/>
                </a:lnSpc>
                <a:spcBef>
                  <a:spcPct val="50000"/>
                </a:spcBef>
                <a:spcAft>
                  <a:spcPts val="0"/>
                </a:spcAft>
              </a:pPr>
              <a:r>
                <a:rPr lang="ru-RU" sz="1600" dirty="0" smtClean="0">
                  <a:solidFill>
                    <a:srgbClr val="000000"/>
                  </a:solidFill>
                  <a:latin typeface="Times New Roman"/>
                  <a:ea typeface="Times New Roman"/>
                </a:rPr>
                <a:t>Подсистема обработки и хранения информации:</a:t>
              </a:r>
            </a:p>
            <a:p>
              <a:pPr lvl="0">
                <a:buFont typeface="Arial" pitchFamily="34" charset="0"/>
                <a:buChar char="•"/>
              </a:pPr>
              <a:r>
                <a:rPr lang="ru-RU" sz="1200" dirty="0" smtClean="0">
                  <a:solidFill>
                    <a:schemeClr val="bg2"/>
                  </a:solidFill>
                </a:rPr>
                <a:t>основной и резервный серверы ТМ и БД; </a:t>
              </a:r>
            </a:p>
            <a:p>
              <a:pPr lvl="0">
                <a:buFont typeface="Arial" pitchFamily="34" charset="0"/>
                <a:buChar char="•"/>
              </a:pPr>
              <a:r>
                <a:rPr lang="ru-RU" sz="1200" dirty="0" smtClean="0">
                  <a:solidFill>
                    <a:schemeClr val="bg2"/>
                  </a:solidFill>
                </a:rPr>
                <a:t>устройство хранения данных; </a:t>
              </a:r>
            </a:p>
            <a:p>
              <a:pPr lvl="0">
                <a:buFont typeface="Arial" pitchFamily="34" charset="0"/>
                <a:buChar char="•"/>
              </a:pPr>
              <a:r>
                <a:rPr lang="ru-RU" sz="1200" dirty="0" smtClean="0">
                  <a:solidFill>
                    <a:schemeClr val="bg2"/>
                  </a:solidFill>
                </a:rPr>
                <a:t>резервное питание;</a:t>
              </a:r>
              <a:endPara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</a:endParaRPr>
            </a:p>
          </p:txBody>
        </p:sp>
      </p:grp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 cstate="print"/>
          <a:srcRect t="-1214"/>
          <a:stretch>
            <a:fillRect/>
          </a:stretch>
        </p:blipFill>
        <p:spPr bwMode="auto">
          <a:xfrm>
            <a:off x="1214419" y="3786190"/>
            <a:ext cx="714375" cy="101226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26" name="TextBox 25"/>
          <p:cNvSpPr txBox="1"/>
          <p:nvPr/>
        </p:nvSpPr>
        <p:spPr>
          <a:xfrm rot="5400000">
            <a:off x="6642007" y="4082389"/>
            <a:ext cx="407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Оперативный информационный комплекс 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28794" y="1285860"/>
            <a:ext cx="414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диспетчер 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/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Администратор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5214950"/>
            <a:ext cx="1026162" cy="1414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2643182"/>
          </a:xfrm>
          <a:prstGeom prst="rect">
            <a:avLst/>
          </a:prstGeom>
          <a:gradFill>
            <a:gsLst>
              <a:gs pos="0">
                <a:schemeClr val="accent1">
                  <a:alpha val="14000"/>
                </a:schemeClr>
              </a:gs>
              <a:gs pos="32000">
                <a:schemeClr val="bg1">
                  <a:alpha val="92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50793"/>
            <a:ext cx="9144000" cy="563563"/>
          </a:xfrm>
        </p:spPr>
        <p:txBody>
          <a:bodyPr/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ВЗАИМОДЕЙСТВИЕ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857232"/>
            <a:ext cx="4198528" cy="35740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6710" y="1142984"/>
            <a:ext cx="1000132" cy="2248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7429520" y="3571876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СЕРВЕР ТМ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2910" y="3571876"/>
            <a:ext cx="109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АРМ ТМ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4845618"/>
            <a:ext cx="2143139" cy="1460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428992" y="6417254"/>
            <a:ext cx="2321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ADVANCE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СЕРВЕР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AutoShape 121"/>
          <p:cNvSpPr>
            <a:spLocks noChangeArrowheads="1"/>
          </p:cNvSpPr>
          <p:nvPr/>
        </p:nvSpPr>
        <p:spPr bwMode="gray">
          <a:xfrm rot="5400000">
            <a:off x="3980627" y="4663315"/>
            <a:ext cx="1102117" cy="3480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chemeClr val="tx1"/>
              </a:gs>
              <a:gs pos="100000">
                <a:srgbClr val="B2B2B2">
                  <a:alpha val="0"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AutoShape 121"/>
          <p:cNvSpPr>
            <a:spLocks noChangeArrowheads="1"/>
          </p:cNvSpPr>
          <p:nvPr/>
        </p:nvSpPr>
        <p:spPr bwMode="gray">
          <a:xfrm rot="10800000">
            <a:off x="1785918" y="2357430"/>
            <a:ext cx="1102117" cy="3480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007E39"/>
              </a:gs>
              <a:gs pos="100000">
                <a:srgbClr val="B2B2B2">
                  <a:alpha val="0"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AutoShape 121"/>
          <p:cNvSpPr>
            <a:spLocks noChangeArrowheads="1"/>
          </p:cNvSpPr>
          <p:nvPr/>
        </p:nvSpPr>
        <p:spPr bwMode="gray">
          <a:xfrm>
            <a:off x="6695271" y="2428868"/>
            <a:ext cx="1102117" cy="3480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3529"/>
                  <a:invGamma/>
                  <a:alpha val="54000"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" name="Freeform 7"/>
          <p:cNvSpPr>
            <a:spLocks/>
          </p:cNvSpPr>
          <p:nvPr/>
        </p:nvSpPr>
        <p:spPr bwMode="gray">
          <a:xfrm rot="21064842">
            <a:off x="6572264" y="4929198"/>
            <a:ext cx="1546230" cy="1428760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3529"/>
                  <a:invGamma/>
                  <a:alpha val="37000"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" name="Freeform 7"/>
          <p:cNvSpPr>
            <a:spLocks/>
          </p:cNvSpPr>
          <p:nvPr/>
        </p:nvSpPr>
        <p:spPr bwMode="gray">
          <a:xfrm rot="12323743" flipV="1">
            <a:off x="588917" y="4905956"/>
            <a:ext cx="1546230" cy="1429200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rgbClr val="007E39"/>
              </a:gs>
              <a:gs pos="100000">
                <a:srgbClr val="B3FFD5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" name="Freeform 7"/>
          <p:cNvSpPr>
            <a:spLocks/>
          </p:cNvSpPr>
          <p:nvPr/>
        </p:nvSpPr>
        <p:spPr bwMode="gray">
          <a:xfrm rot="1551056" flipV="1">
            <a:off x="914652" y="4317403"/>
            <a:ext cx="1546230" cy="1429200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rgbClr val="007E39"/>
              </a:gs>
              <a:gs pos="100000">
                <a:srgbClr val="C5FFDF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Freeform 7"/>
          <p:cNvSpPr>
            <a:spLocks/>
          </p:cNvSpPr>
          <p:nvPr/>
        </p:nvSpPr>
        <p:spPr bwMode="gray">
          <a:xfrm rot="9960341">
            <a:off x="6364884" y="4309138"/>
            <a:ext cx="1546230" cy="1428760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3529"/>
                  <a:invGamma/>
                  <a:alpha val="37000"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8" name="Picture 3" descr="F:\Work_2012\Кипр_2012\bmp\Безымянный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85926"/>
            <a:ext cx="1901886" cy="1462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2643182"/>
          </a:xfrm>
          <a:prstGeom prst="rect">
            <a:avLst/>
          </a:prstGeom>
          <a:gradFill>
            <a:gsLst>
              <a:gs pos="0">
                <a:schemeClr val="accent1">
                  <a:alpha val="14000"/>
                </a:schemeClr>
              </a:gs>
              <a:gs pos="32000">
                <a:schemeClr val="bg1">
                  <a:alpha val="92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8537" y="681034"/>
            <a:ext cx="2929743" cy="203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50793"/>
            <a:ext cx="9144000" cy="563563"/>
          </a:xfrm>
        </p:spPr>
        <p:txBody>
          <a:bodyPr/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АРМ ТЕЛЕМЕХАНИКА</a:t>
            </a:r>
          </a:p>
        </p:txBody>
      </p:sp>
      <p:sp>
        <p:nvSpPr>
          <p:cNvPr id="6" name="AutoShape 2"/>
          <p:cNvSpPr>
            <a:spLocks noChangeArrowheads="1"/>
          </p:cNvSpPr>
          <p:nvPr/>
        </p:nvSpPr>
        <p:spPr bwMode="ltGray">
          <a:xfrm rot="5400000">
            <a:off x="-1732418" y="2342034"/>
            <a:ext cx="3495679" cy="4107540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0">
            <a:gsLst>
              <a:gs pos="0">
                <a:srgbClr val="B0BAD8">
                  <a:gamma/>
                  <a:tint val="45490"/>
                  <a:invGamma/>
                </a:srgbClr>
              </a:gs>
              <a:gs pos="100000">
                <a:srgbClr val="B0BAD8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ltGray">
          <a:xfrm rot="5400000" flipH="1">
            <a:off x="-1437222" y="2705504"/>
            <a:ext cx="2921693" cy="3383082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0">
            <a:gsLst>
              <a:gs pos="0">
                <a:srgbClr val="B8CCFE">
                  <a:gamma/>
                  <a:tint val="39216"/>
                  <a:invGamma/>
                </a:srgbClr>
              </a:gs>
              <a:gs pos="100000">
                <a:srgbClr val="B8CCFE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gray">
          <a:xfrm>
            <a:off x="2075702" y="4989739"/>
            <a:ext cx="6568264" cy="368087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B7E7FF">
                  <a:gamma/>
                  <a:tint val="0"/>
                  <a:invGamma/>
                </a:srgbClr>
              </a:gs>
              <a:gs pos="100000">
                <a:srgbClr val="B7E7FF"/>
              </a:gs>
            </a:gsLst>
            <a:lin ang="0" scaled="1"/>
          </a:gradFill>
          <a:ln w="28575" algn="ctr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ru-RU" b="1" dirty="0" smtClean="0">
                <a:solidFill>
                  <a:srgbClr val="000000"/>
                </a:solidFill>
              </a:rPr>
              <a:t>запрос архива служебной информации и её просмотр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gray">
          <a:xfrm>
            <a:off x="2262676" y="4275359"/>
            <a:ext cx="6667042" cy="368087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B7E7FF">
                  <a:gamma/>
                  <a:tint val="0"/>
                  <a:invGamma/>
                </a:srgbClr>
              </a:gs>
              <a:gs pos="100000">
                <a:srgbClr val="B7E7FF"/>
              </a:gs>
            </a:gsLst>
            <a:lin ang="0" scaled="1"/>
          </a:gradFill>
          <a:ln w="28575" algn="ctr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ru-RU" b="1" dirty="0" smtClean="0">
                <a:solidFill>
                  <a:srgbClr val="000000"/>
                </a:solidFill>
              </a:rPr>
              <a:t>диагностика и контроль работы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ru-RU" b="1" dirty="0" smtClean="0">
                <a:solidFill>
                  <a:srgbClr val="000000"/>
                </a:solidFill>
              </a:rPr>
              <a:t>преобразователей</a:t>
            </a:r>
            <a:endParaRPr lang="en-US" b="1" dirty="0"/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gray">
          <a:xfrm>
            <a:off x="2052430" y="3418103"/>
            <a:ext cx="6520098" cy="368087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E7F5CF">
                  <a:gamma/>
                  <a:tint val="0"/>
                  <a:invGamma/>
                </a:srgbClr>
              </a:gs>
              <a:gs pos="100000">
                <a:srgbClr val="E7F5CF"/>
              </a:gs>
            </a:gsLst>
            <a:lin ang="0" scaled="1"/>
          </a:gradFill>
          <a:ln w="28575" algn="ctr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ru-RU" b="1" dirty="0" smtClean="0">
                <a:solidFill>
                  <a:srgbClr val="000000"/>
                </a:solidFill>
              </a:rPr>
              <a:t>отображение состояния всех каналов связи</a:t>
            </a:r>
            <a:endParaRPr lang="en-US" b="1" dirty="0"/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gray">
          <a:xfrm>
            <a:off x="1416356" y="2703723"/>
            <a:ext cx="6798981" cy="368087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B7E7FF">
                  <a:gamma/>
                  <a:tint val="0"/>
                  <a:invGamma/>
                </a:srgbClr>
              </a:gs>
              <a:gs pos="100000">
                <a:srgbClr val="B7E7FF"/>
              </a:gs>
            </a:gsLst>
            <a:lin ang="0" scaled="1"/>
          </a:gradFill>
          <a:ln w="28575" algn="ctr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ru-RU" b="1" dirty="0" smtClean="0">
                <a:solidFill>
                  <a:srgbClr val="000000"/>
                </a:solidFill>
              </a:rPr>
              <a:t>отображение состояния всех устройств телемеханики</a:t>
            </a:r>
            <a:endParaRPr lang="en-US" b="1" dirty="0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142976" y="2768139"/>
            <a:ext cx="328056" cy="276065"/>
            <a:chOff x="2078" y="1680"/>
            <a:chExt cx="1615" cy="1615"/>
          </a:xfrm>
        </p:grpSpPr>
        <p:sp>
          <p:nvSpPr>
            <p:cNvPr id="13" name="Oval 10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" name="Oval 11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" name="Oval 12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16" name="Oval 1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17" name="Oval 14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18" name="Oval 1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1789985" y="3495172"/>
            <a:ext cx="328056" cy="276065"/>
            <a:chOff x="2078" y="1680"/>
            <a:chExt cx="1615" cy="1615"/>
          </a:xfrm>
        </p:grpSpPr>
        <p:sp>
          <p:nvSpPr>
            <p:cNvPr id="20" name="Oval 17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Oval 18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Oval 19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3" name="Oval 20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48BE67">
                    <a:gamma/>
                    <a:shade val="0"/>
                    <a:invGamma/>
                  </a:srgbClr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4" name="Oval 21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25" name="Oval 22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48BE67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12" name="Group 23"/>
          <p:cNvGrpSpPr>
            <a:grpSpLocks/>
          </p:cNvGrpSpPr>
          <p:nvPr/>
        </p:nvGrpSpPr>
        <p:grpSpPr bwMode="auto">
          <a:xfrm>
            <a:off x="2000232" y="4303450"/>
            <a:ext cx="328056" cy="276065"/>
            <a:chOff x="2078" y="1680"/>
            <a:chExt cx="1615" cy="1615"/>
          </a:xfrm>
        </p:grpSpPr>
        <p:sp>
          <p:nvSpPr>
            <p:cNvPr id="27" name="Oval 2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" name="Oval 2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" name="Oval 2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30" name="Oval 2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31" name="Oval 2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32" name="Oval 2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19" name="Group 30"/>
          <p:cNvGrpSpPr>
            <a:grpSpLocks/>
          </p:cNvGrpSpPr>
          <p:nvPr/>
        </p:nvGrpSpPr>
        <p:grpSpPr bwMode="auto">
          <a:xfrm>
            <a:off x="1785918" y="5061177"/>
            <a:ext cx="328056" cy="276065"/>
            <a:chOff x="2078" y="1680"/>
            <a:chExt cx="1615" cy="1615"/>
          </a:xfrm>
        </p:grpSpPr>
        <p:sp>
          <p:nvSpPr>
            <p:cNvPr id="34" name="Oval 3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" name="Oval 3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37" name="Oval 3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8D67E1">
                    <a:gamma/>
                    <a:shade val="0"/>
                    <a:invGamma/>
                  </a:srgbClr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38" name="Oval 3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39" name="Oval 3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8D67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sp>
        <p:nvSpPr>
          <p:cNvPr id="40" name="TextBox 39"/>
          <p:cNvSpPr txBox="1"/>
          <p:nvPr/>
        </p:nvSpPr>
        <p:spPr>
          <a:xfrm rot="16200000">
            <a:off x="-178981" y="4178745"/>
            <a:ext cx="1560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</a:rPr>
              <a:t>ФУНКЦИИ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41" name="AutoShape 5"/>
          <p:cNvSpPr>
            <a:spLocks noChangeArrowheads="1"/>
          </p:cNvSpPr>
          <p:nvPr/>
        </p:nvSpPr>
        <p:spPr bwMode="gray">
          <a:xfrm>
            <a:off x="1361322" y="5704119"/>
            <a:ext cx="7068330" cy="368087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B7E7FF">
                  <a:gamma/>
                  <a:tint val="0"/>
                  <a:invGamma/>
                </a:srgbClr>
              </a:gs>
              <a:gs pos="100000">
                <a:srgbClr val="B7E7FF"/>
              </a:gs>
            </a:gsLst>
            <a:lin ang="0" scaled="1"/>
          </a:gradFill>
          <a:ln w="28575" algn="ctr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ru-RU" b="1" dirty="0" smtClean="0">
                <a:solidFill>
                  <a:srgbClr val="000000"/>
                </a:solidFill>
              </a:rPr>
              <a:t>документирование состояния оборудования телемеханики</a:t>
            </a:r>
            <a:endParaRPr lang="en-US" b="1" dirty="0">
              <a:solidFill>
                <a:srgbClr val="000000"/>
              </a:solidFill>
            </a:endParaRPr>
          </a:p>
        </p:txBody>
      </p:sp>
      <p:grpSp>
        <p:nvGrpSpPr>
          <p:cNvPr id="26" name="Group 30"/>
          <p:cNvGrpSpPr>
            <a:grpSpLocks/>
          </p:cNvGrpSpPr>
          <p:nvPr/>
        </p:nvGrpSpPr>
        <p:grpSpPr bwMode="auto">
          <a:xfrm>
            <a:off x="1071538" y="5777737"/>
            <a:ext cx="328056" cy="276065"/>
            <a:chOff x="2078" y="1680"/>
            <a:chExt cx="1615" cy="1615"/>
          </a:xfrm>
        </p:grpSpPr>
        <p:sp>
          <p:nvSpPr>
            <p:cNvPr id="43" name="Oval 3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4" name="Oval 3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46" name="Oval 3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8D67E1">
                    <a:gamma/>
                    <a:shade val="0"/>
                    <a:invGamma/>
                  </a:srgbClr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47" name="Oval 3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48" name="Oval 3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842EB"/>
                </a:gs>
                <a:gs pos="100000">
                  <a:srgbClr val="8D67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2643182"/>
          </a:xfrm>
          <a:prstGeom prst="rect">
            <a:avLst/>
          </a:prstGeom>
          <a:gradFill>
            <a:gsLst>
              <a:gs pos="0">
                <a:schemeClr val="accent1">
                  <a:alpha val="14000"/>
                </a:schemeClr>
              </a:gs>
              <a:gs pos="32000">
                <a:schemeClr val="bg1">
                  <a:alpha val="92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50793"/>
            <a:ext cx="9144000" cy="397887"/>
          </a:xfrm>
        </p:spPr>
        <p:txBody>
          <a:bodyPr/>
          <a:lstStyle/>
          <a:p>
            <a:pPr algn="ctr"/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БИТОВЫЙ ПОТОК</a:t>
            </a:r>
          </a:p>
        </p:txBody>
      </p:sp>
      <p:pic>
        <p:nvPicPr>
          <p:cNvPr id="6" name="Picture 1" descr="T:\Work\Pict\Bit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0696"/>
          <a:stretch>
            <a:fillRect/>
          </a:stretch>
        </p:blipFill>
        <p:spPr bwMode="auto">
          <a:xfrm>
            <a:off x="428596" y="642918"/>
            <a:ext cx="3955971" cy="56126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1000108"/>
            <a:ext cx="4038600" cy="3124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5072066" y="1428736"/>
            <a:ext cx="1143008" cy="1588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637" r="49204" b="5948"/>
          <a:stretch>
            <a:fillRect/>
          </a:stretch>
        </p:blipFill>
        <p:spPr bwMode="auto">
          <a:xfrm>
            <a:off x="5786446" y="2428868"/>
            <a:ext cx="3214710" cy="42488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2643182"/>
          </a:xfrm>
          <a:prstGeom prst="rect">
            <a:avLst/>
          </a:prstGeom>
          <a:gradFill>
            <a:gsLst>
              <a:gs pos="0">
                <a:schemeClr val="accent1">
                  <a:alpha val="14000"/>
                </a:schemeClr>
              </a:gs>
              <a:gs pos="32000">
                <a:schemeClr val="bg1">
                  <a:alpha val="92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16633"/>
            <a:ext cx="9144000" cy="576064"/>
          </a:xfrm>
        </p:spPr>
        <p:txBody>
          <a:bodyPr/>
          <a:lstStyle/>
          <a:p>
            <a:pPr algn="ctr"/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СПИСОК РАБОТАЮЩИХ</a:t>
            </a:r>
            <a:r>
              <a:rPr lang="en-US" sz="28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ПРЕОБРАЗОВАТЛЕЙ</a:t>
            </a:r>
          </a:p>
        </p:txBody>
      </p:sp>
      <p:pic>
        <p:nvPicPr>
          <p:cNvPr id="1026" name="Picture 2" descr="F:\Work_2012\Кипр_2012\bmp\Безымянный5.png"/>
          <p:cNvPicPr>
            <a:picLocks noChangeAspect="1" noChangeArrowheads="1"/>
          </p:cNvPicPr>
          <p:nvPr/>
        </p:nvPicPr>
        <p:blipFill>
          <a:blip r:embed="rId2" cstate="print"/>
          <a:srcRect l="586" t="5335" r="79010" b="2301"/>
          <a:stretch>
            <a:fillRect/>
          </a:stretch>
        </p:blipFill>
        <p:spPr bwMode="auto">
          <a:xfrm>
            <a:off x="395536" y="476672"/>
            <a:ext cx="2214578" cy="62151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4714884"/>
            <a:ext cx="2410228" cy="164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F:\Work_2012\Кипр_2012\bmp\Безымянный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1142984"/>
            <a:ext cx="2366523" cy="18192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2" name="Shape 11"/>
          <p:cNvCxnSpPr>
            <a:stCxn id="1027" idx="3"/>
          </p:cNvCxnSpPr>
          <p:nvPr/>
        </p:nvCxnSpPr>
        <p:spPr>
          <a:xfrm>
            <a:off x="5724077" y="2052617"/>
            <a:ext cx="1848319" cy="2662267"/>
          </a:xfrm>
          <a:prstGeom prst="bentConnector2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3071810"/>
            <a:ext cx="24098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4" name="Shape 13"/>
          <p:cNvCxnSpPr>
            <a:stCxn id="7" idx="1"/>
            <a:endCxn id="1027" idx="2"/>
          </p:cNvCxnSpPr>
          <p:nvPr/>
        </p:nvCxnSpPr>
        <p:spPr>
          <a:xfrm rot="10800000">
            <a:off x="4540816" y="2962249"/>
            <a:ext cx="1817134" cy="2574172"/>
          </a:xfrm>
          <a:prstGeom prst="bentConnector2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4095" y="4071942"/>
            <a:ext cx="5305425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6" name="Соединительная линия уступом 15"/>
          <p:cNvCxnSpPr>
            <a:stCxn id="1027" idx="1"/>
          </p:cNvCxnSpPr>
          <p:nvPr/>
        </p:nvCxnSpPr>
        <p:spPr>
          <a:xfrm rot="10800000">
            <a:off x="2214546" y="2000241"/>
            <a:ext cx="1143008" cy="52377"/>
          </a:xfrm>
          <a:prstGeom prst="bentConnector3">
            <a:avLst>
              <a:gd name="adj1" fmla="val 50000"/>
            </a:avLst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2643182"/>
          </a:xfrm>
          <a:prstGeom prst="rect">
            <a:avLst/>
          </a:prstGeom>
          <a:gradFill>
            <a:gsLst>
              <a:gs pos="0">
                <a:schemeClr val="accent1">
                  <a:alpha val="14000"/>
                </a:schemeClr>
              </a:gs>
              <a:gs pos="32000">
                <a:schemeClr val="bg1">
                  <a:alpha val="92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50793"/>
            <a:ext cx="9144000" cy="563563"/>
          </a:xfrm>
        </p:spPr>
        <p:txBody>
          <a:bodyPr/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РЕЗЕРВИРОВАНИЕ</a:t>
            </a:r>
          </a:p>
        </p:txBody>
      </p:sp>
      <p:sp>
        <p:nvSpPr>
          <p:cNvPr id="38947" name="Rectangle 3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357158" y="2357430"/>
            <a:ext cx="8143125" cy="4214842"/>
            <a:chOff x="1083" y="10605"/>
            <a:chExt cx="9798" cy="5846"/>
          </a:xfrm>
        </p:grpSpPr>
        <p:sp>
          <p:nvSpPr>
            <p:cNvPr id="38946" name="AutoShape 34"/>
            <p:cNvSpPr>
              <a:spLocks noChangeAspect="1" noChangeArrowheads="1" noTextEdit="1"/>
            </p:cNvSpPr>
            <p:nvPr/>
          </p:nvSpPr>
          <p:spPr bwMode="auto">
            <a:xfrm>
              <a:off x="1083" y="10606"/>
              <a:ext cx="9735" cy="5845"/>
            </a:xfrm>
            <a:prstGeom prst="rect">
              <a:avLst/>
            </a:prstGeom>
            <a:noFill/>
            <a:ln w="0" cap="rnd">
              <a:solidFill>
                <a:srgbClr val="FFFFFF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945" name="Text Box 33"/>
            <p:cNvSpPr txBox="1">
              <a:spLocks noChangeArrowheads="1"/>
            </p:cNvSpPr>
            <p:nvPr/>
          </p:nvSpPr>
          <p:spPr bwMode="auto">
            <a:xfrm>
              <a:off x="8676" y="12825"/>
              <a:ext cx="1260" cy="555"/>
            </a:xfrm>
            <a:prstGeom prst="rect">
              <a:avLst/>
            </a:prstGeom>
            <a:solidFill>
              <a:srgbClr val="FFFFFF"/>
            </a:solidFill>
            <a:ln w="0" cap="rnd">
              <a:solidFill>
                <a:srgbClr val="FFFFFF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Резервный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канал 2 (4)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943" name="Text Box 31"/>
            <p:cNvSpPr txBox="1">
              <a:spLocks noChangeArrowheads="1"/>
            </p:cNvSpPr>
            <p:nvPr/>
          </p:nvSpPr>
          <p:spPr bwMode="auto">
            <a:xfrm>
              <a:off x="3141" y="15465"/>
              <a:ext cx="900" cy="420"/>
            </a:xfrm>
            <a:prstGeom prst="rect">
              <a:avLst/>
            </a:prstGeom>
            <a:solidFill>
              <a:srgbClr val="FFFFFF"/>
            </a:solidFill>
            <a:ln w="0" cap="rnd">
              <a:solidFill>
                <a:srgbClr val="FFFFFF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TCP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942" name="Text Box 30"/>
            <p:cNvSpPr txBox="1">
              <a:spLocks noChangeArrowheads="1"/>
            </p:cNvSpPr>
            <p:nvPr/>
          </p:nvSpPr>
          <p:spPr bwMode="auto">
            <a:xfrm>
              <a:off x="8901" y="15465"/>
              <a:ext cx="900" cy="420"/>
            </a:xfrm>
            <a:prstGeom prst="rect">
              <a:avLst/>
            </a:prstGeom>
            <a:solidFill>
              <a:srgbClr val="FFFFFF"/>
            </a:solidFill>
            <a:ln w="0" cap="rnd">
              <a:solidFill>
                <a:srgbClr val="FFFFFF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TCP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941" name="Text Box 29"/>
            <p:cNvSpPr txBox="1">
              <a:spLocks noChangeArrowheads="1"/>
            </p:cNvSpPr>
            <p:nvPr/>
          </p:nvSpPr>
          <p:spPr bwMode="auto">
            <a:xfrm>
              <a:off x="4581" y="15465"/>
              <a:ext cx="3060" cy="360"/>
            </a:xfrm>
            <a:prstGeom prst="rect">
              <a:avLst/>
            </a:prstGeom>
            <a:solidFill>
              <a:srgbClr val="FFFFFF"/>
            </a:solidFill>
            <a:ln w="0" cap="rnd">
              <a:solidFill>
                <a:srgbClr val="FFFFFF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Локальная сеть1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939" name="Rectangle 27"/>
            <p:cNvSpPr>
              <a:spLocks noChangeArrowheads="1"/>
            </p:cNvSpPr>
            <p:nvPr/>
          </p:nvSpPr>
          <p:spPr bwMode="auto">
            <a:xfrm>
              <a:off x="2061" y="13845"/>
              <a:ext cx="2368" cy="1620"/>
            </a:xfrm>
            <a:prstGeom prst="rect">
              <a:avLst/>
            </a:prstGeom>
            <a:gradFill rotWithShape="1">
              <a:gsLst>
                <a:gs pos="0">
                  <a:srgbClr val="475E00"/>
                </a:gs>
                <a:gs pos="50000">
                  <a:srgbClr val="99CC00"/>
                </a:gs>
                <a:gs pos="100000">
                  <a:srgbClr val="475E00"/>
                </a:gs>
              </a:gsLst>
              <a:lin ang="2700000" scaled="1"/>
            </a:gra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>
                <a:defRPr/>
              </a:pPr>
              <a:r>
                <a:rPr lang="en-US" sz="1400" b="1" dirty="0" smtClean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rPr>
                <a:t>ADVANCE </a:t>
              </a:r>
              <a:r>
                <a:rPr lang="ru-RU" sz="1400" b="1" dirty="0" smtClean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rPr>
                <a:t>СЕРВЕР</a:t>
              </a:r>
            </a:p>
          </p:txBody>
        </p:sp>
        <p:sp>
          <p:nvSpPr>
            <p:cNvPr id="38938" name="Rectangle 26"/>
            <p:cNvSpPr>
              <a:spLocks noChangeArrowheads="1"/>
            </p:cNvSpPr>
            <p:nvPr/>
          </p:nvSpPr>
          <p:spPr bwMode="auto">
            <a:xfrm>
              <a:off x="7641" y="13845"/>
              <a:ext cx="2312" cy="1620"/>
            </a:xfrm>
            <a:prstGeom prst="rect">
              <a:avLst/>
            </a:prstGeom>
            <a:gradFill rotWithShape="1">
              <a:gsLst>
                <a:gs pos="0">
                  <a:srgbClr val="343A71"/>
                </a:gs>
                <a:gs pos="50000">
                  <a:srgbClr val="717EF5"/>
                </a:gs>
                <a:gs pos="100000">
                  <a:srgbClr val="343A71"/>
                </a:gs>
              </a:gsLst>
              <a:lin ang="2700000" scaled="1"/>
            </a:gra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>
                <a:defRPr/>
              </a:pPr>
              <a:r>
                <a:rPr lang="en-US" sz="1400" b="1" dirty="0" smtClean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rPr>
                <a:t>ADVANCE </a:t>
              </a:r>
              <a:r>
                <a:rPr lang="ru-RU" sz="1400" b="1" dirty="0" smtClean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rPr>
                <a:t>СЕРВЕР</a:t>
              </a:r>
            </a:p>
          </p:txBody>
        </p:sp>
        <p:sp>
          <p:nvSpPr>
            <p:cNvPr id="38937" name="Line 25"/>
            <p:cNvSpPr>
              <a:spLocks noChangeShapeType="1"/>
            </p:cNvSpPr>
            <p:nvPr/>
          </p:nvSpPr>
          <p:spPr bwMode="auto">
            <a:xfrm>
              <a:off x="7821" y="12405"/>
              <a:ext cx="1" cy="43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936" name="Text Box 24"/>
            <p:cNvSpPr txBox="1">
              <a:spLocks noChangeArrowheads="1"/>
            </p:cNvSpPr>
            <p:nvPr/>
          </p:nvSpPr>
          <p:spPr bwMode="auto">
            <a:xfrm>
              <a:off x="4581" y="14370"/>
              <a:ext cx="2880" cy="546"/>
            </a:xfrm>
            <a:prstGeom prst="rect">
              <a:avLst/>
            </a:prstGeom>
            <a:solidFill>
              <a:srgbClr val="FFFFFF"/>
            </a:solidFill>
            <a:ln w="0" cap="rnd">
              <a:solidFill>
                <a:srgbClr val="FFFFFF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10800" rIns="91440" bIns="108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Локальная сеть 2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(дополнительный канал )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935" name="Text Box 23"/>
            <p:cNvSpPr txBox="1">
              <a:spLocks noChangeArrowheads="1"/>
            </p:cNvSpPr>
            <p:nvPr/>
          </p:nvSpPr>
          <p:spPr bwMode="auto">
            <a:xfrm>
              <a:off x="1701" y="12810"/>
              <a:ext cx="1260" cy="594"/>
            </a:xfrm>
            <a:prstGeom prst="rect">
              <a:avLst/>
            </a:prstGeom>
            <a:solidFill>
              <a:srgbClr val="FFFFFF"/>
            </a:solidFill>
            <a:ln w="0" cap="rnd">
              <a:solidFill>
                <a:srgbClr val="FFFFFF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Основной канал 1 (1)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934" name="Text Box 22"/>
            <p:cNvSpPr txBox="1">
              <a:spLocks noChangeArrowheads="1"/>
            </p:cNvSpPr>
            <p:nvPr/>
          </p:nvSpPr>
          <p:spPr bwMode="auto">
            <a:xfrm>
              <a:off x="5301" y="12300"/>
              <a:ext cx="1260" cy="594"/>
            </a:xfrm>
            <a:prstGeom prst="rect">
              <a:avLst/>
            </a:prstGeom>
            <a:solidFill>
              <a:srgbClr val="FFFFFF"/>
            </a:solidFill>
            <a:ln w="0" cap="rnd">
              <a:solidFill>
                <a:srgbClr val="FFFFFF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Основной канал 2 (3)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933" name="Line 21"/>
            <p:cNvSpPr>
              <a:spLocks noChangeShapeType="1"/>
            </p:cNvSpPr>
            <p:nvPr/>
          </p:nvSpPr>
          <p:spPr bwMode="auto">
            <a:xfrm flipH="1">
              <a:off x="3321" y="12840"/>
              <a:ext cx="450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932" name="Line 20"/>
            <p:cNvSpPr>
              <a:spLocks noChangeShapeType="1"/>
            </p:cNvSpPr>
            <p:nvPr/>
          </p:nvSpPr>
          <p:spPr bwMode="auto">
            <a:xfrm>
              <a:off x="3321" y="12840"/>
              <a:ext cx="1" cy="10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931" name="Line 19"/>
            <p:cNvSpPr>
              <a:spLocks noChangeShapeType="1"/>
            </p:cNvSpPr>
            <p:nvPr/>
          </p:nvSpPr>
          <p:spPr bwMode="auto">
            <a:xfrm>
              <a:off x="8721" y="12405"/>
              <a:ext cx="1" cy="14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930" name="Text Box 18"/>
            <p:cNvSpPr txBox="1">
              <a:spLocks noChangeArrowheads="1"/>
            </p:cNvSpPr>
            <p:nvPr/>
          </p:nvSpPr>
          <p:spPr bwMode="auto">
            <a:xfrm>
              <a:off x="5301" y="12885"/>
              <a:ext cx="1260" cy="555"/>
            </a:xfrm>
            <a:prstGeom prst="rect">
              <a:avLst/>
            </a:prstGeom>
            <a:solidFill>
              <a:srgbClr val="FFFFFF"/>
            </a:solidFill>
            <a:ln w="0" cap="rnd">
              <a:solidFill>
                <a:srgbClr val="FFFFFF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Резервный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канал 1 (2)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929" name="Line 17"/>
            <p:cNvSpPr>
              <a:spLocks noChangeShapeType="1"/>
            </p:cNvSpPr>
            <p:nvPr/>
          </p:nvSpPr>
          <p:spPr bwMode="auto">
            <a:xfrm flipH="1">
              <a:off x="4041" y="12405"/>
              <a:ext cx="1" cy="106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928" name="Line 16"/>
            <p:cNvSpPr>
              <a:spLocks noChangeShapeType="1"/>
            </p:cNvSpPr>
            <p:nvPr/>
          </p:nvSpPr>
          <p:spPr bwMode="auto">
            <a:xfrm>
              <a:off x="4041" y="13470"/>
              <a:ext cx="396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927" name="Line 15"/>
            <p:cNvSpPr>
              <a:spLocks noChangeShapeType="1"/>
            </p:cNvSpPr>
            <p:nvPr/>
          </p:nvSpPr>
          <p:spPr bwMode="auto">
            <a:xfrm>
              <a:off x="8001" y="13471"/>
              <a:ext cx="1" cy="37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924" name="Rectangle 12"/>
            <p:cNvSpPr>
              <a:spLocks noChangeArrowheads="1"/>
            </p:cNvSpPr>
            <p:nvPr/>
          </p:nvSpPr>
          <p:spPr bwMode="auto">
            <a:xfrm>
              <a:off x="2544" y="10965"/>
              <a:ext cx="2149" cy="1440"/>
            </a:xfrm>
            <a:prstGeom prst="rect">
              <a:avLst/>
            </a:prstGeom>
            <a:gradFill rotWithShape="1">
              <a:gsLst>
                <a:gs pos="0">
                  <a:srgbClr val="475E00"/>
                </a:gs>
                <a:gs pos="50000">
                  <a:srgbClr val="99CC00"/>
                </a:gs>
                <a:gs pos="100000">
                  <a:srgbClr val="475E00"/>
                </a:gs>
              </a:gsLst>
              <a:lin ang="2700000" scaled="1"/>
            </a:gra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eaLnBrk="0" latinLnBrk="0" hangingPunct="0">
                <a:lnSpc>
                  <a:spcPct val="100000"/>
                </a:lnSpc>
                <a:buClrTx/>
                <a:buSzTx/>
                <a:buFontTx/>
                <a:buNone/>
                <a:tabLst/>
                <a:defRPr/>
              </a:pPr>
              <a:r>
                <a:rPr lang="ru-RU" sz="1400" b="1" dirty="0" smtClean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rPr>
                <a:t>СЕРВЕР СБОРА ДАННЫХ</a:t>
              </a:r>
            </a:p>
            <a:p>
              <a:pPr marL="0" marR="0" lvl="0" indent="0" algn="ctr" defTabSz="914400" eaLnBrk="0" latinLnBrk="0" hangingPunct="0">
                <a:lnSpc>
                  <a:spcPct val="100000"/>
                </a:lnSpc>
                <a:buClrTx/>
                <a:buSzTx/>
                <a:buFontTx/>
                <a:buNone/>
                <a:tabLst/>
                <a:defRPr/>
              </a:pPr>
              <a:r>
                <a:rPr lang="ru-RU" sz="1400" b="1" dirty="0" smtClean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rPr>
                <a:t> (ОСНОВНОЙ)</a:t>
              </a:r>
            </a:p>
          </p:txBody>
        </p:sp>
        <p:sp>
          <p:nvSpPr>
            <p:cNvPr id="38923" name="AutoShape 11"/>
            <p:cNvSpPr>
              <a:spLocks noChangeShapeType="1"/>
            </p:cNvSpPr>
            <p:nvPr/>
          </p:nvSpPr>
          <p:spPr bwMode="auto">
            <a:xfrm>
              <a:off x="4429" y="14916"/>
              <a:ext cx="3240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922" name="Line 10"/>
            <p:cNvSpPr>
              <a:spLocks noChangeShapeType="1"/>
            </p:cNvSpPr>
            <p:nvPr/>
          </p:nvSpPr>
          <p:spPr bwMode="auto">
            <a:xfrm flipV="1">
              <a:off x="3501" y="10605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921" name="Line 9"/>
            <p:cNvSpPr>
              <a:spLocks noChangeShapeType="1"/>
            </p:cNvSpPr>
            <p:nvPr/>
          </p:nvSpPr>
          <p:spPr bwMode="auto">
            <a:xfrm flipV="1">
              <a:off x="8181" y="10605"/>
              <a:ext cx="1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920" name="Line 8"/>
            <p:cNvSpPr>
              <a:spLocks noChangeShapeType="1"/>
            </p:cNvSpPr>
            <p:nvPr/>
          </p:nvSpPr>
          <p:spPr bwMode="auto">
            <a:xfrm flipV="1">
              <a:off x="3141" y="15465"/>
              <a:ext cx="1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919" name="Line 7"/>
            <p:cNvSpPr>
              <a:spLocks noChangeShapeType="1"/>
            </p:cNvSpPr>
            <p:nvPr/>
          </p:nvSpPr>
          <p:spPr bwMode="auto">
            <a:xfrm flipV="1">
              <a:off x="8901" y="15465"/>
              <a:ext cx="1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918" name="Line 6"/>
            <p:cNvSpPr>
              <a:spLocks noChangeShapeType="1"/>
            </p:cNvSpPr>
            <p:nvPr/>
          </p:nvSpPr>
          <p:spPr bwMode="auto">
            <a:xfrm>
              <a:off x="2960" y="12405"/>
              <a:ext cx="1" cy="14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917" name="Line 5"/>
            <p:cNvSpPr>
              <a:spLocks noChangeShapeType="1"/>
            </p:cNvSpPr>
            <p:nvPr/>
          </p:nvSpPr>
          <p:spPr bwMode="auto">
            <a:xfrm>
              <a:off x="1521" y="15825"/>
              <a:ext cx="9360" cy="1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916" name="Rectangle 4"/>
            <p:cNvSpPr>
              <a:spLocks noChangeArrowheads="1"/>
            </p:cNvSpPr>
            <p:nvPr/>
          </p:nvSpPr>
          <p:spPr bwMode="auto">
            <a:xfrm>
              <a:off x="6989" y="10965"/>
              <a:ext cx="2006" cy="1440"/>
            </a:xfrm>
            <a:prstGeom prst="rect">
              <a:avLst/>
            </a:prstGeom>
            <a:gradFill rotWithShape="1">
              <a:gsLst>
                <a:gs pos="0">
                  <a:srgbClr val="343A71"/>
                </a:gs>
                <a:gs pos="50000">
                  <a:srgbClr val="717EF5"/>
                </a:gs>
                <a:gs pos="100000">
                  <a:srgbClr val="343A71"/>
                </a:gs>
              </a:gsLst>
              <a:lin ang="2700000" scaled="1"/>
            </a:gra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>
                <a:defRPr/>
              </a:pPr>
              <a:r>
                <a:rPr lang="ru-RU" sz="1400" b="1" dirty="0" smtClean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rPr>
                <a:t>СЕРВЕР СБОРА ДАННЫХ (РЕЗЕРВНЫЙ)</a:t>
              </a:r>
            </a:p>
          </p:txBody>
        </p:sp>
      </p:grpSp>
      <p:sp>
        <p:nvSpPr>
          <p:cNvPr id="38964" name="Rectangle 52"/>
          <p:cNvSpPr>
            <a:spLocks noChangeArrowheads="1"/>
          </p:cNvSpPr>
          <p:nvPr/>
        </p:nvSpPr>
        <p:spPr bwMode="auto">
          <a:xfrm>
            <a:off x="0" y="904386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способ обеспечения надежности объекта за счет использования дополнительных средств и (или) возможностей, избыточных по отношению к минимально необходимым для выполнения заданных функций в данных условиях работы</a:t>
            </a:r>
            <a:endParaRPr kumimoji="0" lang="ru-RU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Freeform 3"/>
          <p:cNvSpPr>
            <a:spLocks/>
          </p:cNvSpPr>
          <p:nvPr/>
        </p:nvSpPr>
        <p:spPr bwMode="gray">
          <a:xfrm>
            <a:off x="1500166" y="3357562"/>
            <a:ext cx="326990" cy="369882"/>
          </a:xfrm>
          <a:custGeom>
            <a:avLst/>
            <a:gdLst>
              <a:gd name="T0" fmla="*/ 80985 w 1104"/>
              <a:gd name="T1" fmla="*/ 1067366 h 1256"/>
              <a:gd name="T2" fmla="*/ 80985 w 1104"/>
              <a:gd name="T3" fmla="*/ 0 h 1256"/>
              <a:gd name="T4" fmla="*/ 0 w 1104"/>
              <a:gd name="T5" fmla="*/ 0 h 1256"/>
              <a:gd name="T6" fmla="*/ 0 w 1104"/>
              <a:gd name="T7" fmla="*/ 1155700 h 1256"/>
              <a:gd name="T8" fmla="*/ 1016000 w 1104"/>
              <a:gd name="T9" fmla="*/ 1155700 h 1256"/>
              <a:gd name="T10" fmla="*/ 1016000 w 1104"/>
              <a:gd name="T11" fmla="*/ 1067366 h 1256"/>
              <a:gd name="T12" fmla="*/ 80985 w 1104"/>
              <a:gd name="T13" fmla="*/ 1067366 h 12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04"/>
              <a:gd name="T22" fmla="*/ 0 h 1256"/>
              <a:gd name="T23" fmla="*/ 1104 w 1104"/>
              <a:gd name="T24" fmla="*/ 1256 h 12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solidFill>
            <a:srgbClr val="91BF63"/>
          </a:soli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9" name="Freeform 4"/>
          <p:cNvSpPr>
            <a:spLocks/>
          </p:cNvSpPr>
          <p:nvPr/>
        </p:nvSpPr>
        <p:spPr bwMode="gray">
          <a:xfrm rot="10800000">
            <a:off x="3102002" y="2559051"/>
            <a:ext cx="326990" cy="369882"/>
          </a:xfrm>
          <a:custGeom>
            <a:avLst/>
            <a:gdLst>
              <a:gd name="T0" fmla="*/ 80985 w 1104"/>
              <a:gd name="T1" fmla="*/ 1067366 h 1256"/>
              <a:gd name="T2" fmla="*/ 80985 w 1104"/>
              <a:gd name="T3" fmla="*/ 0 h 1256"/>
              <a:gd name="T4" fmla="*/ 0 w 1104"/>
              <a:gd name="T5" fmla="*/ 0 h 1256"/>
              <a:gd name="T6" fmla="*/ 0 w 1104"/>
              <a:gd name="T7" fmla="*/ 1155700 h 1256"/>
              <a:gd name="T8" fmla="*/ 1016000 w 1104"/>
              <a:gd name="T9" fmla="*/ 1155700 h 1256"/>
              <a:gd name="T10" fmla="*/ 1016000 w 1104"/>
              <a:gd name="T11" fmla="*/ 1067366 h 1256"/>
              <a:gd name="T12" fmla="*/ 80985 w 1104"/>
              <a:gd name="T13" fmla="*/ 1067366 h 12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04"/>
              <a:gd name="T22" fmla="*/ 0 h 1256"/>
              <a:gd name="T23" fmla="*/ 1104 w 1104"/>
              <a:gd name="T24" fmla="*/ 1256 h 12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solidFill>
            <a:srgbClr val="91BF63"/>
          </a:soli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" name="Freeform 4"/>
          <p:cNvSpPr>
            <a:spLocks/>
          </p:cNvSpPr>
          <p:nvPr/>
        </p:nvSpPr>
        <p:spPr bwMode="gray">
          <a:xfrm rot="10800000">
            <a:off x="2887688" y="4630754"/>
            <a:ext cx="326990" cy="369882"/>
          </a:xfrm>
          <a:custGeom>
            <a:avLst/>
            <a:gdLst>
              <a:gd name="T0" fmla="*/ 80985 w 1104"/>
              <a:gd name="T1" fmla="*/ 1067366 h 1256"/>
              <a:gd name="T2" fmla="*/ 80985 w 1104"/>
              <a:gd name="T3" fmla="*/ 0 h 1256"/>
              <a:gd name="T4" fmla="*/ 0 w 1104"/>
              <a:gd name="T5" fmla="*/ 0 h 1256"/>
              <a:gd name="T6" fmla="*/ 0 w 1104"/>
              <a:gd name="T7" fmla="*/ 1155700 h 1256"/>
              <a:gd name="T8" fmla="*/ 1016000 w 1104"/>
              <a:gd name="T9" fmla="*/ 1155700 h 1256"/>
              <a:gd name="T10" fmla="*/ 1016000 w 1104"/>
              <a:gd name="T11" fmla="*/ 1067366 h 1256"/>
              <a:gd name="T12" fmla="*/ 80985 w 1104"/>
              <a:gd name="T13" fmla="*/ 1067366 h 12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04"/>
              <a:gd name="T22" fmla="*/ 0 h 1256"/>
              <a:gd name="T23" fmla="*/ 1104 w 1104"/>
              <a:gd name="T24" fmla="*/ 1256 h 12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solidFill>
            <a:srgbClr val="91BF63"/>
          </a:soli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" name="Freeform 3"/>
          <p:cNvSpPr>
            <a:spLocks/>
          </p:cNvSpPr>
          <p:nvPr/>
        </p:nvSpPr>
        <p:spPr bwMode="gray">
          <a:xfrm>
            <a:off x="1101738" y="5572140"/>
            <a:ext cx="326990" cy="369882"/>
          </a:xfrm>
          <a:custGeom>
            <a:avLst/>
            <a:gdLst>
              <a:gd name="T0" fmla="*/ 80985 w 1104"/>
              <a:gd name="T1" fmla="*/ 1067366 h 1256"/>
              <a:gd name="T2" fmla="*/ 80985 w 1104"/>
              <a:gd name="T3" fmla="*/ 0 h 1256"/>
              <a:gd name="T4" fmla="*/ 0 w 1104"/>
              <a:gd name="T5" fmla="*/ 0 h 1256"/>
              <a:gd name="T6" fmla="*/ 0 w 1104"/>
              <a:gd name="T7" fmla="*/ 1155700 h 1256"/>
              <a:gd name="T8" fmla="*/ 1016000 w 1104"/>
              <a:gd name="T9" fmla="*/ 1155700 h 1256"/>
              <a:gd name="T10" fmla="*/ 1016000 w 1104"/>
              <a:gd name="T11" fmla="*/ 1067366 h 1256"/>
              <a:gd name="T12" fmla="*/ 80985 w 1104"/>
              <a:gd name="T13" fmla="*/ 1067366 h 12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04"/>
              <a:gd name="T22" fmla="*/ 0 h 1256"/>
              <a:gd name="T23" fmla="*/ 1104 w 1104"/>
              <a:gd name="T24" fmla="*/ 1256 h 12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solidFill>
            <a:srgbClr val="91BF63"/>
          </a:soli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2" name="Freeform 6"/>
          <p:cNvSpPr>
            <a:spLocks/>
          </p:cNvSpPr>
          <p:nvPr/>
        </p:nvSpPr>
        <p:spPr bwMode="gray">
          <a:xfrm>
            <a:off x="5214942" y="3357562"/>
            <a:ext cx="327016" cy="370800"/>
          </a:xfrm>
          <a:custGeom>
            <a:avLst/>
            <a:gdLst>
              <a:gd name="T0" fmla="*/ 80985 w 1104"/>
              <a:gd name="T1" fmla="*/ 1067366 h 1256"/>
              <a:gd name="T2" fmla="*/ 80985 w 1104"/>
              <a:gd name="T3" fmla="*/ 0 h 1256"/>
              <a:gd name="T4" fmla="*/ 0 w 1104"/>
              <a:gd name="T5" fmla="*/ 0 h 1256"/>
              <a:gd name="T6" fmla="*/ 0 w 1104"/>
              <a:gd name="T7" fmla="*/ 1155700 h 1256"/>
              <a:gd name="T8" fmla="*/ 1016000 w 1104"/>
              <a:gd name="T9" fmla="*/ 1155700 h 1256"/>
              <a:gd name="T10" fmla="*/ 1016000 w 1104"/>
              <a:gd name="T11" fmla="*/ 1067366 h 1256"/>
              <a:gd name="T12" fmla="*/ 80985 w 1104"/>
              <a:gd name="T13" fmla="*/ 1067366 h 12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04"/>
              <a:gd name="T22" fmla="*/ 0 h 1256"/>
              <a:gd name="T23" fmla="*/ 1104 w 1104"/>
              <a:gd name="T24" fmla="*/ 1256 h 12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solidFill>
            <a:srgbClr val="717EF5"/>
          </a:soli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" name="Freeform 7"/>
          <p:cNvSpPr>
            <a:spLocks/>
          </p:cNvSpPr>
          <p:nvPr/>
        </p:nvSpPr>
        <p:spPr bwMode="gray">
          <a:xfrm rot="10800000">
            <a:off x="6673876" y="2559052"/>
            <a:ext cx="327016" cy="369882"/>
          </a:xfrm>
          <a:custGeom>
            <a:avLst/>
            <a:gdLst>
              <a:gd name="T0" fmla="*/ 80985 w 1104"/>
              <a:gd name="T1" fmla="*/ 1067366 h 1256"/>
              <a:gd name="T2" fmla="*/ 80985 w 1104"/>
              <a:gd name="T3" fmla="*/ 0 h 1256"/>
              <a:gd name="T4" fmla="*/ 0 w 1104"/>
              <a:gd name="T5" fmla="*/ 0 h 1256"/>
              <a:gd name="T6" fmla="*/ 0 w 1104"/>
              <a:gd name="T7" fmla="*/ 1155700 h 1256"/>
              <a:gd name="T8" fmla="*/ 1016000 w 1104"/>
              <a:gd name="T9" fmla="*/ 1155700 h 1256"/>
              <a:gd name="T10" fmla="*/ 1016000 w 1104"/>
              <a:gd name="T11" fmla="*/ 1067366 h 1256"/>
              <a:gd name="T12" fmla="*/ 80985 w 1104"/>
              <a:gd name="T13" fmla="*/ 1067366 h 12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04"/>
              <a:gd name="T22" fmla="*/ 0 h 1256"/>
              <a:gd name="T23" fmla="*/ 1104 w 1104"/>
              <a:gd name="T24" fmla="*/ 1256 h 12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solidFill>
            <a:srgbClr val="717EF5"/>
          </a:soli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4" name="Freeform 7"/>
          <p:cNvSpPr>
            <a:spLocks/>
          </p:cNvSpPr>
          <p:nvPr/>
        </p:nvSpPr>
        <p:spPr bwMode="gray">
          <a:xfrm rot="10800000">
            <a:off x="7459694" y="4630753"/>
            <a:ext cx="327016" cy="369882"/>
          </a:xfrm>
          <a:custGeom>
            <a:avLst/>
            <a:gdLst>
              <a:gd name="T0" fmla="*/ 80985 w 1104"/>
              <a:gd name="T1" fmla="*/ 1067366 h 1256"/>
              <a:gd name="T2" fmla="*/ 80985 w 1104"/>
              <a:gd name="T3" fmla="*/ 0 h 1256"/>
              <a:gd name="T4" fmla="*/ 0 w 1104"/>
              <a:gd name="T5" fmla="*/ 0 h 1256"/>
              <a:gd name="T6" fmla="*/ 0 w 1104"/>
              <a:gd name="T7" fmla="*/ 1155700 h 1256"/>
              <a:gd name="T8" fmla="*/ 1016000 w 1104"/>
              <a:gd name="T9" fmla="*/ 1155700 h 1256"/>
              <a:gd name="T10" fmla="*/ 1016000 w 1104"/>
              <a:gd name="T11" fmla="*/ 1067366 h 1256"/>
              <a:gd name="T12" fmla="*/ 80985 w 1104"/>
              <a:gd name="T13" fmla="*/ 1067366 h 12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04"/>
              <a:gd name="T22" fmla="*/ 0 h 1256"/>
              <a:gd name="T23" fmla="*/ 1104 w 1104"/>
              <a:gd name="T24" fmla="*/ 1256 h 12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solidFill>
            <a:srgbClr val="717EF5"/>
          </a:soli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5" name="Freeform 6"/>
          <p:cNvSpPr>
            <a:spLocks/>
          </p:cNvSpPr>
          <p:nvPr/>
        </p:nvSpPr>
        <p:spPr bwMode="gray">
          <a:xfrm>
            <a:off x="5745182" y="5559448"/>
            <a:ext cx="327016" cy="369882"/>
          </a:xfrm>
          <a:custGeom>
            <a:avLst/>
            <a:gdLst>
              <a:gd name="T0" fmla="*/ 80985 w 1104"/>
              <a:gd name="T1" fmla="*/ 1067366 h 1256"/>
              <a:gd name="T2" fmla="*/ 80985 w 1104"/>
              <a:gd name="T3" fmla="*/ 0 h 1256"/>
              <a:gd name="T4" fmla="*/ 0 w 1104"/>
              <a:gd name="T5" fmla="*/ 0 h 1256"/>
              <a:gd name="T6" fmla="*/ 0 w 1104"/>
              <a:gd name="T7" fmla="*/ 1155700 h 1256"/>
              <a:gd name="T8" fmla="*/ 1016000 w 1104"/>
              <a:gd name="T9" fmla="*/ 1155700 h 1256"/>
              <a:gd name="T10" fmla="*/ 1016000 w 1104"/>
              <a:gd name="T11" fmla="*/ 1067366 h 1256"/>
              <a:gd name="T12" fmla="*/ 80985 w 1104"/>
              <a:gd name="T13" fmla="*/ 1067366 h 12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04"/>
              <a:gd name="T22" fmla="*/ 0 h 1256"/>
              <a:gd name="T23" fmla="*/ 1104 w 1104"/>
              <a:gd name="T24" fmla="*/ 1256 h 12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solidFill>
            <a:srgbClr val="717EF5"/>
          </a:soli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2643182"/>
          </a:xfrm>
          <a:prstGeom prst="rect">
            <a:avLst/>
          </a:prstGeom>
          <a:gradFill>
            <a:gsLst>
              <a:gs pos="0">
                <a:schemeClr val="accent1">
                  <a:alpha val="14000"/>
                </a:schemeClr>
              </a:gs>
              <a:gs pos="32000">
                <a:schemeClr val="bg1">
                  <a:alpha val="92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71414"/>
            <a:ext cx="9144000" cy="563563"/>
          </a:xfrm>
        </p:spPr>
        <p:txBody>
          <a:bodyPr/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РЕЗЕРВИРОВАНИЕ</a:t>
            </a:r>
          </a:p>
        </p:txBody>
      </p:sp>
      <p:sp>
        <p:nvSpPr>
          <p:cNvPr id="120" name="AutoShape 17"/>
          <p:cNvSpPr>
            <a:spLocks noChangeArrowheads="1"/>
          </p:cNvSpPr>
          <p:nvPr/>
        </p:nvSpPr>
        <p:spPr bwMode="gray">
          <a:xfrm>
            <a:off x="7643865" y="3143248"/>
            <a:ext cx="1428729" cy="928694"/>
          </a:xfrm>
          <a:prstGeom prst="roundRect">
            <a:avLst>
              <a:gd name="adj" fmla="val 11921"/>
            </a:avLst>
          </a:prstGeom>
          <a:ln>
            <a:solidFill>
              <a:srgbClr val="079390"/>
            </a:solidFill>
            <a:prstDash val="dash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121" name="AutoShape 17"/>
          <p:cNvSpPr>
            <a:spLocks noChangeArrowheads="1"/>
          </p:cNvSpPr>
          <p:nvPr/>
        </p:nvSpPr>
        <p:spPr bwMode="gray">
          <a:xfrm>
            <a:off x="0" y="3143248"/>
            <a:ext cx="1428729" cy="928694"/>
          </a:xfrm>
          <a:prstGeom prst="roundRect">
            <a:avLst>
              <a:gd name="adj" fmla="val 11921"/>
            </a:avLst>
          </a:prstGeom>
          <a:ln>
            <a:solidFill>
              <a:schemeClr val="accent1">
                <a:lumMod val="75000"/>
              </a:schemeClr>
            </a:solidFill>
            <a:prstDash val="dash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/>
          </a:p>
        </p:txBody>
      </p:sp>
      <p:grpSp>
        <p:nvGrpSpPr>
          <p:cNvPr id="2" name="Группа 121"/>
          <p:cNvGrpSpPr/>
          <p:nvPr/>
        </p:nvGrpSpPr>
        <p:grpSpPr>
          <a:xfrm>
            <a:off x="142845" y="3786190"/>
            <a:ext cx="3786214" cy="2643206"/>
            <a:chOff x="283192" y="3143245"/>
            <a:chExt cx="4003055" cy="2643202"/>
          </a:xfrm>
        </p:grpSpPr>
        <p:sp>
          <p:nvSpPr>
            <p:cNvPr id="123" name="AutoShape 17"/>
            <p:cNvSpPr>
              <a:spLocks noChangeArrowheads="1"/>
            </p:cNvSpPr>
            <p:nvPr/>
          </p:nvSpPr>
          <p:spPr bwMode="gray">
            <a:xfrm>
              <a:off x="283192" y="3143245"/>
              <a:ext cx="4003055" cy="2643202"/>
            </a:xfrm>
            <a:prstGeom prst="roundRect">
              <a:avLst>
                <a:gd name="adj" fmla="val 11921"/>
              </a:avLst>
            </a:prstGeom>
            <a:ln>
              <a:solidFill>
                <a:schemeClr val="accent1">
                  <a:lumMod val="75000"/>
                </a:schemeClr>
              </a:solidFill>
              <a:prstDash val="dash"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124" name="AutoShape 11"/>
            <p:cNvSpPr>
              <a:spLocks noChangeArrowheads="1"/>
            </p:cNvSpPr>
            <p:nvPr/>
          </p:nvSpPr>
          <p:spPr bwMode="gray">
            <a:xfrm>
              <a:off x="424605" y="3363104"/>
              <a:ext cx="3647243" cy="4945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009999"/>
                </a:gs>
                <a:gs pos="100000">
                  <a:srgbClr val="006B6B"/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5" name="Freeform 12"/>
            <p:cNvSpPr>
              <a:spLocks/>
            </p:cNvSpPr>
            <p:nvPr/>
          </p:nvSpPr>
          <p:spPr bwMode="gray">
            <a:xfrm>
              <a:off x="471398" y="3401227"/>
              <a:ext cx="693924" cy="247629"/>
            </a:xfrm>
            <a:custGeom>
              <a:avLst/>
              <a:gdLst>
                <a:gd name="T0" fmla="*/ 105920 w 596"/>
                <a:gd name="T1" fmla="*/ 0 h 598"/>
                <a:gd name="T2" fmla="*/ 0 w 596"/>
                <a:gd name="T3" fmla="*/ 105566 h 598"/>
                <a:gd name="T4" fmla="*/ 0 w 596"/>
                <a:gd name="T5" fmla="*/ 526936 h 598"/>
                <a:gd name="T6" fmla="*/ 144518 w 596"/>
                <a:gd name="T7" fmla="*/ 155665 h 598"/>
                <a:gd name="T8" fmla="*/ 528704 w 596"/>
                <a:gd name="T9" fmla="*/ 0 h 598"/>
                <a:gd name="T10" fmla="*/ 10592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93D4D4"/>
                </a:gs>
                <a:gs pos="100000">
                  <a:srgbClr val="009999">
                    <a:alpha val="0"/>
                  </a:srgbClr>
                </a:gs>
              </a:gsLst>
              <a:lin ang="2700000" scaled="1"/>
            </a:gra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6" name="Text Box 7"/>
            <p:cNvSpPr txBox="1">
              <a:spLocks noChangeArrowheads="1"/>
            </p:cNvSpPr>
            <p:nvPr/>
          </p:nvSpPr>
          <p:spPr bwMode="gray">
            <a:xfrm>
              <a:off x="428594" y="3334390"/>
              <a:ext cx="3786216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en-US" sz="2800" dirty="0" err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AdvancedIECServer</a:t>
              </a:r>
              <a:endPara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7" name="AutoShape 5"/>
            <p:cNvSpPr>
              <a:spLocks noChangeArrowheads="1"/>
            </p:cNvSpPr>
            <p:nvPr/>
          </p:nvSpPr>
          <p:spPr bwMode="gray">
            <a:xfrm>
              <a:off x="424062" y="4214811"/>
              <a:ext cx="3647872" cy="49320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0066CC"/>
                </a:gs>
                <a:gs pos="100000">
                  <a:srgbClr val="00478E"/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8" name="Text Box 7"/>
            <p:cNvSpPr txBox="1">
              <a:spLocks noChangeArrowheads="1"/>
            </p:cNvSpPr>
            <p:nvPr/>
          </p:nvSpPr>
          <p:spPr bwMode="gray">
            <a:xfrm>
              <a:off x="357158" y="4143373"/>
              <a:ext cx="3714776" cy="5232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en-US" sz="2800" dirty="0" err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Zerver</a:t>
              </a:r>
              <a:endPara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9" name="Freeform 6"/>
            <p:cNvSpPr>
              <a:spLocks/>
            </p:cNvSpPr>
            <p:nvPr/>
          </p:nvSpPr>
          <p:spPr bwMode="gray">
            <a:xfrm>
              <a:off x="470900" y="4266432"/>
              <a:ext cx="613270" cy="248399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0066CC">
                    <a:gamma/>
                    <a:tint val="54510"/>
                    <a:invGamma/>
                  </a:srgbClr>
                </a:gs>
                <a:gs pos="50000">
                  <a:srgbClr val="0066CC">
                    <a:alpha val="0"/>
                  </a:srgbClr>
                </a:gs>
                <a:gs pos="100000">
                  <a:srgbClr val="0066CC">
                    <a:gamma/>
                    <a:tint val="54510"/>
                    <a:invGamma/>
                  </a:srgb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0" name="AutoShape 5"/>
            <p:cNvSpPr>
              <a:spLocks noChangeArrowheads="1"/>
            </p:cNvSpPr>
            <p:nvPr/>
          </p:nvSpPr>
          <p:spPr bwMode="gray">
            <a:xfrm>
              <a:off x="424062" y="5072063"/>
              <a:ext cx="3647872" cy="49319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AB81FF"/>
                </a:gs>
                <a:gs pos="100000">
                  <a:srgbClr val="9661FF"/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1" name="Text Box 7"/>
            <p:cNvSpPr txBox="1">
              <a:spLocks noChangeArrowheads="1"/>
            </p:cNvSpPr>
            <p:nvPr/>
          </p:nvSpPr>
          <p:spPr bwMode="gray">
            <a:xfrm>
              <a:off x="357158" y="5048913"/>
              <a:ext cx="3857652" cy="5232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en-US" sz="2800" dirty="0" err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SutvSweep</a:t>
              </a:r>
              <a:endPara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32" name="Freeform 12"/>
            <p:cNvSpPr>
              <a:spLocks/>
            </p:cNvSpPr>
            <p:nvPr/>
          </p:nvSpPr>
          <p:spPr bwMode="gray">
            <a:xfrm>
              <a:off x="495499" y="5128094"/>
              <a:ext cx="614289" cy="247629"/>
            </a:xfrm>
            <a:custGeom>
              <a:avLst/>
              <a:gdLst>
                <a:gd name="T0" fmla="*/ 105920 w 596"/>
                <a:gd name="T1" fmla="*/ 0 h 598"/>
                <a:gd name="T2" fmla="*/ 0 w 596"/>
                <a:gd name="T3" fmla="*/ 105566 h 598"/>
                <a:gd name="T4" fmla="*/ 0 w 596"/>
                <a:gd name="T5" fmla="*/ 526936 h 598"/>
                <a:gd name="T6" fmla="*/ 144518 w 596"/>
                <a:gd name="T7" fmla="*/ 155665 h 598"/>
                <a:gd name="T8" fmla="*/ 528704 w 596"/>
                <a:gd name="T9" fmla="*/ 0 h 598"/>
                <a:gd name="T10" fmla="*/ 10592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E8FAFE">
                    <a:alpha val="46000"/>
                  </a:srgbClr>
                </a:gs>
                <a:gs pos="100000">
                  <a:srgbClr val="009999">
                    <a:alpha val="0"/>
                  </a:srgbClr>
                </a:gs>
              </a:gsLst>
              <a:lin ang="2700000" scaled="1"/>
            </a:gra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" name="Группа 132"/>
          <p:cNvGrpSpPr/>
          <p:nvPr/>
        </p:nvGrpSpPr>
        <p:grpSpPr>
          <a:xfrm>
            <a:off x="5214973" y="3786190"/>
            <a:ext cx="3786214" cy="2643206"/>
            <a:chOff x="283192" y="3143245"/>
            <a:chExt cx="4003055" cy="2643202"/>
          </a:xfrm>
        </p:grpSpPr>
        <p:sp>
          <p:nvSpPr>
            <p:cNvPr id="134" name="AutoShape 17"/>
            <p:cNvSpPr>
              <a:spLocks noChangeArrowheads="1"/>
            </p:cNvSpPr>
            <p:nvPr/>
          </p:nvSpPr>
          <p:spPr bwMode="gray">
            <a:xfrm>
              <a:off x="283192" y="3143245"/>
              <a:ext cx="4003055" cy="2643202"/>
            </a:xfrm>
            <a:prstGeom prst="roundRect">
              <a:avLst>
                <a:gd name="adj" fmla="val 11921"/>
              </a:avLst>
            </a:prstGeom>
            <a:ln>
              <a:solidFill>
                <a:srgbClr val="07B19D"/>
              </a:solidFill>
              <a:prstDash val="dash"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135" name="AutoShape 11"/>
            <p:cNvSpPr>
              <a:spLocks noChangeArrowheads="1"/>
            </p:cNvSpPr>
            <p:nvPr/>
          </p:nvSpPr>
          <p:spPr bwMode="gray">
            <a:xfrm>
              <a:off x="424605" y="3363104"/>
              <a:ext cx="3647243" cy="4945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009999"/>
                </a:gs>
                <a:gs pos="100000">
                  <a:srgbClr val="006B6B"/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6" name="Freeform 12"/>
            <p:cNvSpPr>
              <a:spLocks/>
            </p:cNvSpPr>
            <p:nvPr/>
          </p:nvSpPr>
          <p:spPr bwMode="gray">
            <a:xfrm>
              <a:off x="471398" y="3401227"/>
              <a:ext cx="693924" cy="247629"/>
            </a:xfrm>
            <a:custGeom>
              <a:avLst/>
              <a:gdLst>
                <a:gd name="T0" fmla="*/ 105920 w 596"/>
                <a:gd name="T1" fmla="*/ 0 h 598"/>
                <a:gd name="T2" fmla="*/ 0 w 596"/>
                <a:gd name="T3" fmla="*/ 105566 h 598"/>
                <a:gd name="T4" fmla="*/ 0 w 596"/>
                <a:gd name="T5" fmla="*/ 526936 h 598"/>
                <a:gd name="T6" fmla="*/ 144518 w 596"/>
                <a:gd name="T7" fmla="*/ 155665 h 598"/>
                <a:gd name="T8" fmla="*/ 528704 w 596"/>
                <a:gd name="T9" fmla="*/ 0 h 598"/>
                <a:gd name="T10" fmla="*/ 10592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93D4D4"/>
                </a:gs>
                <a:gs pos="100000">
                  <a:srgbClr val="009999">
                    <a:alpha val="0"/>
                  </a:srgbClr>
                </a:gs>
              </a:gsLst>
              <a:lin ang="2700000" scaled="1"/>
            </a:gra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" name="Text Box 7"/>
            <p:cNvSpPr txBox="1">
              <a:spLocks noChangeArrowheads="1"/>
            </p:cNvSpPr>
            <p:nvPr/>
          </p:nvSpPr>
          <p:spPr bwMode="gray">
            <a:xfrm>
              <a:off x="428594" y="3334390"/>
              <a:ext cx="3786216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en-US" sz="2800" dirty="0" err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AdvancedIECServer</a:t>
              </a:r>
              <a:endPara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38" name="AutoShape 5"/>
            <p:cNvSpPr>
              <a:spLocks noChangeArrowheads="1"/>
            </p:cNvSpPr>
            <p:nvPr/>
          </p:nvSpPr>
          <p:spPr bwMode="gray">
            <a:xfrm>
              <a:off x="424062" y="4214811"/>
              <a:ext cx="3647872" cy="49320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0066CC"/>
                </a:gs>
                <a:gs pos="100000">
                  <a:srgbClr val="00478E"/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9" name="Text Box 7"/>
            <p:cNvSpPr txBox="1">
              <a:spLocks noChangeArrowheads="1"/>
            </p:cNvSpPr>
            <p:nvPr/>
          </p:nvSpPr>
          <p:spPr bwMode="gray">
            <a:xfrm>
              <a:off x="357158" y="4143373"/>
              <a:ext cx="3714776" cy="5232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en-US" sz="2800" dirty="0" err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Zerver</a:t>
              </a:r>
              <a:endPara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40" name="Freeform 6"/>
            <p:cNvSpPr>
              <a:spLocks/>
            </p:cNvSpPr>
            <p:nvPr/>
          </p:nvSpPr>
          <p:spPr bwMode="gray">
            <a:xfrm>
              <a:off x="470900" y="4266432"/>
              <a:ext cx="613270" cy="248399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0066CC">
                    <a:gamma/>
                    <a:tint val="54510"/>
                    <a:invGamma/>
                  </a:srgbClr>
                </a:gs>
                <a:gs pos="50000">
                  <a:srgbClr val="0066CC">
                    <a:alpha val="0"/>
                  </a:srgbClr>
                </a:gs>
                <a:gs pos="100000">
                  <a:srgbClr val="0066CC">
                    <a:gamma/>
                    <a:tint val="54510"/>
                    <a:invGamma/>
                  </a:srgb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1" name="AutoShape 5"/>
            <p:cNvSpPr>
              <a:spLocks noChangeArrowheads="1"/>
            </p:cNvSpPr>
            <p:nvPr/>
          </p:nvSpPr>
          <p:spPr bwMode="gray">
            <a:xfrm>
              <a:off x="424062" y="5072063"/>
              <a:ext cx="3647872" cy="49319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AB81FF"/>
                </a:gs>
                <a:gs pos="100000">
                  <a:srgbClr val="9661FF"/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2" name="Text Box 7"/>
            <p:cNvSpPr txBox="1">
              <a:spLocks noChangeArrowheads="1"/>
            </p:cNvSpPr>
            <p:nvPr/>
          </p:nvSpPr>
          <p:spPr bwMode="gray">
            <a:xfrm>
              <a:off x="357158" y="5048913"/>
              <a:ext cx="3857652" cy="5232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en-US" sz="2800" dirty="0" err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SutvSweep</a:t>
              </a:r>
              <a:endPara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43" name="Freeform 12"/>
            <p:cNvSpPr>
              <a:spLocks/>
            </p:cNvSpPr>
            <p:nvPr/>
          </p:nvSpPr>
          <p:spPr bwMode="gray">
            <a:xfrm>
              <a:off x="495499" y="5128094"/>
              <a:ext cx="614289" cy="247629"/>
            </a:xfrm>
            <a:custGeom>
              <a:avLst/>
              <a:gdLst>
                <a:gd name="T0" fmla="*/ 105920 w 596"/>
                <a:gd name="T1" fmla="*/ 0 h 598"/>
                <a:gd name="T2" fmla="*/ 0 w 596"/>
                <a:gd name="T3" fmla="*/ 105566 h 598"/>
                <a:gd name="T4" fmla="*/ 0 w 596"/>
                <a:gd name="T5" fmla="*/ 526936 h 598"/>
                <a:gd name="T6" fmla="*/ 144518 w 596"/>
                <a:gd name="T7" fmla="*/ 155665 h 598"/>
                <a:gd name="T8" fmla="*/ 528704 w 596"/>
                <a:gd name="T9" fmla="*/ 0 h 598"/>
                <a:gd name="T10" fmla="*/ 10592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E8FAFE">
                    <a:alpha val="46000"/>
                  </a:srgbClr>
                </a:gs>
                <a:gs pos="100000">
                  <a:srgbClr val="009999">
                    <a:alpha val="0"/>
                  </a:srgbClr>
                </a:gs>
              </a:gsLst>
              <a:lin ang="2700000" scaled="1"/>
            </a:gra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44" name="TextBox 143"/>
          <p:cNvSpPr txBox="1"/>
          <p:nvPr/>
        </p:nvSpPr>
        <p:spPr>
          <a:xfrm>
            <a:off x="1428728" y="6488692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MASTER</a:t>
            </a:r>
            <a:endParaRPr lang="ru-RU" dirty="0"/>
          </a:p>
        </p:txBody>
      </p:sp>
      <p:sp>
        <p:nvSpPr>
          <p:cNvPr id="145" name="TextBox 144"/>
          <p:cNvSpPr txBox="1"/>
          <p:nvPr/>
        </p:nvSpPr>
        <p:spPr>
          <a:xfrm>
            <a:off x="6518180" y="6488668"/>
            <a:ext cx="911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SLAVE</a:t>
            </a:r>
            <a:endParaRPr lang="ru-RU" dirty="0"/>
          </a:p>
        </p:txBody>
      </p:sp>
      <p:grpSp>
        <p:nvGrpSpPr>
          <p:cNvPr id="6" name="Группа 145"/>
          <p:cNvGrpSpPr/>
          <p:nvPr/>
        </p:nvGrpSpPr>
        <p:grpSpPr>
          <a:xfrm>
            <a:off x="5214942" y="714356"/>
            <a:ext cx="3571900" cy="2316009"/>
            <a:chOff x="428596" y="1643050"/>
            <a:chExt cx="5572164" cy="4857784"/>
          </a:xfrm>
        </p:grpSpPr>
        <p:sp>
          <p:nvSpPr>
            <p:cNvPr id="147" name="AutoShape 17"/>
            <p:cNvSpPr>
              <a:spLocks noChangeArrowheads="1"/>
            </p:cNvSpPr>
            <p:nvPr/>
          </p:nvSpPr>
          <p:spPr bwMode="gray">
            <a:xfrm>
              <a:off x="428596" y="1643050"/>
              <a:ext cx="5572164" cy="4857784"/>
            </a:xfrm>
            <a:prstGeom prst="roundRect">
              <a:avLst>
                <a:gd name="adj" fmla="val 11921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" name="Группа 42"/>
            <p:cNvGrpSpPr/>
            <p:nvPr/>
          </p:nvGrpSpPr>
          <p:grpSpPr>
            <a:xfrm>
              <a:off x="511200" y="1781142"/>
              <a:ext cx="5346685" cy="4005322"/>
              <a:chOff x="511200" y="1781142"/>
              <a:chExt cx="5346684" cy="4005322"/>
            </a:xfrm>
          </p:grpSpPr>
          <p:grpSp>
            <p:nvGrpSpPr>
              <p:cNvPr id="8" name="Group 40"/>
              <p:cNvGrpSpPr>
                <a:grpSpLocks/>
              </p:cNvGrpSpPr>
              <p:nvPr/>
            </p:nvGrpSpPr>
            <p:grpSpPr bwMode="auto">
              <a:xfrm>
                <a:off x="855313" y="4838725"/>
                <a:ext cx="5002571" cy="947739"/>
                <a:chOff x="730" y="3198"/>
                <a:chExt cx="4326" cy="816"/>
              </a:xfrm>
            </p:grpSpPr>
            <p:sp>
              <p:nvSpPr>
                <p:cNvPr id="176" name="Rectangle 41"/>
                <p:cNvSpPr>
                  <a:spLocks noChangeArrowheads="1"/>
                </p:cNvSpPr>
                <p:nvPr/>
              </p:nvSpPr>
              <p:spPr bwMode="gray">
                <a:xfrm>
                  <a:off x="730" y="3408"/>
                  <a:ext cx="3832" cy="576"/>
                </a:xfrm>
                <a:prstGeom prst="rect">
                  <a:avLst/>
                </a:prstGeom>
                <a:gradFill rotWithShape="1">
                  <a:gsLst>
                    <a:gs pos="34000">
                      <a:srgbClr val="FFFFFF"/>
                    </a:gs>
                    <a:gs pos="100000">
                      <a:srgbClr val="00CC99"/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grpSp>
              <p:nvGrpSpPr>
                <p:cNvPr id="9" name="Group 42"/>
                <p:cNvGrpSpPr>
                  <a:grpSpLocks/>
                </p:cNvGrpSpPr>
                <p:nvPr/>
              </p:nvGrpSpPr>
              <p:grpSpPr bwMode="auto">
                <a:xfrm>
                  <a:off x="4233" y="3198"/>
                  <a:ext cx="823" cy="816"/>
                  <a:chOff x="2016" y="1920"/>
                  <a:chExt cx="1680" cy="1680"/>
                </a:xfrm>
              </p:grpSpPr>
              <p:sp>
                <p:nvSpPr>
                  <p:cNvPr id="179" name="Oval 43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1920"/>
                    <a:ext cx="1680" cy="168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CC99"/>
                      </a:gs>
                      <a:gs pos="100000">
                        <a:srgbClr val="003225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80" name="Freeform 44"/>
                  <p:cNvSpPr>
                    <a:spLocks/>
                  </p:cNvSpPr>
                  <p:nvPr/>
                </p:nvSpPr>
                <p:spPr bwMode="gray">
                  <a:xfrm>
                    <a:off x="2208" y="1948"/>
                    <a:ext cx="1296" cy="634"/>
                  </a:xfrm>
                  <a:custGeom>
                    <a:avLst/>
                    <a:gdLst>
                      <a:gd name="T0" fmla="*/ 1276 w 1321"/>
                      <a:gd name="T1" fmla="*/ 357 h 712"/>
                      <a:gd name="T2" fmla="*/ 1292 w 1321"/>
                      <a:gd name="T3" fmla="*/ 394 h 712"/>
                      <a:gd name="T4" fmla="*/ 1296 w 1321"/>
                      <a:gd name="T5" fmla="*/ 428 h 712"/>
                      <a:gd name="T6" fmla="*/ 1290 w 1321"/>
                      <a:gd name="T7" fmla="*/ 459 h 712"/>
                      <a:gd name="T8" fmla="*/ 1273 w 1321"/>
                      <a:gd name="T9" fmla="*/ 490 h 712"/>
                      <a:gd name="T10" fmla="*/ 1248 w 1321"/>
                      <a:gd name="T11" fmla="*/ 516 h 712"/>
                      <a:gd name="T12" fmla="*/ 1216 w 1321"/>
                      <a:gd name="T13" fmla="*/ 538 h 712"/>
                      <a:gd name="T14" fmla="*/ 1173 w 1321"/>
                      <a:gd name="T15" fmla="*/ 559 h 712"/>
                      <a:gd name="T16" fmla="*/ 1125 w 1321"/>
                      <a:gd name="T17" fmla="*/ 578 h 712"/>
                      <a:gd name="T18" fmla="*/ 1071 w 1321"/>
                      <a:gd name="T19" fmla="*/ 594 h 712"/>
                      <a:gd name="T20" fmla="*/ 1011 w 1321"/>
                      <a:gd name="T21" fmla="*/ 608 h 712"/>
                      <a:gd name="T22" fmla="*/ 949 w 1321"/>
                      <a:gd name="T23" fmla="*/ 618 h 712"/>
                      <a:gd name="T24" fmla="*/ 879 w 1321"/>
                      <a:gd name="T25" fmla="*/ 627 h 712"/>
                      <a:gd name="T26" fmla="*/ 808 w 1321"/>
                      <a:gd name="T27" fmla="*/ 632 h 712"/>
                      <a:gd name="T28" fmla="*/ 780 w 1321"/>
                      <a:gd name="T29" fmla="*/ 634 h 712"/>
                      <a:gd name="T30" fmla="*/ 467 w 1321"/>
                      <a:gd name="T31" fmla="*/ 634 h 712"/>
                      <a:gd name="T32" fmla="*/ 463 w 1321"/>
                      <a:gd name="T33" fmla="*/ 634 h 712"/>
                      <a:gd name="T34" fmla="*/ 401 w 1321"/>
                      <a:gd name="T35" fmla="*/ 630 h 712"/>
                      <a:gd name="T36" fmla="*/ 341 w 1321"/>
                      <a:gd name="T37" fmla="*/ 627 h 712"/>
                      <a:gd name="T38" fmla="*/ 285 w 1321"/>
                      <a:gd name="T39" fmla="*/ 620 h 712"/>
                      <a:gd name="T40" fmla="*/ 231 w 1321"/>
                      <a:gd name="T41" fmla="*/ 614 h 712"/>
                      <a:gd name="T42" fmla="*/ 182 w 1321"/>
                      <a:gd name="T43" fmla="*/ 603 h 712"/>
                      <a:gd name="T44" fmla="*/ 138 w 1321"/>
                      <a:gd name="T45" fmla="*/ 590 h 712"/>
                      <a:gd name="T46" fmla="*/ 100 w 1321"/>
                      <a:gd name="T47" fmla="*/ 577 h 712"/>
                      <a:gd name="T48" fmla="*/ 66 w 1321"/>
                      <a:gd name="T49" fmla="*/ 561 h 712"/>
                      <a:gd name="T50" fmla="*/ 38 w 1321"/>
                      <a:gd name="T51" fmla="*/ 541 h 712"/>
                      <a:gd name="T52" fmla="*/ 18 w 1321"/>
                      <a:gd name="T53" fmla="*/ 519 h 712"/>
                      <a:gd name="T54" fmla="*/ 6 w 1321"/>
                      <a:gd name="T55" fmla="*/ 493 h 712"/>
                      <a:gd name="T56" fmla="*/ 0 w 1321"/>
                      <a:gd name="T57" fmla="*/ 467 h 712"/>
                      <a:gd name="T58" fmla="*/ 0 w 1321"/>
                      <a:gd name="T59" fmla="*/ 463 h 712"/>
                      <a:gd name="T60" fmla="*/ 4 w 1321"/>
                      <a:gd name="T61" fmla="*/ 434 h 712"/>
                      <a:gd name="T62" fmla="*/ 16 w 1321"/>
                      <a:gd name="T63" fmla="*/ 397 h 712"/>
                      <a:gd name="T64" fmla="*/ 50 w 1321"/>
                      <a:gd name="T65" fmla="*/ 329 h 712"/>
                      <a:gd name="T66" fmla="*/ 92 w 1321"/>
                      <a:gd name="T67" fmla="*/ 266 h 712"/>
                      <a:gd name="T68" fmla="*/ 144 w 1321"/>
                      <a:gd name="T69" fmla="*/ 209 h 712"/>
                      <a:gd name="T70" fmla="*/ 200 w 1321"/>
                      <a:gd name="T71" fmla="*/ 157 h 712"/>
                      <a:gd name="T72" fmla="*/ 265 w 1321"/>
                      <a:gd name="T73" fmla="*/ 111 h 712"/>
                      <a:gd name="T74" fmla="*/ 335 w 1321"/>
                      <a:gd name="T75" fmla="*/ 73 h 712"/>
                      <a:gd name="T76" fmla="*/ 407 w 1321"/>
                      <a:gd name="T77" fmla="*/ 42 h 712"/>
                      <a:gd name="T78" fmla="*/ 488 w 1321"/>
                      <a:gd name="T79" fmla="*/ 19 h 712"/>
                      <a:gd name="T80" fmla="*/ 570 w 1321"/>
                      <a:gd name="T81" fmla="*/ 5 h 712"/>
                      <a:gd name="T82" fmla="*/ 654 w 1321"/>
                      <a:gd name="T83" fmla="*/ 0 h 712"/>
                      <a:gd name="T84" fmla="*/ 654 w 1321"/>
                      <a:gd name="T85" fmla="*/ 0 h 712"/>
                      <a:gd name="T86" fmla="*/ 745 w 1321"/>
                      <a:gd name="T87" fmla="*/ 5 h 712"/>
                      <a:gd name="T88" fmla="*/ 831 w 1321"/>
                      <a:gd name="T89" fmla="*/ 20 h 712"/>
                      <a:gd name="T90" fmla="*/ 914 w 1321"/>
                      <a:gd name="T91" fmla="*/ 47 h 712"/>
                      <a:gd name="T92" fmla="*/ 991 w 1321"/>
                      <a:gd name="T93" fmla="*/ 80 h 712"/>
                      <a:gd name="T94" fmla="*/ 1062 w 1321"/>
                      <a:gd name="T95" fmla="*/ 122 h 712"/>
                      <a:gd name="T96" fmla="*/ 1127 w 1321"/>
                      <a:gd name="T97" fmla="*/ 173 h 712"/>
                      <a:gd name="T98" fmla="*/ 1185 w 1321"/>
                      <a:gd name="T99" fmla="*/ 228 h 712"/>
                      <a:gd name="T100" fmla="*/ 1234 w 1321"/>
                      <a:gd name="T101" fmla="*/ 289 h 712"/>
                      <a:gd name="T102" fmla="*/ 1276 w 1321"/>
                      <a:gd name="T103" fmla="*/ 357 h 712"/>
                      <a:gd name="T104" fmla="*/ 1276 w 1321"/>
                      <a:gd name="T105" fmla="*/ 357 h 712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1321"/>
                      <a:gd name="T160" fmla="*/ 0 h 712"/>
                      <a:gd name="T161" fmla="*/ 1321 w 1321"/>
                      <a:gd name="T162" fmla="*/ 712 h 712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1321" h="712">
                        <a:moveTo>
                          <a:pt x="1301" y="401"/>
                        </a:moveTo>
                        <a:lnTo>
                          <a:pt x="1317" y="442"/>
                        </a:lnTo>
                        <a:lnTo>
                          <a:pt x="1321" y="481"/>
                        </a:lnTo>
                        <a:lnTo>
                          <a:pt x="1315" y="516"/>
                        </a:lnTo>
                        <a:lnTo>
                          <a:pt x="1298" y="550"/>
                        </a:lnTo>
                        <a:lnTo>
                          <a:pt x="1272" y="579"/>
                        </a:lnTo>
                        <a:lnTo>
                          <a:pt x="1239" y="604"/>
                        </a:lnTo>
                        <a:lnTo>
                          <a:pt x="1196" y="628"/>
                        </a:lnTo>
                        <a:lnTo>
                          <a:pt x="1147" y="649"/>
                        </a:lnTo>
                        <a:lnTo>
                          <a:pt x="1092" y="667"/>
                        </a:lnTo>
                        <a:lnTo>
                          <a:pt x="1031" y="683"/>
                        </a:lnTo>
                        <a:lnTo>
                          <a:pt x="967" y="694"/>
                        </a:lnTo>
                        <a:lnTo>
                          <a:pt x="896" y="704"/>
                        </a:lnTo>
                        <a:lnTo>
                          <a:pt x="824" y="710"/>
                        </a:lnTo>
                        <a:lnTo>
                          <a:pt x="795" y="712"/>
                        </a:lnTo>
                        <a:lnTo>
                          <a:pt x="476" y="712"/>
                        </a:lnTo>
                        <a:lnTo>
                          <a:pt x="472" y="712"/>
                        </a:lnTo>
                        <a:lnTo>
                          <a:pt x="409" y="708"/>
                        </a:lnTo>
                        <a:lnTo>
                          <a:pt x="348" y="704"/>
                        </a:lnTo>
                        <a:lnTo>
                          <a:pt x="290" y="696"/>
                        </a:lnTo>
                        <a:lnTo>
                          <a:pt x="235" y="689"/>
                        </a:lnTo>
                        <a:lnTo>
                          <a:pt x="186" y="677"/>
                        </a:lnTo>
                        <a:lnTo>
                          <a:pt x="141" y="663"/>
                        </a:lnTo>
                        <a:lnTo>
                          <a:pt x="102" y="648"/>
                        </a:lnTo>
                        <a:lnTo>
                          <a:pt x="67" y="630"/>
                        </a:lnTo>
                        <a:lnTo>
                          <a:pt x="39" y="608"/>
                        </a:lnTo>
                        <a:lnTo>
                          <a:pt x="18" y="583"/>
                        </a:lnTo>
                        <a:lnTo>
                          <a:pt x="6" y="554"/>
                        </a:lnTo>
                        <a:lnTo>
                          <a:pt x="0" y="524"/>
                        </a:lnTo>
                        <a:lnTo>
                          <a:pt x="0" y="520"/>
                        </a:lnTo>
                        <a:lnTo>
                          <a:pt x="4" y="487"/>
                        </a:lnTo>
                        <a:lnTo>
                          <a:pt x="16" y="446"/>
                        </a:lnTo>
                        <a:lnTo>
                          <a:pt x="51" y="370"/>
                        </a:lnTo>
                        <a:lnTo>
                          <a:pt x="94" y="299"/>
                        </a:lnTo>
                        <a:lnTo>
                          <a:pt x="147" y="235"/>
                        </a:lnTo>
                        <a:lnTo>
                          <a:pt x="204" y="176"/>
                        </a:lnTo>
                        <a:lnTo>
                          <a:pt x="270" y="125"/>
                        </a:lnTo>
                        <a:lnTo>
                          <a:pt x="341" y="82"/>
                        </a:lnTo>
                        <a:lnTo>
                          <a:pt x="415" y="47"/>
                        </a:lnTo>
                        <a:lnTo>
                          <a:pt x="497" y="21"/>
                        </a:lnTo>
                        <a:lnTo>
                          <a:pt x="581" y="6"/>
                        </a:lnTo>
                        <a:lnTo>
                          <a:pt x="667" y="0"/>
                        </a:lnTo>
                        <a:lnTo>
                          <a:pt x="759" y="6"/>
                        </a:lnTo>
                        <a:lnTo>
                          <a:pt x="847" y="23"/>
                        </a:lnTo>
                        <a:lnTo>
                          <a:pt x="932" y="53"/>
                        </a:lnTo>
                        <a:lnTo>
                          <a:pt x="1010" y="90"/>
                        </a:lnTo>
                        <a:lnTo>
                          <a:pt x="1082" y="137"/>
                        </a:lnTo>
                        <a:lnTo>
                          <a:pt x="1149" y="194"/>
                        </a:lnTo>
                        <a:lnTo>
                          <a:pt x="1208" y="256"/>
                        </a:lnTo>
                        <a:lnTo>
                          <a:pt x="1258" y="325"/>
                        </a:lnTo>
                        <a:lnTo>
                          <a:pt x="1301" y="401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00CC99"/>
                      </a:gs>
                    </a:gsLst>
                    <a:lin ang="5400000" scaled="1"/>
                  </a:gradFill>
                  <a:ln w="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178" name="Text Box 45"/>
                <p:cNvSpPr txBox="1">
                  <a:spLocks noChangeArrowheads="1"/>
                </p:cNvSpPr>
                <p:nvPr/>
              </p:nvSpPr>
              <p:spPr bwMode="gray">
                <a:xfrm>
                  <a:off x="4438" y="3251"/>
                  <a:ext cx="347" cy="39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>
                    <a:defRPr/>
                  </a:pPr>
                  <a:r>
                    <a:rPr lang="ru-RU" sz="2400" b="1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Verdana" pitchFamily="34" charset="0"/>
                    </a:rPr>
                    <a:t>4</a:t>
                  </a:r>
                  <a:endParaRPr lang="en-US" sz="24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endParaRPr>
                </a:p>
              </p:txBody>
            </p:sp>
          </p:grpSp>
          <p:grpSp>
            <p:nvGrpSpPr>
              <p:cNvPr id="10" name="Group 53"/>
              <p:cNvGrpSpPr>
                <a:grpSpLocks/>
              </p:cNvGrpSpPr>
              <p:nvPr/>
            </p:nvGrpSpPr>
            <p:grpSpPr bwMode="auto">
              <a:xfrm>
                <a:off x="511200" y="3773497"/>
                <a:ext cx="5275246" cy="941387"/>
                <a:chOff x="0" y="2426"/>
                <a:chExt cx="4563" cy="811"/>
              </a:xfrm>
            </p:grpSpPr>
            <p:sp>
              <p:nvSpPr>
                <p:cNvPr id="170" name="Rectangle 54"/>
                <p:cNvSpPr>
                  <a:spLocks noChangeArrowheads="1"/>
                </p:cNvSpPr>
                <p:nvPr/>
              </p:nvSpPr>
              <p:spPr bwMode="gray">
                <a:xfrm>
                  <a:off x="0" y="2651"/>
                  <a:ext cx="4240" cy="577"/>
                </a:xfrm>
                <a:prstGeom prst="rect">
                  <a:avLst/>
                </a:prstGeom>
                <a:gradFill rotWithShape="1">
                  <a:gsLst>
                    <a:gs pos="30000">
                      <a:srgbClr val="FFFFFF"/>
                    </a:gs>
                    <a:gs pos="100000">
                      <a:srgbClr val="56B0CC"/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grpSp>
              <p:nvGrpSpPr>
                <p:cNvPr id="11" name="Group 55"/>
                <p:cNvGrpSpPr>
                  <a:grpSpLocks/>
                </p:cNvGrpSpPr>
                <p:nvPr/>
              </p:nvGrpSpPr>
              <p:grpSpPr bwMode="auto">
                <a:xfrm>
                  <a:off x="3744" y="2426"/>
                  <a:ext cx="819" cy="811"/>
                  <a:chOff x="3552" y="3339"/>
                  <a:chExt cx="412" cy="392"/>
                </a:xfrm>
              </p:grpSpPr>
              <p:grpSp>
                <p:nvGrpSpPr>
                  <p:cNvPr id="12" name="Group 56"/>
                  <p:cNvGrpSpPr>
                    <a:grpSpLocks/>
                  </p:cNvGrpSpPr>
                  <p:nvPr/>
                </p:nvGrpSpPr>
                <p:grpSpPr bwMode="auto">
                  <a:xfrm>
                    <a:off x="3552" y="3339"/>
                    <a:ext cx="412" cy="392"/>
                    <a:chOff x="2016" y="1920"/>
                    <a:chExt cx="1680" cy="1680"/>
                  </a:xfrm>
                </p:grpSpPr>
                <p:sp>
                  <p:nvSpPr>
                    <p:cNvPr id="174" name="Oval 57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16" y="1920"/>
                      <a:ext cx="1680" cy="168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56B0CC"/>
                        </a:gs>
                        <a:gs pos="100000">
                          <a:srgbClr val="152B32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75" name="Freeform 58"/>
                    <p:cNvSpPr>
                      <a:spLocks/>
                    </p:cNvSpPr>
                    <p:nvPr/>
                  </p:nvSpPr>
                  <p:spPr bwMode="gray">
                    <a:xfrm>
                      <a:off x="2208" y="1948"/>
                      <a:ext cx="1296" cy="634"/>
                    </a:xfrm>
                    <a:custGeom>
                      <a:avLst/>
                      <a:gdLst>
                        <a:gd name="T0" fmla="*/ 1276 w 1321"/>
                        <a:gd name="T1" fmla="*/ 357 h 712"/>
                        <a:gd name="T2" fmla="*/ 1292 w 1321"/>
                        <a:gd name="T3" fmla="*/ 394 h 712"/>
                        <a:gd name="T4" fmla="*/ 1296 w 1321"/>
                        <a:gd name="T5" fmla="*/ 428 h 712"/>
                        <a:gd name="T6" fmla="*/ 1290 w 1321"/>
                        <a:gd name="T7" fmla="*/ 459 h 712"/>
                        <a:gd name="T8" fmla="*/ 1273 w 1321"/>
                        <a:gd name="T9" fmla="*/ 490 h 712"/>
                        <a:gd name="T10" fmla="*/ 1248 w 1321"/>
                        <a:gd name="T11" fmla="*/ 516 h 712"/>
                        <a:gd name="T12" fmla="*/ 1216 w 1321"/>
                        <a:gd name="T13" fmla="*/ 538 h 712"/>
                        <a:gd name="T14" fmla="*/ 1173 w 1321"/>
                        <a:gd name="T15" fmla="*/ 559 h 712"/>
                        <a:gd name="T16" fmla="*/ 1125 w 1321"/>
                        <a:gd name="T17" fmla="*/ 578 h 712"/>
                        <a:gd name="T18" fmla="*/ 1071 w 1321"/>
                        <a:gd name="T19" fmla="*/ 594 h 712"/>
                        <a:gd name="T20" fmla="*/ 1011 w 1321"/>
                        <a:gd name="T21" fmla="*/ 608 h 712"/>
                        <a:gd name="T22" fmla="*/ 949 w 1321"/>
                        <a:gd name="T23" fmla="*/ 618 h 712"/>
                        <a:gd name="T24" fmla="*/ 879 w 1321"/>
                        <a:gd name="T25" fmla="*/ 627 h 712"/>
                        <a:gd name="T26" fmla="*/ 808 w 1321"/>
                        <a:gd name="T27" fmla="*/ 632 h 712"/>
                        <a:gd name="T28" fmla="*/ 780 w 1321"/>
                        <a:gd name="T29" fmla="*/ 634 h 712"/>
                        <a:gd name="T30" fmla="*/ 467 w 1321"/>
                        <a:gd name="T31" fmla="*/ 634 h 712"/>
                        <a:gd name="T32" fmla="*/ 463 w 1321"/>
                        <a:gd name="T33" fmla="*/ 634 h 712"/>
                        <a:gd name="T34" fmla="*/ 401 w 1321"/>
                        <a:gd name="T35" fmla="*/ 630 h 712"/>
                        <a:gd name="T36" fmla="*/ 341 w 1321"/>
                        <a:gd name="T37" fmla="*/ 627 h 712"/>
                        <a:gd name="T38" fmla="*/ 285 w 1321"/>
                        <a:gd name="T39" fmla="*/ 620 h 712"/>
                        <a:gd name="T40" fmla="*/ 231 w 1321"/>
                        <a:gd name="T41" fmla="*/ 614 h 712"/>
                        <a:gd name="T42" fmla="*/ 182 w 1321"/>
                        <a:gd name="T43" fmla="*/ 603 h 712"/>
                        <a:gd name="T44" fmla="*/ 138 w 1321"/>
                        <a:gd name="T45" fmla="*/ 590 h 712"/>
                        <a:gd name="T46" fmla="*/ 100 w 1321"/>
                        <a:gd name="T47" fmla="*/ 577 h 712"/>
                        <a:gd name="T48" fmla="*/ 66 w 1321"/>
                        <a:gd name="T49" fmla="*/ 561 h 712"/>
                        <a:gd name="T50" fmla="*/ 38 w 1321"/>
                        <a:gd name="T51" fmla="*/ 541 h 712"/>
                        <a:gd name="T52" fmla="*/ 18 w 1321"/>
                        <a:gd name="T53" fmla="*/ 519 h 712"/>
                        <a:gd name="T54" fmla="*/ 6 w 1321"/>
                        <a:gd name="T55" fmla="*/ 493 h 712"/>
                        <a:gd name="T56" fmla="*/ 0 w 1321"/>
                        <a:gd name="T57" fmla="*/ 467 h 712"/>
                        <a:gd name="T58" fmla="*/ 0 w 1321"/>
                        <a:gd name="T59" fmla="*/ 463 h 712"/>
                        <a:gd name="T60" fmla="*/ 4 w 1321"/>
                        <a:gd name="T61" fmla="*/ 434 h 712"/>
                        <a:gd name="T62" fmla="*/ 16 w 1321"/>
                        <a:gd name="T63" fmla="*/ 397 h 712"/>
                        <a:gd name="T64" fmla="*/ 50 w 1321"/>
                        <a:gd name="T65" fmla="*/ 329 h 712"/>
                        <a:gd name="T66" fmla="*/ 92 w 1321"/>
                        <a:gd name="T67" fmla="*/ 266 h 712"/>
                        <a:gd name="T68" fmla="*/ 144 w 1321"/>
                        <a:gd name="T69" fmla="*/ 209 h 712"/>
                        <a:gd name="T70" fmla="*/ 200 w 1321"/>
                        <a:gd name="T71" fmla="*/ 157 h 712"/>
                        <a:gd name="T72" fmla="*/ 265 w 1321"/>
                        <a:gd name="T73" fmla="*/ 111 h 712"/>
                        <a:gd name="T74" fmla="*/ 335 w 1321"/>
                        <a:gd name="T75" fmla="*/ 73 h 712"/>
                        <a:gd name="T76" fmla="*/ 407 w 1321"/>
                        <a:gd name="T77" fmla="*/ 42 h 712"/>
                        <a:gd name="T78" fmla="*/ 488 w 1321"/>
                        <a:gd name="T79" fmla="*/ 19 h 712"/>
                        <a:gd name="T80" fmla="*/ 570 w 1321"/>
                        <a:gd name="T81" fmla="*/ 5 h 712"/>
                        <a:gd name="T82" fmla="*/ 654 w 1321"/>
                        <a:gd name="T83" fmla="*/ 0 h 712"/>
                        <a:gd name="T84" fmla="*/ 654 w 1321"/>
                        <a:gd name="T85" fmla="*/ 0 h 712"/>
                        <a:gd name="T86" fmla="*/ 745 w 1321"/>
                        <a:gd name="T87" fmla="*/ 5 h 712"/>
                        <a:gd name="T88" fmla="*/ 831 w 1321"/>
                        <a:gd name="T89" fmla="*/ 20 h 712"/>
                        <a:gd name="T90" fmla="*/ 914 w 1321"/>
                        <a:gd name="T91" fmla="*/ 47 h 712"/>
                        <a:gd name="T92" fmla="*/ 991 w 1321"/>
                        <a:gd name="T93" fmla="*/ 80 h 712"/>
                        <a:gd name="T94" fmla="*/ 1062 w 1321"/>
                        <a:gd name="T95" fmla="*/ 122 h 712"/>
                        <a:gd name="T96" fmla="*/ 1127 w 1321"/>
                        <a:gd name="T97" fmla="*/ 173 h 712"/>
                        <a:gd name="T98" fmla="*/ 1185 w 1321"/>
                        <a:gd name="T99" fmla="*/ 228 h 712"/>
                        <a:gd name="T100" fmla="*/ 1234 w 1321"/>
                        <a:gd name="T101" fmla="*/ 289 h 712"/>
                        <a:gd name="T102" fmla="*/ 1276 w 1321"/>
                        <a:gd name="T103" fmla="*/ 357 h 712"/>
                        <a:gd name="T104" fmla="*/ 1276 w 1321"/>
                        <a:gd name="T105" fmla="*/ 357 h 712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1321"/>
                        <a:gd name="T160" fmla="*/ 0 h 712"/>
                        <a:gd name="T161" fmla="*/ 1321 w 1321"/>
                        <a:gd name="T162" fmla="*/ 712 h 712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1321" h="712">
                          <a:moveTo>
                            <a:pt x="1301" y="401"/>
                          </a:moveTo>
                          <a:lnTo>
                            <a:pt x="1317" y="442"/>
                          </a:lnTo>
                          <a:lnTo>
                            <a:pt x="1321" y="481"/>
                          </a:lnTo>
                          <a:lnTo>
                            <a:pt x="1315" y="516"/>
                          </a:lnTo>
                          <a:lnTo>
                            <a:pt x="1298" y="550"/>
                          </a:lnTo>
                          <a:lnTo>
                            <a:pt x="1272" y="579"/>
                          </a:lnTo>
                          <a:lnTo>
                            <a:pt x="1239" y="604"/>
                          </a:lnTo>
                          <a:lnTo>
                            <a:pt x="1196" y="628"/>
                          </a:lnTo>
                          <a:lnTo>
                            <a:pt x="1147" y="649"/>
                          </a:lnTo>
                          <a:lnTo>
                            <a:pt x="1092" y="667"/>
                          </a:lnTo>
                          <a:lnTo>
                            <a:pt x="1031" y="683"/>
                          </a:lnTo>
                          <a:lnTo>
                            <a:pt x="967" y="694"/>
                          </a:lnTo>
                          <a:lnTo>
                            <a:pt x="896" y="704"/>
                          </a:lnTo>
                          <a:lnTo>
                            <a:pt x="824" y="710"/>
                          </a:lnTo>
                          <a:lnTo>
                            <a:pt x="795" y="712"/>
                          </a:lnTo>
                          <a:lnTo>
                            <a:pt x="476" y="712"/>
                          </a:lnTo>
                          <a:lnTo>
                            <a:pt x="472" y="712"/>
                          </a:lnTo>
                          <a:lnTo>
                            <a:pt x="409" y="708"/>
                          </a:lnTo>
                          <a:lnTo>
                            <a:pt x="348" y="704"/>
                          </a:lnTo>
                          <a:lnTo>
                            <a:pt x="290" y="696"/>
                          </a:lnTo>
                          <a:lnTo>
                            <a:pt x="235" y="689"/>
                          </a:lnTo>
                          <a:lnTo>
                            <a:pt x="186" y="677"/>
                          </a:lnTo>
                          <a:lnTo>
                            <a:pt x="141" y="663"/>
                          </a:lnTo>
                          <a:lnTo>
                            <a:pt x="102" y="648"/>
                          </a:lnTo>
                          <a:lnTo>
                            <a:pt x="67" y="630"/>
                          </a:lnTo>
                          <a:lnTo>
                            <a:pt x="39" y="608"/>
                          </a:lnTo>
                          <a:lnTo>
                            <a:pt x="18" y="583"/>
                          </a:lnTo>
                          <a:lnTo>
                            <a:pt x="6" y="554"/>
                          </a:lnTo>
                          <a:lnTo>
                            <a:pt x="0" y="524"/>
                          </a:lnTo>
                          <a:lnTo>
                            <a:pt x="0" y="520"/>
                          </a:lnTo>
                          <a:lnTo>
                            <a:pt x="4" y="487"/>
                          </a:lnTo>
                          <a:lnTo>
                            <a:pt x="16" y="446"/>
                          </a:lnTo>
                          <a:lnTo>
                            <a:pt x="51" y="370"/>
                          </a:lnTo>
                          <a:lnTo>
                            <a:pt x="94" y="299"/>
                          </a:lnTo>
                          <a:lnTo>
                            <a:pt x="147" y="235"/>
                          </a:lnTo>
                          <a:lnTo>
                            <a:pt x="204" y="176"/>
                          </a:lnTo>
                          <a:lnTo>
                            <a:pt x="270" y="125"/>
                          </a:lnTo>
                          <a:lnTo>
                            <a:pt x="341" y="82"/>
                          </a:lnTo>
                          <a:lnTo>
                            <a:pt x="415" y="47"/>
                          </a:lnTo>
                          <a:lnTo>
                            <a:pt x="497" y="21"/>
                          </a:lnTo>
                          <a:lnTo>
                            <a:pt x="581" y="6"/>
                          </a:lnTo>
                          <a:lnTo>
                            <a:pt x="667" y="0"/>
                          </a:lnTo>
                          <a:lnTo>
                            <a:pt x="759" y="6"/>
                          </a:lnTo>
                          <a:lnTo>
                            <a:pt x="847" y="23"/>
                          </a:lnTo>
                          <a:lnTo>
                            <a:pt x="932" y="53"/>
                          </a:lnTo>
                          <a:lnTo>
                            <a:pt x="1010" y="90"/>
                          </a:lnTo>
                          <a:lnTo>
                            <a:pt x="1082" y="137"/>
                          </a:lnTo>
                          <a:lnTo>
                            <a:pt x="1149" y="194"/>
                          </a:lnTo>
                          <a:lnTo>
                            <a:pt x="1208" y="256"/>
                          </a:lnTo>
                          <a:lnTo>
                            <a:pt x="1258" y="325"/>
                          </a:lnTo>
                          <a:lnTo>
                            <a:pt x="1301" y="401"/>
                          </a:ln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56B0CC"/>
                        </a:gs>
                      </a:gsLst>
                      <a:lin ang="5400000" scaled="1"/>
                    </a:gradFill>
                    <a:ln w="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173" name="Text Box 59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3665" y="3360"/>
                    <a:ext cx="175" cy="191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 eaLnBrk="0" hangingPunct="0">
                      <a:defRPr/>
                    </a:pPr>
                    <a:r>
                      <a:rPr lang="ru-RU" sz="24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Verdana" pitchFamily="34" charset="0"/>
                      </a:rPr>
                      <a:t>3</a:t>
                    </a:r>
                    <a:endParaRPr lang="en-US" sz="2400" b="1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Verdana" pitchFamily="34" charset="0"/>
                    </a:endParaRPr>
                  </a:p>
                </p:txBody>
              </p:sp>
            </p:grpSp>
          </p:grpSp>
          <p:grpSp>
            <p:nvGrpSpPr>
              <p:cNvPr id="13" name="Group 46"/>
              <p:cNvGrpSpPr>
                <a:grpSpLocks/>
              </p:cNvGrpSpPr>
              <p:nvPr/>
            </p:nvGrpSpPr>
            <p:grpSpPr bwMode="auto">
              <a:xfrm>
                <a:off x="1068432" y="2776533"/>
                <a:ext cx="4657710" cy="936624"/>
                <a:chOff x="0" y="1666"/>
                <a:chExt cx="4028" cy="806"/>
              </a:xfrm>
            </p:grpSpPr>
            <p:sp>
              <p:nvSpPr>
                <p:cNvPr id="164" name="Rectangle 47"/>
                <p:cNvSpPr>
                  <a:spLocks noChangeArrowheads="1"/>
                </p:cNvSpPr>
                <p:nvPr/>
              </p:nvSpPr>
              <p:spPr bwMode="gray">
                <a:xfrm>
                  <a:off x="0" y="1868"/>
                  <a:ext cx="3478" cy="576"/>
                </a:xfrm>
                <a:prstGeom prst="rect">
                  <a:avLst/>
                </a:prstGeom>
                <a:gradFill rotWithShape="1">
                  <a:gsLst>
                    <a:gs pos="23000">
                      <a:srgbClr val="FFFFFF"/>
                    </a:gs>
                    <a:gs pos="100000">
                      <a:srgbClr val="418AEB"/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grpSp>
              <p:nvGrpSpPr>
                <p:cNvPr id="14" name="Group 48"/>
                <p:cNvGrpSpPr>
                  <a:grpSpLocks/>
                </p:cNvGrpSpPr>
                <p:nvPr/>
              </p:nvGrpSpPr>
              <p:grpSpPr bwMode="auto">
                <a:xfrm>
                  <a:off x="3217" y="1666"/>
                  <a:ext cx="811" cy="806"/>
                  <a:chOff x="3938" y="1968"/>
                  <a:chExt cx="430" cy="437"/>
                </a:xfrm>
              </p:grpSpPr>
              <p:grpSp>
                <p:nvGrpSpPr>
                  <p:cNvPr id="15" name="Group 49"/>
                  <p:cNvGrpSpPr>
                    <a:grpSpLocks/>
                  </p:cNvGrpSpPr>
                  <p:nvPr/>
                </p:nvGrpSpPr>
                <p:grpSpPr bwMode="auto">
                  <a:xfrm>
                    <a:off x="3938" y="1968"/>
                    <a:ext cx="430" cy="437"/>
                    <a:chOff x="2016" y="1920"/>
                    <a:chExt cx="1680" cy="1680"/>
                  </a:xfrm>
                </p:grpSpPr>
                <p:sp>
                  <p:nvSpPr>
                    <p:cNvPr id="168" name="Oval 50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16" y="1920"/>
                      <a:ext cx="1680" cy="168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4996E3"/>
                        </a:gs>
                        <a:gs pos="100000">
                          <a:srgbClr val="162D45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69" name="Freeform 51"/>
                    <p:cNvSpPr>
                      <a:spLocks/>
                    </p:cNvSpPr>
                    <p:nvPr/>
                  </p:nvSpPr>
                  <p:spPr bwMode="gray">
                    <a:xfrm>
                      <a:off x="2208" y="1948"/>
                      <a:ext cx="1296" cy="634"/>
                    </a:xfrm>
                    <a:custGeom>
                      <a:avLst/>
                      <a:gdLst>
                        <a:gd name="T0" fmla="*/ 1276 w 1321"/>
                        <a:gd name="T1" fmla="*/ 357 h 712"/>
                        <a:gd name="T2" fmla="*/ 1292 w 1321"/>
                        <a:gd name="T3" fmla="*/ 394 h 712"/>
                        <a:gd name="T4" fmla="*/ 1296 w 1321"/>
                        <a:gd name="T5" fmla="*/ 428 h 712"/>
                        <a:gd name="T6" fmla="*/ 1290 w 1321"/>
                        <a:gd name="T7" fmla="*/ 459 h 712"/>
                        <a:gd name="T8" fmla="*/ 1273 w 1321"/>
                        <a:gd name="T9" fmla="*/ 490 h 712"/>
                        <a:gd name="T10" fmla="*/ 1248 w 1321"/>
                        <a:gd name="T11" fmla="*/ 516 h 712"/>
                        <a:gd name="T12" fmla="*/ 1216 w 1321"/>
                        <a:gd name="T13" fmla="*/ 538 h 712"/>
                        <a:gd name="T14" fmla="*/ 1173 w 1321"/>
                        <a:gd name="T15" fmla="*/ 559 h 712"/>
                        <a:gd name="T16" fmla="*/ 1125 w 1321"/>
                        <a:gd name="T17" fmla="*/ 578 h 712"/>
                        <a:gd name="T18" fmla="*/ 1071 w 1321"/>
                        <a:gd name="T19" fmla="*/ 594 h 712"/>
                        <a:gd name="T20" fmla="*/ 1011 w 1321"/>
                        <a:gd name="T21" fmla="*/ 608 h 712"/>
                        <a:gd name="T22" fmla="*/ 949 w 1321"/>
                        <a:gd name="T23" fmla="*/ 618 h 712"/>
                        <a:gd name="T24" fmla="*/ 879 w 1321"/>
                        <a:gd name="T25" fmla="*/ 627 h 712"/>
                        <a:gd name="T26" fmla="*/ 808 w 1321"/>
                        <a:gd name="T27" fmla="*/ 632 h 712"/>
                        <a:gd name="T28" fmla="*/ 780 w 1321"/>
                        <a:gd name="T29" fmla="*/ 634 h 712"/>
                        <a:gd name="T30" fmla="*/ 467 w 1321"/>
                        <a:gd name="T31" fmla="*/ 634 h 712"/>
                        <a:gd name="T32" fmla="*/ 463 w 1321"/>
                        <a:gd name="T33" fmla="*/ 634 h 712"/>
                        <a:gd name="T34" fmla="*/ 401 w 1321"/>
                        <a:gd name="T35" fmla="*/ 630 h 712"/>
                        <a:gd name="T36" fmla="*/ 341 w 1321"/>
                        <a:gd name="T37" fmla="*/ 627 h 712"/>
                        <a:gd name="T38" fmla="*/ 285 w 1321"/>
                        <a:gd name="T39" fmla="*/ 620 h 712"/>
                        <a:gd name="T40" fmla="*/ 231 w 1321"/>
                        <a:gd name="T41" fmla="*/ 614 h 712"/>
                        <a:gd name="T42" fmla="*/ 182 w 1321"/>
                        <a:gd name="T43" fmla="*/ 603 h 712"/>
                        <a:gd name="T44" fmla="*/ 138 w 1321"/>
                        <a:gd name="T45" fmla="*/ 590 h 712"/>
                        <a:gd name="T46" fmla="*/ 100 w 1321"/>
                        <a:gd name="T47" fmla="*/ 577 h 712"/>
                        <a:gd name="T48" fmla="*/ 66 w 1321"/>
                        <a:gd name="T49" fmla="*/ 561 h 712"/>
                        <a:gd name="T50" fmla="*/ 38 w 1321"/>
                        <a:gd name="T51" fmla="*/ 541 h 712"/>
                        <a:gd name="T52" fmla="*/ 18 w 1321"/>
                        <a:gd name="T53" fmla="*/ 519 h 712"/>
                        <a:gd name="T54" fmla="*/ 6 w 1321"/>
                        <a:gd name="T55" fmla="*/ 493 h 712"/>
                        <a:gd name="T56" fmla="*/ 0 w 1321"/>
                        <a:gd name="T57" fmla="*/ 467 h 712"/>
                        <a:gd name="T58" fmla="*/ 0 w 1321"/>
                        <a:gd name="T59" fmla="*/ 463 h 712"/>
                        <a:gd name="T60" fmla="*/ 4 w 1321"/>
                        <a:gd name="T61" fmla="*/ 434 h 712"/>
                        <a:gd name="T62" fmla="*/ 16 w 1321"/>
                        <a:gd name="T63" fmla="*/ 397 h 712"/>
                        <a:gd name="T64" fmla="*/ 50 w 1321"/>
                        <a:gd name="T65" fmla="*/ 329 h 712"/>
                        <a:gd name="T66" fmla="*/ 92 w 1321"/>
                        <a:gd name="T67" fmla="*/ 266 h 712"/>
                        <a:gd name="T68" fmla="*/ 144 w 1321"/>
                        <a:gd name="T69" fmla="*/ 209 h 712"/>
                        <a:gd name="T70" fmla="*/ 200 w 1321"/>
                        <a:gd name="T71" fmla="*/ 157 h 712"/>
                        <a:gd name="T72" fmla="*/ 265 w 1321"/>
                        <a:gd name="T73" fmla="*/ 111 h 712"/>
                        <a:gd name="T74" fmla="*/ 335 w 1321"/>
                        <a:gd name="T75" fmla="*/ 73 h 712"/>
                        <a:gd name="T76" fmla="*/ 407 w 1321"/>
                        <a:gd name="T77" fmla="*/ 42 h 712"/>
                        <a:gd name="T78" fmla="*/ 488 w 1321"/>
                        <a:gd name="T79" fmla="*/ 19 h 712"/>
                        <a:gd name="T80" fmla="*/ 570 w 1321"/>
                        <a:gd name="T81" fmla="*/ 5 h 712"/>
                        <a:gd name="T82" fmla="*/ 654 w 1321"/>
                        <a:gd name="T83" fmla="*/ 0 h 712"/>
                        <a:gd name="T84" fmla="*/ 654 w 1321"/>
                        <a:gd name="T85" fmla="*/ 0 h 712"/>
                        <a:gd name="T86" fmla="*/ 745 w 1321"/>
                        <a:gd name="T87" fmla="*/ 5 h 712"/>
                        <a:gd name="T88" fmla="*/ 831 w 1321"/>
                        <a:gd name="T89" fmla="*/ 20 h 712"/>
                        <a:gd name="T90" fmla="*/ 914 w 1321"/>
                        <a:gd name="T91" fmla="*/ 47 h 712"/>
                        <a:gd name="T92" fmla="*/ 991 w 1321"/>
                        <a:gd name="T93" fmla="*/ 80 h 712"/>
                        <a:gd name="T94" fmla="*/ 1062 w 1321"/>
                        <a:gd name="T95" fmla="*/ 122 h 712"/>
                        <a:gd name="T96" fmla="*/ 1127 w 1321"/>
                        <a:gd name="T97" fmla="*/ 173 h 712"/>
                        <a:gd name="T98" fmla="*/ 1185 w 1321"/>
                        <a:gd name="T99" fmla="*/ 228 h 712"/>
                        <a:gd name="T100" fmla="*/ 1234 w 1321"/>
                        <a:gd name="T101" fmla="*/ 289 h 712"/>
                        <a:gd name="T102" fmla="*/ 1276 w 1321"/>
                        <a:gd name="T103" fmla="*/ 357 h 712"/>
                        <a:gd name="T104" fmla="*/ 1276 w 1321"/>
                        <a:gd name="T105" fmla="*/ 357 h 712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1321"/>
                        <a:gd name="T160" fmla="*/ 0 h 712"/>
                        <a:gd name="T161" fmla="*/ 1321 w 1321"/>
                        <a:gd name="T162" fmla="*/ 712 h 712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1321" h="712">
                          <a:moveTo>
                            <a:pt x="1301" y="401"/>
                          </a:moveTo>
                          <a:lnTo>
                            <a:pt x="1317" y="442"/>
                          </a:lnTo>
                          <a:lnTo>
                            <a:pt x="1321" y="481"/>
                          </a:lnTo>
                          <a:lnTo>
                            <a:pt x="1315" y="516"/>
                          </a:lnTo>
                          <a:lnTo>
                            <a:pt x="1298" y="550"/>
                          </a:lnTo>
                          <a:lnTo>
                            <a:pt x="1272" y="579"/>
                          </a:lnTo>
                          <a:lnTo>
                            <a:pt x="1239" y="604"/>
                          </a:lnTo>
                          <a:lnTo>
                            <a:pt x="1196" y="628"/>
                          </a:lnTo>
                          <a:lnTo>
                            <a:pt x="1147" y="649"/>
                          </a:lnTo>
                          <a:lnTo>
                            <a:pt x="1092" y="667"/>
                          </a:lnTo>
                          <a:lnTo>
                            <a:pt x="1031" y="683"/>
                          </a:lnTo>
                          <a:lnTo>
                            <a:pt x="967" y="694"/>
                          </a:lnTo>
                          <a:lnTo>
                            <a:pt x="896" y="704"/>
                          </a:lnTo>
                          <a:lnTo>
                            <a:pt x="824" y="710"/>
                          </a:lnTo>
                          <a:lnTo>
                            <a:pt x="795" y="712"/>
                          </a:lnTo>
                          <a:lnTo>
                            <a:pt x="476" y="712"/>
                          </a:lnTo>
                          <a:lnTo>
                            <a:pt x="472" y="712"/>
                          </a:lnTo>
                          <a:lnTo>
                            <a:pt x="409" y="708"/>
                          </a:lnTo>
                          <a:lnTo>
                            <a:pt x="348" y="704"/>
                          </a:lnTo>
                          <a:lnTo>
                            <a:pt x="290" y="696"/>
                          </a:lnTo>
                          <a:lnTo>
                            <a:pt x="235" y="689"/>
                          </a:lnTo>
                          <a:lnTo>
                            <a:pt x="186" y="677"/>
                          </a:lnTo>
                          <a:lnTo>
                            <a:pt x="141" y="663"/>
                          </a:lnTo>
                          <a:lnTo>
                            <a:pt x="102" y="648"/>
                          </a:lnTo>
                          <a:lnTo>
                            <a:pt x="67" y="630"/>
                          </a:lnTo>
                          <a:lnTo>
                            <a:pt x="39" y="608"/>
                          </a:lnTo>
                          <a:lnTo>
                            <a:pt x="18" y="583"/>
                          </a:lnTo>
                          <a:lnTo>
                            <a:pt x="6" y="554"/>
                          </a:lnTo>
                          <a:lnTo>
                            <a:pt x="0" y="524"/>
                          </a:lnTo>
                          <a:lnTo>
                            <a:pt x="0" y="520"/>
                          </a:lnTo>
                          <a:lnTo>
                            <a:pt x="4" y="487"/>
                          </a:lnTo>
                          <a:lnTo>
                            <a:pt x="16" y="446"/>
                          </a:lnTo>
                          <a:lnTo>
                            <a:pt x="51" y="370"/>
                          </a:lnTo>
                          <a:lnTo>
                            <a:pt x="94" y="299"/>
                          </a:lnTo>
                          <a:lnTo>
                            <a:pt x="147" y="235"/>
                          </a:lnTo>
                          <a:lnTo>
                            <a:pt x="204" y="176"/>
                          </a:lnTo>
                          <a:lnTo>
                            <a:pt x="270" y="125"/>
                          </a:lnTo>
                          <a:lnTo>
                            <a:pt x="341" y="82"/>
                          </a:lnTo>
                          <a:lnTo>
                            <a:pt x="415" y="47"/>
                          </a:lnTo>
                          <a:lnTo>
                            <a:pt x="497" y="21"/>
                          </a:lnTo>
                          <a:lnTo>
                            <a:pt x="581" y="6"/>
                          </a:lnTo>
                          <a:lnTo>
                            <a:pt x="667" y="0"/>
                          </a:lnTo>
                          <a:lnTo>
                            <a:pt x="759" y="6"/>
                          </a:lnTo>
                          <a:lnTo>
                            <a:pt x="847" y="23"/>
                          </a:lnTo>
                          <a:lnTo>
                            <a:pt x="932" y="53"/>
                          </a:lnTo>
                          <a:lnTo>
                            <a:pt x="1010" y="90"/>
                          </a:lnTo>
                          <a:lnTo>
                            <a:pt x="1082" y="137"/>
                          </a:lnTo>
                          <a:lnTo>
                            <a:pt x="1149" y="194"/>
                          </a:lnTo>
                          <a:lnTo>
                            <a:pt x="1208" y="256"/>
                          </a:lnTo>
                          <a:lnTo>
                            <a:pt x="1258" y="325"/>
                          </a:lnTo>
                          <a:lnTo>
                            <a:pt x="1301" y="401"/>
                          </a:ln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66A7E8"/>
                        </a:gs>
                      </a:gsLst>
                      <a:lin ang="5400000" scaled="1"/>
                    </a:gradFill>
                    <a:ln w="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167" name="Text Box 52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4068" y="2006"/>
                    <a:ext cx="183" cy="213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 eaLnBrk="0" hangingPunct="0">
                      <a:defRPr/>
                    </a:pPr>
                    <a:r>
                      <a:rPr lang="ru-RU" sz="24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Verdana" pitchFamily="34" charset="0"/>
                      </a:rPr>
                      <a:t>2</a:t>
                    </a:r>
                    <a:endParaRPr lang="en-US" sz="2400" b="1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Verdana" pitchFamily="34" charset="0"/>
                    </a:endParaRPr>
                  </a:p>
                </p:txBody>
              </p:sp>
            </p:grpSp>
          </p:grpSp>
          <p:grpSp>
            <p:nvGrpSpPr>
              <p:cNvPr id="16" name="Group 60"/>
              <p:cNvGrpSpPr>
                <a:grpSpLocks/>
              </p:cNvGrpSpPr>
              <p:nvPr/>
            </p:nvGrpSpPr>
            <p:grpSpPr bwMode="auto">
              <a:xfrm>
                <a:off x="1601846" y="1781142"/>
                <a:ext cx="4110024" cy="931860"/>
                <a:chOff x="0" y="864"/>
                <a:chExt cx="3553" cy="802"/>
              </a:xfrm>
            </p:grpSpPr>
            <p:sp>
              <p:nvSpPr>
                <p:cNvPr id="158" name="Rectangle 61"/>
                <p:cNvSpPr>
                  <a:spLocks noChangeArrowheads="1"/>
                </p:cNvSpPr>
                <p:nvPr/>
              </p:nvSpPr>
              <p:spPr bwMode="gray">
                <a:xfrm>
                  <a:off x="0" y="1084"/>
                  <a:ext cx="3147" cy="576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E98931"/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grpSp>
              <p:nvGrpSpPr>
                <p:cNvPr id="17" name="Group 62"/>
                <p:cNvGrpSpPr>
                  <a:grpSpLocks/>
                </p:cNvGrpSpPr>
                <p:nvPr/>
              </p:nvGrpSpPr>
              <p:grpSpPr bwMode="auto">
                <a:xfrm>
                  <a:off x="2734" y="864"/>
                  <a:ext cx="819" cy="802"/>
                  <a:chOff x="1488" y="1968"/>
                  <a:chExt cx="432" cy="432"/>
                </a:xfrm>
              </p:grpSpPr>
              <p:grpSp>
                <p:nvGrpSpPr>
                  <p:cNvPr id="18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1488" y="1968"/>
                    <a:ext cx="432" cy="432"/>
                    <a:chOff x="2016" y="1920"/>
                    <a:chExt cx="1680" cy="1680"/>
                  </a:xfrm>
                </p:grpSpPr>
                <p:sp>
                  <p:nvSpPr>
                    <p:cNvPr id="162" name="Oval 64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16" y="1920"/>
                      <a:ext cx="1680" cy="168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9900"/>
                        </a:gs>
                        <a:gs pos="100000">
                          <a:srgbClr val="643C00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63" name="Freeform 65"/>
                    <p:cNvSpPr>
                      <a:spLocks/>
                    </p:cNvSpPr>
                    <p:nvPr/>
                  </p:nvSpPr>
                  <p:spPr bwMode="gray">
                    <a:xfrm>
                      <a:off x="2208" y="1948"/>
                      <a:ext cx="1296" cy="634"/>
                    </a:xfrm>
                    <a:custGeom>
                      <a:avLst/>
                      <a:gdLst>
                        <a:gd name="T0" fmla="*/ 1276 w 1321"/>
                        <a:gd name="T1" fmla="*/ 357 h 712"/>
                        <a:gd name="T2" fmla="*/ 1292 w 1321"/>
                        <a:gd name="T3" fmla="*/ 394 h 712"/>
                        <a:gd name="T4" fmla="*/ 1296 w 1321"/>
                        <a:gd name="T5" fmla="*/ 428 h 712"/>
                        <a:gd name="T6" fmla="*/ 1290 w 1321"/>
                        <a:gd name="T7" fmla="*/ 459 h 712"/>
                        <a:gd name="T8" fmla="*/ 1273 w 1321"/>
                        <a:gd name="T9" fmla="*/ 490 h 712"/>
                        <a:gd name="T10" fmla="*/ 1248 w 1321"/>
                        <a:gd name="T11" fmla="*/ 516 h 712"/>
                        <a:gd name="T12" fmla="*/ 1216 w 1321"/>
                        <a:gd name="T13" fmla="*/ 538 h 712"/>
                        <a:gd name="T14" fmla="*/ 1173 w 1321"/>
                        <a:gd name="T15" fmla="*/ 559 h 712"/>
                        <a:gd name="T16" fmla="*/ 1125 w 1321"/>
                        <a:gd name="T17" fmla="*/ 578 h 712"/>
                        <a:gd name="T18" fmla="*/ 1071 w 1321"/>
                        <a:gd name="T19" fmla="*/ 594 h 712"/>
                        <a:gd name="T20" fmla="*/ 1011 w 1321"/>
                        <a:gd name="T21" fmla="*/ 608 h 712"/>
                        <a:gd name="T22" fmla="*/ 949 w 1321"/>
                        <a:gd name="T23" fmla="*/ 618 h 712"/>
                        <a:gd name="T24" fmla="*/ 879 w 1321"/>
                        <a:gd name="T25" fmla="*/ 627 h 712"/>
                        <a:gd name="T26" fmla="*/ 808 w 1321"/>
                        <a:gd name="T27" fmla="*/ 632 h 712"/>
                        <a:gd name="T28" fmla="*/ 780 w 1321"/>
                        <a:gd name="T29" fmla="*/ 634 h 712"/>
                        <a:gd name="T30" fmla="*/ 467 w 1321"/>
                        <a:gd name="T31" fmla="*/ 634 h 712"/>
                        <a:gd name="T32" fmla="*/ 463 w 1321"/>
                        <a:gd name="T33" fmla="*/ 634 h 712"/>
                        <a:gd name="T34" fmla="*/ 401 w 1321"/>
                        <a:gd name="T35" fmla="*/ 630 h 712"/>
                        <a:gd name="T36" fmla="*/ 341 w 1321"/>
                        <a:gd name="T37" fmla="*/ 627 h 712"/>
                        <a:gd name="T38" fmla="*/ 285 w 1321"/>
                        <a:gd name="T39" fmla="*/ 620 h 712"/>
                        <a:gd name="T40" fmla="*/ 231 w 1321"/>
                        <a:gd name="T41" fmla="*/ 614 h 712"/>
                        <a:gd name="T42" fmla="*/ 182 w 1321"/>
                        <a:gd name="T43" fmla="*/ 603 h 712"/>
                        <a:gd name="T44" fmla="*/ 138 w 1321"/>
                        <a:gd name="T45" fmla="*/ 590 h 712"/>
                        <a:gd name="T46" fmla="*/ 100 w 1321"/>
                        <a:gd name="T47" fmla="*/ 577 h 712"/>
                        <a:gd name="T48" fmla="*/ 66 w 1321"/>
                        <a:gd name="T49" fmla="*/ 561 h 712"/>
                        <a:gd name="T50" fmla="*/ 38 w 1321"/>
                        <a:gd name="T51" fmla="*/ 541 h 712"/>
                        <a:gd name="T52" fmla="*/ 18 w 1321"/>
                        <a:gd name="T53" fmla="*/ 519 h 712"/>
                        <a:gd name="T54" fmla="*/ 6 w 1321"/>
                        <a:gd name="T55" fmla="*/ 493 h 712"/>
                        <a:gd name="T56" fmla="*/ 0 w 1321"/>
                        <a:gd name="T57" fmla="*/ 467 h 712"/>
                        <a:gd name="T58" fmla="*/ 0 w 1321"/>
                        <a:gd name="T59" fmla="*/ 463 h 712"/>
                        <a:gd name="T60" fmla="*/ 4 w 1321"/>
                        <a:gd name="T61" fmla="*/ 434 h 712"/>
                        <a:gd name="T62" fmla="*/ 16 w 1321"/>
                        <a:gd name="T63" fmla="*/ 397 h 712"/>
                        <a:gd name="T64" fmla="*/ 50 w 1321"/>
                        <a:gd name="T65" fmla="*/ 329 h 712"/>
                        <a:gd name="T66" fmla="*/ 92 w 1321"/>
                        <a:gd name="T67" fmla="*/ 266 h 712"/>
                        <a:gd name="T68" fmla="*/ 144 w 1321"/>
                        <a:gd name="T69" fmla="*/ 209 h 712"/>
                        <a:gd name="T70" fmla="*/ 200 w 1321"/>
                        <a:gd name="T71" fmla="*/ 157 h 712"/>
                        <a:gd name="T72" fmla="*/ 265 w 1321"/>
                        <a:gd name="T73" fmla="*/ 111 h 712"/>
                        <a:gd name="T74" fmla="*/ 335 w 1321"/>
                        <a:gd name="T75" fmla="*/ 73 h 712"/>
                        <a:gd name="T76" fmla="*/ 407 w 1321"/>
                        <a:gd name="T77" fmla="*/ 42 h 712"/>
                        <a:gd name="T78" fmla="*/ 488 w 1321"/>
                        <a:gd name="T79" fmla="*/ 19 h 712"/>
                        <a:gd name="T80" fmla="*/ 570 w 1321"/>
                        <a:gd name="T81" fmla="*/ 5 h 712"/>
                        <a:gd name="T82" fmla="*/ 654 w 1321"/>
                        <a:gd name="T83" fmla="*/ 0 h 712"/>
                        <a:gd name="T84" fmla="*/ 654 w 1321"/>
                        <a:gd name="T85" fmla="*/ 0 h 712"/>
                        <a:gd name="T86" fmla="*/ 745 w 1321"/>
                        <a:gd name="T87" fmla="*/ 5 h 712"/>
                        <a:gd name="T88" fmla="*/ 831 w 1321"/>
                        <a:gd name="T89" fmla="*/ 20 h 712"/>
                        <a:gd name="T90" fmla="*/ 914 w 1321"/>
                        <a:gd name="T91" fmla="*/ 47 h 712"/>
                        <a:gd name="T92" fmla="*/ 991 w 1321"/>
                        <a:gd name="T93" fmla="*/ 80 h 712"/>
                        <a:gd name="T94" fmla="*/ 1062 w 1321"/>
                        <a:gd name="T95" fmla="*/ 122 h 712"/>
                        <a:gd name="T96" fmla="*/ 1127 w 1321"/>
                        <a:gd name="T97" fmla="*/ 173 h 712"/>
                        <a:gd name="T98" fmla="*/ 1185 w 1321"/>
                        <a:gd name="T99" fmla="*/ 228 h 712"/>
                        <a:gd name="T100" fmla="*/ 1234 w 1321"/>
                        <a:gd name="T101" fmla="*/ 289 h 712"/>
                        <a:gd name="T102" fmla="*/ 1276 w 1321"/>
                        <a:gd name="T103" fmla="*/ 357 h 712"/>
                        <a:gd name="T104" fmla="*/ 1276 w 1321"/>
                        <a:gd name="T105" fmla="*/ 357 h 712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1321"/>
                        <a:gd name="T160" fmla="*/ 0 h 712"/>
                        <a:gd name="T161" fmla="*/ 1321 w 1321"/>
                        <a:gd name="T162" fmla="*/ 712 h 712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1321" h="712">
                          <a:moveTo>
                            <a:pt x="1301" y="401"/>
                          </a:moveTo>
                          <a:lnTo>
                            <a:pt x="1317" y="442"/>
                          </a:lnTo>
                          <a:lnTo>
                            <a:pt x="1321" y="481"/>
                          </a:lnTo>
                          <a:lnTo>
                            <a:pt x="1315" y="516"/>
                          </a:lnTo>
                          <a:lnTo>
                            <a:pt x="1298" y="550"/>
                          </a:lnTo>
                          <a:lnTo>
                            <a:pt x="1272" y="579"/>
                          </a:lnTo>
                          <a:lnTo>
                            <a:pt x="1239" y="604"/>
                          </a:lnTo>
                          <a:lnTo>
                            <a:pt x="1196" y="628"/>
                          </a:lnTo>
                          <a:lnTo>
                            <a:pt x="1147" y="649"/>
                          </a:lnTo>
                          <a:lnTo>
                            <a:pt x="1092" y="667"/>
                          </a:lnTo>
                          <a:lnTo>
                            <a:pt x="1031" y="683"/>
                          </a:lnTo>
                          <a:lnTo>
                            <a:pt x="967" y="694"/>
                          </a:lnTo>
                          <a:lnTo>
                            <a:pt x="896" y="704"/>
                          </a:lnTo>
                          <a:lnTo>
                            <a:pt x="824" y="710"/>
                          </a:lnTo>
                          <a:lnTo>
                            <a:pt x="795" y="712"/>
                          </a:lnTo>
                          <a:lnTo>
                            <a:pt x="476" y="712"/>
                          </a:lnTo>
                          <a:lnTo>
                            <a:pt x="472" y="712"/>
                          </a:lnTo>
                          <a:lnTo>
                            <a:pt x="409" y="708"/>
                          </a:lnTo>
                          <a:lnTo>
                            <a:pt x="348" y="704"/>
                          </a:lnTo>
                          <a:lnTo>
                            <a:pt x="290" y="696"/>
                          </a:lnTo>
                          <a:lnTo>
                            <a:pt x="235" y="689"/>
                          </a:lnTo>
                          <a:lnTo>
                            <a:pt x="186" y="677"/>
                          </a:lnTo>
                          <a:lnTo>
                            <a:pt x="141" y="663"/>
                          </a:lnTo>
                          <a:lnTo>
                            <a:pt x="102" y="648"/>
                          </a:lnTo>
                          <a:lnTo>
                            <a:pt x="67" y="630"/>
                          </a:lnTo>
                          <a:lnTo>
                            <a:pt x="39" y="608"/>
                          </a:lnTo>
                          <a:lnTo>
                            <a:pt x="18" y="583"/>
                          </a:lnTo>
                          <a:lnTo>
                            <a:pt x="6" y="554"/>
                          </a:lnTo>
                          <a:lnTo>
                            <a:pt x="0" y="524"/>
                          </a:lnTo>
                          <a:lnTo>
                            <a:pt x="0" y="520"/>
                          </a:lnTo>
                          <a:lnTo>
                            <a:pt x="4" y="487"/>
                          </a:lnTo>
                          <a:lnTo>
                            <a:pt x="16" y="446"/>
                          </a:lnTo>
                          <a:lnTo>
                            <a:pt x="51" y="370"/>
                          </a:lnTo>
                          <a:lnTo>
                            <a:pt x="94" y="299"/>
                          </a:lnTo>
                          <a:lnTo>
                            <a:pt x="147" y="235"/>
                          </a:lnTo>
                          <a:lnTo>
                            <a:pt x="204" y="176"/>
                          </a:lnTo>
                          <a:lnTo>
                            <a:pt x="270" y="125"/>
                          </a:lnTo>
                          <a:lnTo>
                            <a:pt x="341" y="82"/>
                          </a:lnTo>
                          <a:lnTo>
                            <a:pt x="415" y="47"/>
                          </a:lnTo>
                          <a:lnTo>
                            <a:pt x="497" y="21"/>
                          </a:lnTo>
                          <a:lnTo>
                            <a:pt x="581" y="6"/>
                          </a:lnTo>
                          <a:lnTo>
                            <a:pt x="667" y="0"/>
                          </a:lnTo>
                          <a:lnTo>
                            <a:pt x="759" y="6"/>
                          </a:lnTo>
                          <a:lnTo>
                            <a:pt x="847" y="23"/>
                          </a:lnTo>
                          <a:lnTo>
                            <a:pt x="932" y="53"/>
                          </a:lnTo>
                          <a:lnTo>
                            <a:pt x="1010" y="90"/>
                          </a:lnTo>
                          <a:lnTo>
                            <a:pt x="1082" y="137"/>
                          </a:lnTo>
                          <a:lnTo>
                            <a:pt x="1149" y="194"/>
                          </a:lnTo>
                          <a:lnTo>
                            <a:pt x="1208" y="256"/>
                          </a:lnTo>
                          <a:lnTo>
                            <a:pt x="1258" y="325"/>
                          </a:lnTo>
                          <a:lnTo>
                            <a:pt x="1301" y="401"/>
                          </a:ln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FF9900"/>
                        </a:gs>
                      </a:gsLst>
                      <a:lin ang="5400000" scaled="1"/>
                    </a:gradFill>
                    <a:ln w="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161" name="Text Box 66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1623" y="1990"/>
                    <a:ext cx="182" cy="212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 eaLnBrk="0" hangingPunct="0">
                      <a:defRPr/>
                    </a:pPr>
                    <a:r>
                      <a:rPr lang="ru-RU" sz="24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Verdana" pitchFamily="34" charset="0"/>
                      </a:rPr>
                      <a:t>1</a:t>
                    </a:r>
                    <a:endParaRPr lang="en-US" sz="2400" b="1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Verdana" pitchFamily="34" charset="0"/>
                    </a:endParaRPr>
                  </a:p>
                </p:txBody>
              </p:sp>
            </p:grpSp>
          </p:grpSp>
          <p:sp>
            <p:nvSpPr>
              <p:cNvPr id="153" name="Text Box 67"/>
              <p:cNvSpPr txBox="1">
                <a:spLocks noChangeArrowheads="1"/>
              </p:cNvSpPr>
              <p:nvPr/>
            </p:nvSpPr>
            <p:spPr bwMode="gray">
              <a:xfrm>
                <a:off x="2777758" y="1942730"/>
                <a:ext cx="1997126" cy="7746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25.1.</a:t>
                </a:r>
                <a:r>
                  <a:rPr lang="ru-RU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2</a:t>
                </a:r>
                <a:r>
                  <a:rPr lang="en-US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.1</a:t>
                </a:r>
                <a:endPara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endParaRPr>
              </a:p>
            </p:txBody>
          </p:sp>
          <p:sp>
            <p:nvSpPr>
              <p:cNvPr id="154" name="Text Box 68"/>
              <p:cNvSpPr txBox="1">
                <a:spLocks noChangeArrowheads="1"/>
              </p:cNvSpPr>
              <p:nvPr/>
            </p:nvSpPr>
            <p:spPr bwMode="gray">
              <a:xfrm>
                <a:off x="2429521" y="2966141"/>
                <a:ext cx="2679693" cy="7746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25.1.</a:t>
                </a:r>
                <a:r>
                  <a:rPr lang="ru-RU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2</a:t>
                </a:r>
                <a:r>
                  <a:rPr lang="en-US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.2</a:t>
                </a:r>
              </a:p>
            </p:txBody>
          </p:sp>
          <p:sp>
            <p:nvSpPr>
              <p:cNvPr id="155" name="Text Box 69"/>
              <p:cNvSpPr txBox="1">
                <a:spLocks noChangeArrowheads="1"/>
              </p:cNvSpPr>
              <p:nvPr/>
            </p:nvSpPr>
            <p:spPr bwMode="gray">
              <a:xfrm>
                <a:off x="2748903" y="3890648"/>
                <a:ext cx="2025981" cy="7746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25.1.</a:t>
                </a:r>
                <a:r>
                  <a:rPr lang="ru-RU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2</a:t>
                </a:r>
                <a:r>
                  <a:rPr lang="en-US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.3</a:t>
                </a:r>
              </a:p>
            </p:txBody>
          </p:sp>
          <p:sp>
            <p:nvSpPr>
              <p:cNvPr id="156" name="Text Box 70"/>
              <p:cNvSpPr txBox="1">
                <a:spLocks noChangeArrowheads="1"/>
              </p:cNvSpPr>
              <p:nvPr/>
            </p:nvSpPr>
            <p:spPr bwMode="gray">
              <a:xfrm>
                <a:off x="2737761" y="4939526"/>
                <a:ext cx="2037123" cy="7746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25.1.</a:t>
                </a:r>
                <a:r>
                  <a:rPr lang="ru-RU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2</a:t>
                </a:r>
                <a:r>
                  <a:rPr lang="en-US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.4</a:t>
                </a:r>
              </a:p>
            </p:txBody>
          </p:sp>
          <p:sp>
            <p:nvSpPr>
              <p:cNvPr id="157" name="Скругленный прямоугольник 156"/>
              <p:cNvSpPr/>
              <p:nvPr/>
            </p:nvSpPr>
            <p:spPr bwMode="auto">
              <a:xfrm rot="16200000">
                <a:off x="-207199" y="3436147"/>
                <a:ext cx="3071834" cy="9144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ru-RU" sz="1600" b="1" cap="all" dirty="0" smtClean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solidFill>
                      <a:schemeClr val="tx2"/>
                    </a:solidFill>
                    <a:effectLst>
                      <a:reflection blurRad="12700" stA="28000" endPos="45000" dist="1000" dir="5400000" sy="-100000" algn="bl" rotWithShape="0"/>
                    </a:effectLst>
                    <a:latin typeface="Arial" charset="0"/>
                  </a:rPr>
                  <a:t>Корзина 2</a:t>
                </a:r>
                <a:endParaRPr kumimoji="0" lang="ru-RU" sz="1600" b="1" i="0" u="none" strike="noStrike" cap="all" normalizeH="0" baseline="0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chemeClr val="tx2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charset="0"/>
                </a:endParaRPr>
              </a:p>
            </p:txBody>
          </p:sp>
        </p:grpSp>
      </p:grpSp>
      <p:grpSp>
        <p:nvGrpSpPr>
          <p:cNvPr id="19" name="Группа 180"/>
          <p:cNvGrpSpPr/>
          <p:nvPr/>
        </p:nvGrpSpPr>
        <p:grpSpPr>
          <a:xfrm>
            <a:off x="357158" y="714356"/>
            <a:ext cx="3571900" cy="2316009"/>
            <a:chOff x="428596" y="1643050"/>
            <a:chExt cx="5572164" cy="4857784"/>
          </a:xfrm>
        </p:grpSpPr>
        <p:sp>
          <p:nvSpPr>
            <p:cNvPr id="182" name="AutoShape 17"/>
            <p:cNvSpPr>
              <a:spLocks noChangeArrowheads="1"/>
            </p:cNvSpPr>
            <p:nvPr/>
          </p:nvSpPr>
          <p:spPr bwMode="gray">
            <a:xfrm>
              <a:off x="428596" y="1643050"/>
              <a:ext cx="5572164" cy="4857784"/>
            </a:xfrm>
            <a:prstGeom prst="roundRect">
              <a:avLst>
                <a:gd name="adj" fmla="val 11921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0" name="Группа 42"/>
            <p:cNvGrpSpPr/>
            <p:nvPr/>
          </p:nvGrpSpPr>
          <p:grpSpPr>
            <a:xfrm>
              <a:off x="511200" y="1781142"/>
              <a:ext cx="5346685" cy="4005322"/>
              <a:chOff x="511200" y="1781142"/>
              <a:chExt cx="5346684" cy="4005322"/>
            </a:xfrm>
          </p:grpSpPr>
          <p:grpSp>
            <p:nvGrpSpPr>
              <p:cNvPr id="21" name="Group 40"/>
              <p:cNvGrpSpPr>
                <a:grpSpLocks/>
              </p:cNvGrpSpPr>
              <p:nvPr/>
            </p:nvGrpSpPr>
            <p:grpSpPr bwMode="auto">
              <a:xfrm>
                <a:off x="855313" y="4838725"/>
                <a:ext cx="5002571" cy="947739"/>
                <a:chOff x="730" y="3198"/>
                <a:chExt cx="4326" cy="816"/>
              </a:xfrm>
            </p:grpSpPr>
            <p:sp>
              <p:nvSpPr>
                <p:cNvPr id="211" name="Rectangle 41"/>
                <p:cNvSpPr>
                  <a:spLocks noChangeArrowheads="1"/>
                </p:cNvSpPr>
                <p:nvPr/>
              </p:nvSpPr>
              <p:spPr bwMode="gray">
                <a:xfrm>
                  <a:off x="730" y="3408"/>
                  <a:ext cx="3832" cy="576"/>
                </a:xfrm>
                <a:prstGeom prst="rect">
                  <a:avLst/>
                </a:prstGeom>
                <a:gradFill rotWithShape="1">
                  <a:gsLst>
                    <a:gs pos="34000">
                      <a:srgbClr val="FFFFFF"/>
                    </a:gs>
                    <a:gs pos="100000">
                      <a:srgbClr val="00CC99"/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grpSp>
              <p:nvGrpSpPr>
                <p:cNvPr id="22" name="Group 42"/>
                <p:cNvGrpSpPr>
                  <a:grpSpLocks/>
                </p:cNvGrpSpPr>
                <p:nvPr/>
              </p:nvGrpSpPr>
              <p:grpSpPr bwMode="auto">
                <a:xfrm>
                  <a:off x="4233" y="3198"/>
                  <a:ext cx="823" cy="816"/>
                  <a:chOff x="2016" y="1920"/>
                  <a:chExt cx="1680" cy="1680"/>
                </a:xfrm>
              </p:grpSpPr>
              <p:sp>
                <p:nvSpPr>
                  <p:cNvPr id="214" name="Oval 43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1920"/>
                    <a:ext cx="1680" cy="168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CC99"/>
                      </a:gs>
                      <a:gs pos="100000">
                        <a:srgbClr val="003225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15" name="Freeform 44"/>
                  <p:cNvSpPr>
                    <a:spLocks/>
                  </p:cNvSpPr>
                  <p:nvPr/>
                </p:nvSpPr>
                <p:spPr bwMode="gray">
                  <a:xfrm>
                    <a:off x="2208" y="1948"/>
                    <a:ext cx="1296" cy="634"/>
                  </a:xfrm>
                  <a:custGeom>
                    <a:avLst/>
                    <a:gdLst>
                      <a:gd name="T0" fmla="*/ 1276 w 1321"/>
                      <a:gd name="T1" fmla="*/ 357 h 712"/>
                      <a:gd name="T2" fmla="*/ 1292 w 1321"/>
                      <a:gd name="T3" fmla="*/ 394 h 712"/>
                      <a:gd name="T4" fmla="*/ 1296 w 1321"/>
                      <a:gd name="T5" fmla="*/ 428 h 712"/>
                      <a:gd name="T6" fmla="*/ 1290 w 1321"/>
                      <a:gd name="T7" fmla="*/ 459 h 712"/>
                      <a:gd name="T8" fmla="*/ 1273 w 1321"/>
                      <a:gd name="T9" fmla="*/ 490 h 712"/>
                      <a:gd name="T10" fmla="*/ 1248 w 1321"/>
                      <a:gd name="T11" fmla="*/ 516 h 712"/>
                      <a:gd name="T12" fmla="*/ 1216 w 1321"/>
                      <a:gd name="T13" fmla="*/ 538 h 712"/>
                      <a:gd name="T14" fmla="*/ 1173 w 1321"/>
                      <a:gd name="T15" fmla="*/ 559 h 712"/>
                      <a:gd name="T16" fmla="*/ 1125 w 1321"/>
                      <a:gd name="T17" fmla="*/ 578 h 712"/>
                      <a:gd name="T18" fmla="*/ 1071 w 1321"/>
                      <a:gd name="T19" fmla="*/ 594 h 712"/>
                      <a:gd name="T20" fmla="*/ 1011 w 1321"/>
                      <a:gd name="T21" fmla="*/ 608 h 712"/>
                      <a:gd name="T22" fmla="*/ 949 w 1321"/>
                      <a:gd name="T23" fmla="*/ 618 h 712"/>
                      <a:gd name="T24" fmla="*/ 879 w 1321"/>
                      <a:gd name="T25" fmla="*/ 627 h 712"/>
                      <a:gd name="T26" fmla="*/ 808 w 1321"/>
                      <a:gd name="T27" fmla="*/ 632 h 712"/>
                      <a:gd name="T28" fmla="*/ 780 w 1321"/>
                      <a:gd name="T29" fmla="*/ 634 h 712"/>
                      <a:gd name="T30" fmla="*/ 467 w 1321"/>
                      <a:gd name="T31" fmla="*/ 634 h 712"/>
                      <a:gd name="T32" fmla="*/ 463 w 1321"/>
                      <a:gd name="T33" fmla="*/ 634 h 712"/>
                      <a:gd name="T34" fmla="*/ 401 w 1321"/>
                      <a:gd name="T35" fmla="*/ 630 h 712"/>
                      <a:gd name="T36" fmla="*/ 341 w 1321"/>
                      <a:gd name="T37" fmla="*/ 627 h 712"/>
                      <a:gd name="T38" fmla="*/ 285 w 1321"/>
                      <a:gd name="T39" fmla="*/ 620 h 712"/>
                      <a:gd name="T40" fmla="*/ 231 w 1321"/>
                      <a:gd name="T41" fmla="*/ 614 h 712"/>
                      <a:gd name="T42" fmla="*/ 182 w 1321"/>
                      <a:gd name="T43" fmla="*/ 603 h 712"/>
                      <a:gd name="T44" fmla="*/ 138 w 1321"/>
                      <a:gd name="T45" fmla="*/ 590 h 712"/>
                      <a:gd name="T46" fmla="*/ 100 w 1321"/>
                      <a:gd name="T47" fmla="*/ 577 h 712"/>
                      <a:gd name="T48" fmla="*/ 66 w 1321"/>
                      <a:gd name="T49" fmla="*/ 561 h 712"/>
                      <a:gd name="T50" fmla="*/ 38 w 1321"/>
                      <a:gd name="T51" fmla="*/ 541 h 712"/>
                      <a:gd name="T52" fmla="*/ 18 w 1321"/>
                      <a:gd name="T53" fmla="*/ 519 h 712"/>
                      <a:gd name="T54" fmla="*/ 6 w 1321"/>
                      <a:gd name="T55" fmla="*/ 493 h 712"/>
                      <a:gd name="T56" fmla="*/ 0 w 1321"/>
                      <a:gd name="T57" fmla="*/ 467 h 712"/>
                      <a:gd name="T58" fmla="*/ 0 w 1321"/>
                      <a:gd name="T59" fmla="*/ 463 h 712"/>
                      <a:gd name="T60" fmla="*/ 4 w 1321"/>
                      <a:gd name="T61" fmla="*/ 434 h 712"/>
                      <a:gd name="T62" fmla="*/ 16 w 1321"/>
                      <a:gd name="T63" fmla="*/ 397 h 712"/>
                      <a:gd name="T64" fmla="*/ 50 w 1321"/>
                      <a:gd name="T65" fmla="*/ 329 h 712"/>
                      <a:gd name="T66" fmla="*/ 92 w 1321"/>
                      <a:gd name="T67" fmla="*/ 266 h 712"/>
                      <a:gd name="T68" fmla="*/ 144 w 1321"/>
                      <a:gd name="T69" fmla="*/ 209 h 712"/>
                      <a:gd name="T70" fmla="*/ 200 w 1321"/>
                      <a:gd name="T71" fmla="*/ 157 h 712"/>
                      <a:gd name="T72" fmla="*/ 265 w 1321"/>
                      <a:gd name="T73" fmla="*/ 111 h 712"/>
                      <a:gd name="T74" fmla="*/ 335 w 1321"/>
                      <a:gd name="T75" fmla="*/ 73 h 712"/>
                      <a:gd name="T76" fmla="*/ 407 w 1321"/>
                      <a:gd name="T77" fmla="*/ 42 h 712"/>
                      <a:gd name="T78" fmla="*/ 488 w 1321"/>
                      <a:gd name="T79" fmla="*/ 19 h 712"/>
                      <a:gd name="T80" fmla="*/ 570 w 1321"/>
                      <a:gd name="T81" fmla="*/ 5 h 712"/>
                      <a:gd name="T82" fmla="*/ 654 w 1321"/>
                      <a:gd name="T83" fmla="*/ 0 h 712"/>
                      <a:gd name="T84" fmla="*/ 654 w 1321"/>
                      <a:gd name="T85" fmla="*/ 0 h 712"/>
                      <a:gd name="T86" fmla="*/ 745 w 1321"/>
                      <a:gd name="T87" fmla="*/ 5 h 712"/>
                      <a:gd name="T88" fmla="*/ 831 w 1321"/>
                      <a:gd name="T89" fmla="*/ 20 h 712"/>
                      <a:gd name="T90" fmla="*/ 914 w 1321"/>
                      <a:gd name="T91" fmla="*/ 47 h 712"/>
                      <a:gd name="T92" fmla="*/ 991 w 1321"/>
                      <a:gd name="T93" fmla="*/ 80 h 712"/>
                      <a:gd name="T94" fmla="*/ 1062 w 1321"/>
                      <a:gd name="T95" fmla="*/ 122 h 712"/>
                      <a:gd name="T96" fmla="*/ 1127 w 1321"/>
                      <a:gd name="T97" fmla="*/ 173 h 712"/>
                      <a:gd name="T98" fmla="*/ 1185 w 1321"/>
                      <a:gd name="T99" fmla="*/ 228 h 712"/>
                      <a:gd name="T100" fmla="*/ 1234 w 1321"/>
                      <a:gd name="T101" fmla="*/ 289 h 712"/>
                      <a:gd name="T102" fmla="*/ 1276 w 1321"/>
                      <a:gd name="T103" fmla="*/ 357 h 712"/>
                      <a:gd name="T104" fmla="*/ 1276 w 1321"/>
                      <a:gd name="T105" fmla="*/ 357 h 712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1321"/>
                      <a:gd name="T160" fmla="*/ 0 h 712"/>
                      <a:gd name="T161" fmla="*/ 1321 w 1321"/>
                      <a:gd name="T162" fmla="*/ 712 h 712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1321" h="712">
                        <a:moveTo>
                          <a:pt x="1301" y="401"/>
                        </a:moveTo>
                        <a:lnTo>
                          <a:pt x="1317" y="442"/>
                        </a:lnTo>
                        <a:lnTo>
                          <a:pt x="1321" y="481"/>
                        </a:lnTo>
                        <a:lnTo>
                          <a:pt x="1315" y="516"/>
                        </a:lnTo>
                        <a:lnTo>
                          <a:pt x="1298" y="550"/>
                        </a:lnTo>
                        <a:lnTo>
                          <a:pt x="1272" y="579"/>
                        </a:lnTo>
                        <a:lnTo>
                          <a:pt x="1239" y="604"/>
                        </a:lnTo>
                        <a:lnTo>
                          <a:pt x="1196" y="628"/>
                        </a:lnTo>
                        <a:lnTo>
                          <a:pt x="1147" y="649"/>
                        </a:lnTo>
                        <a:lnTo>
                          <a:pt x="1092" y="667"/>
                        </a:lnTo>
                        <a:lnTo>
                          <a:pt x="1031" y="683"/>
                        </a:lnTo>
                        <a:lnTo>
                          <a:pt x="967" y="694"/>
                        </a:lnTo>
                        <a:lnTo>
                          <a:pt x="896" y="704"/>
                        </a:lnTo>
                        <a:lnTo>
                          <a:pt x="824" y="710"/>
                        </a:lnTo>
                        <a:lnTo>
                          <a:pt x="795" y="712"/>
                        </a:lnTo>
                        <a:lnTo>
                          <a:pt x="476" y="712"/>
                        </a:lnTo>
                        <a:lnTo>
                          <a:pt x="472" y="712"/>
                        </a:lnTo>
                        <a:lnTo>
                          <a:pt x="409" y="708"/>
                        </a:lnTo>
                        <a:lnTo>
                          <a:pt x="348" y="704"/>
                        </a:lnTo>
                        <a:lnTo>
                          <a:pt x="290" y="696"/>
                        </a:lnTo>
                        <a:lnTo>
                          <a:pt x="235" y="689"/>
                        </a:lnTo>
                        <a:lnTo>
                          <a:pt x="186" y="677"/>
                        </a:lnTo>
                        <a:lnTo>
                          <a:pt x="141" y="663"/>
                        </a:lnTo>
                        <a:lnTo>
                          <a:pt x="102" y="648"/>
                        </a:lnTo>
                        <a:lnTo>
                          <a:pt x="67" y="630"/>
                        </a:lnTo>
                        <a:lnTo>
                          <a:pt x="39" y="608"/>
                        </a:lnTo>
                        <a:lnTo>
                          <a:pt x="18" y="583"/>
                        </a:lnTo>
                        <a:lnTo>
                          <a:pt x="6" y="554"/>
                        </a:lnTo>
                        <a:lnTo>
                          <a:pt x="0" y="524"/>
                        </a:lnTo>
                        <a:lnTo>
                          <a:pt x="0" y="520"/>
                        </a:lnTo>
                        <a:lnTo>
                          <a:pt x="4" y="487"/>
                        </a:lnTo>
                        <a:lnTo>
                          <a:pt x="16" y="446"/>
                        </a:lnTo>
                        <a:lnTo>
                          <a:pt x="51" y="370"/>
                        </a:lnTo>
                        <a:lnTo>
                          <a:pt x="94" y="299"/>
                        </a:lnTo>
                        <a:lnTo>
                          <a:pt x="147" y="235"/>
                        </a:lnTo>
                        <a:lnTo>
                          <a:pt x="204" y="176"/>
                        </a:lnTo>
                        <a:lnTo>
                          <a:pt x="270" y="125"/>
                        </a:lnTo>
                        <a:lnTo>
                          <a:pt x="341" y="82"/>
                        </a:lnTo>
                        <a:lnTo>
                          <a:pt x="415" y="47"/>
                        </a:lnTo>
                        <a:lnTo>
                          <a:pt x="497" y="21"/>
                        </a:lnTo>
                        <a:lnTo>
                          <a:pt x="581" y="6"/>
                        </a:lnTo>
                        <a:lnTo>
                          <a:pt x="667" y="0"/>
                        </a:lnTo>
                        <a:lnTo>
                          <a:pt x="759" y="6"/>
                        </a:lnTo>
                        <a:lnTo>
                          <a:pt x="847" y="23"/>
                        </a:lnTo>
                        <a:lnTo>
                          <a:pt x="932" y="53"/>
                        </a:lnTo>
                        <a:lnTo>
                          <a:pt x="1010" y="90"/>
                        </a:lnTo>
                        <a:lnTo>
                          <a:pt x="1082" y="137"/>
                        </a:lnTo>
                        <a:lnTo>
                          <a:pt x="1149" y="194"/>
                        </a:lnTo>
                        <a:lnTo>
                          <a:pt x="1208" y="256"/>
                        </a:lnTo>
                        <a:lnTo>
                          <a:pt x="1258" y="325"/>
                        </a:lnTo>
                        <a:lnTo>
                          <a:pt x="1301" y="401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00CC99"/>
                      </a:gs>
                    </a:gsLst>
                    <a:lin ang="5400000" scaled="1"/>
                  </a:gradFill>
                  <a:ln w="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13" name="Text Box 45"/>
                <p:cNvSpPr txBox="1">
                  <a:spLocks noChangeArrowheads="1"/>
                </p:cNvSpPr>
                <p:nvPr/>
              </p:nvSpPr>
              <p:spPr bwMode="gray">
                <a:xfrm>
                  <a:off x="4438" y="3251"/>
                  <a:ext cx="347" cy="39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>
                    <a:defRPr/>
                  </a:pPr>
                  <a:r>
                    <a:rPr lang="ru-RU" sz="2400" b="1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Verdana" pitchFamily="34" charset="0"/>
                    </a:rPr>
                    <a:t>4</a:t>
                  </a:r>
                  <a:endParaRPr lang="en-US" sz="24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endParaRPr>
                </a:p>
              </p:txBody>
            </p:sp>
          </p:grpSp>
          <p:grpSp>
            <p:nvGrpSpPr>
              <p:cNvPr id="23" name="Group 53"/>
              <p:cNvGrpSpPr>
                <a:grpSpLocks/>
              </p:cNvGrpSpPr>
              <p:nvPr/>
            </p:nvGrpSpPr>
            <p:grpSpPr bwMode="auto">
              <a:xfrm>
                <a:off x="511200" y="3773497"/>
                <a:ext cx="5275246" cy="941387"/>
                <a:chOff x="0" y="2426"/>
                <a:chExt cx="4563" cy="811"/>
              </a:xfrm>
            </p:grpSpPr>
            <p:sp>
              <p:nvSpPr>
                <p:cNvPr id="205" name="Rectangle 54"/>
                <p:cNvSpPr>
                  <a:spLocks noChangeArrowheads="1"/>
                </p:cNvSpPr>
                <p:nvPr/>
              </p:nvSpPr>
              <p:spPr bwMode="gray">
                <a:xfrm>
                  <a:off x="0" y="2651"/>
                  <a:ext cx="4240" cy="577"/>
                </a:xfrm>
                <a:prstGeom prst="rect">
                  <a:avLst/>
                </a:prstGeom>
                <a:gradFill rotWithShape="1">
                  <a:gsLst>
                    <a:gs pos="30000">
                      <a:srgbClr val="FFFFFF"/>
                    </a:gs>
                    <a:gs pos="100000">
                      <a:srgbClr val="56B0CC"/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grpSp>
              <p:nvGrpSpPr>
                <p:cNvPr id="24" name="Group 55"/>
                <p:cNvGrpSpPr>
                  <a:grpSpLocks/>
                </p:cNvGrpSpPr>
                <p:nvPr/>
              </p:nvGrpSpPr>
              <p:grpSpPr bwMode="auto">
                <a:xfrm>
                  <a:off x="3744" y="2426"/>
                  <a:ext cx="819" cy="811"/>
                  <a:chOff x="3552" y="3339"/>
                  <a:chExt cx="412" cy="392"/>
                </a:xfrm>
              </p:grpSpPr>
              <p:grpSp>
                <p:nvGrpSpPr>
                  <p:cNvPr id="25" name="Group 56"/>
                  <p:cNvGrpSpPr>
                    <a:grpSpLocks/>
                  </p:cNvGrpSpPr>
                  <p:nvPr/>
                </p:nvGrpSpPr>
                <p:grpSpPr bwMode="auto">
                  <a:xfrm>
                    <a:off x="3552" y="3339"/>
                    <a:ext cx="412" cy="392"/>
                    <a:chOff x="2016" y="1920"/>
                    <a:chExt cx="1680" cy="1680"/>
                  </a:xfrm>
                </p:grpSpPr>
                <p:sp>
                  <p:nvSpPr>
                    <p:cNvPr id="209" name="Oval 57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16" y="1920"/>
                      <a:ext cx="1680" cy="168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56B0CC"/>
                        </a:gs>
                        <a:gs pos="100000">
                          <a:srgbClr val="152B32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10" name="Freeform 58"/>
                    <p:cNvSpPr>
                      <a:spLocks/>
                    </p:cNvSpPr>
                    <p:nvPr/>
                  </p:nvSpPr>
                  <p:spPr bwMode="gray">
                    <a:xfrm>
                      <a:off x="2208" y="1948"/>
                      <a:ext cx="1296" cy="634"/>
                    </a:xfrm>
                    <a:custGeom>
                      <a:avLst/>
                      <a:gdLst>
                        <a:gd name="T0" fmla="*/ 1276 w 1321"/>
                        <a:gd name="T1" fmla="*/ 357 h 712"/>
                        <a:gd name="T2" fmla="*/ 1292 w 1321"/>
                        <a:gd name="T3" fmla="*/ 394 h 712"/>
                        <a:gd name="T4" fmla="*/ 1296 w 1321"/>
                        <a:gd name="T5" fmla="*/ 428 h 712"/>
                        <a:gd name="T6" fmla="*/ 1290 w 1321"/>
                        <a:gd name="T7" fmla="*/ 459 h 712"/>
                        <a:gd name="T8" fmla="*/ 1273 w 1321"/>
                        <a:gd name="T9" fmla="*/ 490 h 712"/>
                        <a:gd name="T10" fmla="*/ 1248 w 1321"/>
                        <a:gd name="T11" fmla="*/ 516 h 712"/>
                        <a:gd name="T12" fmla="*/ 1216 w 1321"/>
                        <a:gd name="T13" fmla="*/ 538 h 712"/>
                        <a:gd name="T14" fmla="*/ 1173 w 1321"/>
                        <a:gd name="T15" fmla="*/ 559 h 712"/>
                        <a:gd name="T16" fmla="*/ 1125 w 1321"/>
                        <a:gd name="T17" fmla="*/ 578 h 712"/>
                        <a:gd name="T18" fmla="*/ 1071 w 1321"/>
                        <a:gd name="T19" fmla="*/ 594 h 712"/>
                        <a:gd name="T20" fmla="*/ 1011 w 1321"/>
                        <a:gd name="T21" fmla="*/ 608 h 712"/>
                        <a:gd name="T22" fmla="*/ 949 w 1321"/>
                        <a:gd name="T23" fmla="*/ 618 h 712"/>
                        <a:gd name="T24" fmla="*/ 879 w 1321"/>
                        <a:gd name="T25" fmla="*/ 627 h 712"/>
                        <a:gd name="T26" fmla="*/ 808 w 1321"/>
                        <a:gd name="T27" fmla="*/ 632 h 712"/>
                        <a:gd name="T28" fmla="*/ 780 w 1321"/>
                        <a:gd name="T29" fmla="*/ 634 h 712"/>
                        <a:gd name="T30" fmla="*/ 467 w 1321"/>
                        <a:gd name="T31" fmla="*/ 634 h 712"/>
                        <a:gd name="T32" fmla="*/ 463 w 1321"/>
                        <a:gd name="T33" fmla="*/ 634 h 712"/>
                        <a:gd name="T34" fmla="*/ 401 w 1321"/>
                        <a:gd name="T35" fmla="*/ 630 h 712"/>
                        <a:gd name="T36" fmla="*/ 341 w 1321"/>
                        <a:gd name="T37" fmla="*/ 627 h 712"/>
                        <a:gd name="T38" fmla="*/ 285 w 1321"/>
                        <a:gd name="T39" fmla="*/ 620 h 712"/>
                        <a:gd name="T40" fmla="*/ 231 w 1321"/>
                        <a:gd name="T41" fmla="*/ 614 h 712"/>
                        <a:gd name="T42" fmla="*/ 182 w 1321"/>
                        <a:gd name="T43" fmla="*/ 603 h 712"/>
                        <a:gd name="T44" fmla="*/ 138 w 1321"/>
                        <a:gd name="T45" fmla="*/ 590 h 712"/>
                        <a:gd name="T46" fmla="*/ 100 w 1321"/>
                        <a:gd name="T47" fmla="*/ 577 h 712"/>
                        <a:gd name="T48" fmla="*/ 66 w 1321"/>
                        <a:gd name="T49" fmla="*/ 561 h 712"/>
                        <a:gd name="T50" fmla="*/ 38 w 1321"/>
                        <a:gd name="T51" fmla="*/ 541 h 712"/>
                        <a:gd name="T52" fmla="*/ 18 w 1321"/>
                        <a:gd name="T53" fmla="*/ 519 h 712"/>
                        <a:gd name="T54" fmla="*/ 6 w 1321"/>
                        <a:gd name="T55" fmla="*/ 493 h 712"/>
                        <a:gd name="T56" fmla="*/ 0 w 1321"/>
                        <a:gd name="T57" fmla="*/ 467 h 712"/>
                        <a:gd name="T58" fmla="*/ 0 w 1321"/>
                        <a:gd name="T59" fmla="*/ 463 h 712"/>
                        <a:gd name="T60" fmla="*/ 4 w 1321"/>
                        <a:gd name="T61" fmla="*/ 434 h 712"/>
                        <a:gd name="T62" fmla="*/ 16 w 1321"/>
                        <a:gd name="T63" fmla="*/ 397 h 712"/>
                        <a:gd name="T64" fmla="*/ 50 w 1321"/>
                        <a:gd name="T65" fmla="*/ 329 h 712"/>
                        <a:gd name="T66" fmla="*/ 92 w 1321"/>
                        <a:gd name="T67" fmla="*/ 266 h 712"/>
                        <a:gd name="T68" fmla="*/ 144 w 1321"/>
                        <a:gd name="T69" fmla="*/ 209 h 712"/>
                        <a:gd name="T70" fmla="*/ 200 w 1321"/>
                        <a:gd name="T71" fmla="*/ 157 h 712"/>
                        <a:gd name="T72" fmla="*/ 265 w 1321"/>
                        <a:gd name="T73" fmla="*/ 111 h 712"/>
                        <a:gd name="T74" fmla="*/ 335 w 1321"/>
                        <a:gd name="T75" fmla="*/ 73 h 712"/>
                        <a:gd name="T76" fmla="*/ 407 w 1321"/>
                        <a:gd name="T77" fmla="*/ 42 h 712"/>
                        <a:gd name="T78" fmla="*/ 488 w 1321"/>
                        <a:gd name="T79" fmla="*/ 19 h 712"/>
                        <a:gd name="T80" fmla="*/ 570 w 1321"/>
                        <a:gd name="T81" fmla="*/ 5 h 712"/>
                        <a:gd name="T82" fmla="*/ 654 w 1321"/>
                        <a:gd name="T83" fmla="*/ 0 h 712"/>
                        <a:gd name="T84" fmla="*/ 654 w 1321"/>
                        <a:gd name="T85" fmla="*/ 0 h 712"/>
                        <a:gd name="T86" fmla="*/ 745 w 1321"/>
                        <a:gd name="T87" fmla="*/ 5 h 712"/>
                        <a:gd name="T88" fmla="*/ 831 w 1321"/>
                        <a:gd name="T89" fmla="*/ 20 h 712"/>
                        <a:gd name="T90" fmla="*/ 914 w 1321"/>
                        <a:gd name="T91" fmla="*/ 47 h 712"/>
                        <a:gd name="T92" fmla="*/ 991 w 1321"/>
                        <a:gd name="T93" fmla="*/ 80 h 712"/>
                        <a:gd name="T94" fmla="*/ 1062 w 1321"/>
                        <a:gd name="T95" fmla="*/ 122 h 712"/>
                        <a:gd name="T96" fmla="*/ 1127 w 1321"/>
                        <a:gd name="T97" fmla="*/ 173 h 712"/>
                        <a:gd name="T98" fmla="*/ 1185 w 1321"/>
                        <a:gd name="T99" fmla="*/ 228 h 712"/>
                        <a:gd name="T100" fmla="*/ 1234 w 1321"/>
                        <a:gd name="T101" fmla="*/ 289 h 712"/>
                        <a:gd name="T102" fmla="*/ 1276 w 1321"/>
                        <a:gd name="T103" fmla="*/ 357 h 712"/>
                        <a:gd name="T104" fmla="*/ 1276 w 1321"/>
                        <a:gd name="T105" fmla="*/ 357 h 712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1321"/>
                        <a:gd name="T160" fmla="*/ 0 h 712"/>
                        <a:gd name="T161" fmla="*/ 1321 w 1321"/>
                        <a:gd name="T162" fmla="*/ 712 h 712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1321" h="712">
                          <a:moveTo>
                            <a:pt x="1301" y="401"/>
                          </a:moveTo>
                          <a:lnTo>
                            <a:pt x="1317" y="442"/>
                          </a:lnTo>
                          <a:lnTo>
                            <a:pt x="1321" y="481"/>
                          </a:lnTo>
                          <a:lnTo>
                            <a:pt x="1315" y="516"/>
                          </a:lnTo>
                          <a:lnTo>
                            <a:pt x="1298" y="550"/>
                          </a:lnTo>
                          <a:lnTo>
                            <a:pt x="1272" y="579"/>
                          </a:lnTo>
                          <a:lnTo>
                            <a:pt x="1239" y="604"/>
                          </a:lnTo>
                          <a:lnTo>
                            <a:pt x="1196" y="628"/>
                          </a:lnTo>
                          <a:lnTo>
                            <a:pt x="1147" y="649"/>
                          </a:lnTo>
                          <a:lnTo>
                            <a:pt x="1092" y="667"/>
                          </a:lnTo>
                          <a:lnTo>
                            <a:pt x="1031" y="683"/>
                          </a:lnTo>
                          <a:lnTo>
                            <a:pt x="967" y="694"/>
                          </a:lnTo>
                          <a:lnTo>
                            <a:pt x="896" y="704"/>
                          </a:lnTo>
                          <a:lnTo>
                            <a:pt x="824" y="710"/>
                          </a:lnTo>
                          <a:lnTo>
                            <a:pt x="795" y="712"/>
                          </a:lnTo>
                          <a:lnTo>
                            <a:pt x="476" y="712"/>
                          </a:lnTo>
                          <a:lnTo>
                            <a:pt x="472" y="712"/>
                          </a:lnTo>
                          <a:lnTo>
                            <a:pt x="409" y="708"/>
                          </a:lnTo>
                          <a:lnTo>
                            <a:pt x="348" y="704"/>
                          </a:lnTo>
                          <a:lnTo>
                            <a:pt x="290" y="696"/>
                          </a:lnTo>
                          <a:lnTo>
                            <a:pt x="235" y="689"/>
                          </a:lnTo>
                          <a:lnTo>
                            <a:pt x="186" y="677"/>
                          </a:lnTo>
                          <a:lnTo>
                            <a:pt x="141" y="663"/>
                          </a:lnTo>
                          <a:lnTo>
                            <a:pt x="102" y="648"/>
                          </a:lnTo>
                          <a:lnTo>
                            <a:pt x="67" y="630"/>
                          </a:lnTo>
                          <a:lnTo>
                            <a:pt x="39" y="608"/>
                          </a:lnTo>
                          <a:lnTo>
                            <a:pt x="18" y="583"/>
                          </a:lnTo>
                          <a:lnTo>
                            <a:pt x="6" y="554"/>
                          </a:lnTo>
                          <a:lnTo>
                            <a:pt x="0" y="524"/>
                          </a:lnTo>
                          <a:lnTo>
                            <a:pt x="0" y="520"/>
                          </a:lnTo>
                          <a:lnTo>
                            <a:pt x="4" y="487"/>
                          </a:lnTo>
                          <a:lnTo>
                            <a:pt x="16" y="446"/>
                          </a:lnTo>
                          <a:lnTo>
                            <a:pt x="51" y="370"/>
                          </a:lnTo>
                          <a:lnTo>
                            <a:pt x="94" y="299"/>
                          </a:lnTo>
                          <a:lnTo>
                            <a:pt x="147" y="235"/>
                          </a:lnTo>
                          <a:lnTo>
                            <a:pt x="204" y="176"/>
                          </a:lnTo>
                          <a:lnTo>
                            <a:pt x="270" y="125"/>
                          </a:lnTo>
                          <a:lnTo>
                            <a:pt x="341" y="82"/>
                          </a:lnTo>
                          <a:lnTo>
                            <a:pt x="415" y="47"/>
                          </a:lnTo>
                          <a:lnTo>
                            <a:pt x="497" y="21"/>
                          </a:lnTo>
                          <a:lnTo>
                            <a:pt x="581" y="6"/>
                          </a:lnTo>
                          <a:lnTo>
                            <a:pt x="667" y="0"/>
                          </a:lnTo>
                          <a:lnTo>
                            <a:pt x="759" y="6"/>
                          </a:lnTo>
                          <a:lnTo>
                            <a:pt x="847" y="23"/>
                          </a:lnTo>
                          <a:lnTo>
                            <a:pt x="932" y="53"/>
                          </a:lnTo>
                          <a:lnTo>
                            <a:pt x="1010" y="90"/>
                          </a:lnTo>
                          <a:lnTo>
                            <a:pt x="1082" y="137"/>
                          </a:lnTo>
                          <a:lnTo>
                            <a:pt x="1149" y="194"/>
                          </a:lnTo>
                          <a:lnTo>
                            <a:pt x="1208" y="256"/>
                          </a:lnTo>
                          <a:lnTo>
                            <a:pt x="1258" y="325"/>
                          </a:lnTo>
                          <a:lnTo>
                            <a:pt x="1301" y="401"/>
                          </a:ln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56B0CC"/>
                        </a:gs>
                      </a:gsLst>
                      <a:lin ang="5400000" scaled="1"/>
                    </a:gradFill>
                    <a:ln w="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208" name="Text Box 59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3665" y="3360"/>
                    <a:ext cx="175" cy="191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 eaLnBrk="0" hangingPunct="0">
                      <a:defRPr/>
                    </a:pPr>
                    <a:r>
                      <a:rPr lang="ru-RU" sz="24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Verdana" pitchFamily="34" charset="0"/>
                      </a:rPr>
                      <a:t>3</a:t>
                    </a:r>
                    <a:endParaRPr lang="en-US" sz="2400" b="1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Verdana" pitchFamily="34" charset="0"/>
                    </a:endParaRPr>
                  </a:p>
                </p:txBody>
              </p:sp>
            </p:grpSp>
          </p:grpSp>
          <p:grpSp>
            <p:nvGrpSpPr>
              <p:cNvPr id="26" name="Group 46"/>
              <p:cNvGrpSpPr>
                <a:grpSpLocks/>
              </p:cNvGrpSpPr>
              <p:nvPr/>
            </p:nvGrpSpPr>
            <p:grpSpPr bwMode="auto">
              <a:xfrm>
                <a:off x="1068432" y="2776533"/>
                <a:ext cx="4657710" cy="936624"/>
                <a:chOff x="0" y="1666"/>
                <a:chExt cx="4028" cy="806"/>
              </a:xfrm>
            </p:grpSpPr>
            <p:sp>
              <p:nvSpPr>
                <p:cNvPr id="199" name="Rectangle 47"/>
                <p:cNvSpPr>
                  <a:spLocks noChangeArrowheads="1"/>
                </p:cNvSpPr>
                <p:nvPr/>
              </p:nvSpPr>
              <p:spPr bwMode="gray">
                <a:xfrm>
                  <a:off x="0" y="1868"/>
                  <a:ext cx="3478" cy="576"/>
                </a:xfrm>
                <a:prstGeom prst="rect">
                  <a:avLst/>
                </a:prstGeom>
                <a:gradFill rotWithShape="1">
                  <a:gsLst>
                    <a:gs pos="23000">
                      <a:srgbClr val="FFFFFF"/>
                    </a:gs>
                    <a:gs pos="100000">
                      <a:srgbClr val="418AEB"/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grpSp>
              <p:nvGrpSpPr>
                <p:cNvPr id="27" name="Group 48"/>
                <p:cNvGrpSpPr>
                  <a:grpSpLocks/>
                </p:cNvGrpSpPr>
                <p:nvPr/>
              </p:nvGrpSpPr>
              <p:grpSpPr bwMode="auto">
                <a:xfrm>
                  <a:off x="3217" y="1666"/>
                  <a:ext cx="811" cy="806"/>
                  <a:chOff x="3938" y="1968"/>
                  <a:chExt cx="430" cy="437"/>
                </a:xfrm>
              </p:grpSpPr>
              <p:grpSp>
                <p:nvGrpSpPr>
                  <p:cNvPr id="28" name="Group 49"/>
                  <p:cNvGrpSpPr>
                    <a:grpSpLocks/>
                  </p:cNvGrpSpPr>
                  <p:nvPr/>
                </p:nvGrpSpPr>
                <p:grpSpPr bwMode="auto">
                  <a:xfrm>
                    <a:off x="3938" y="1968"/>
                    <a:ext cx="430" cy="437"/>
                    <a:chOff x="2016" y="1920"/>
                    <a:chExt cx="1680" cy="1680"/>
                  </a:xfrm>
                </p:grpSpPr>
                <p:sp>
                  <p:nvSpPr>
                    <p:cNvPr id="203" name="Oval 50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16" y="1920"/>
                      <a:ext cx="1680" cy="168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4996E3"/>
                        </a:gs>
                        <a:gs pos="100000">
                          <a:srgbClr val="162D45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04" name="Freeform 51"/>
                    <p:cNvSpPr>
                      <a:spLocks/>
                    </p:cNvSpPr>
                    <p:nvPr/>
                  </p:nvSpPr>
                  <p:spPr bwMode="gray">
                    <a:xfrm>
                      <a:off x="2208" y="1948"/>
                      <a:ext cx="1296" cy="634"/>
                    </a:xfrm>
                    <a:custGeom>
                      <a:avLst/>
                      <a:gdLst>
                        <a:gd name="T0" fmla="*/ 1276 w 1321"/>
                        <a:gd name="T1" fmla="*/ 357 h 712"/>
                        <a:gd name="T2" fmla="*/ 1292 w 1321"/>
                        <a:gd name="T3" fmla="*/ 394 h 712"/>
                        <a:gd name="T4" fmla="*/ 1296 w 1321"/>
                        <a:gd name="T5" fmla="*/ 428 h 712"/>
                        <a:gd name="T6" fmla="*/ 1290 w 1321"/>
                        <a:gd name="T7" fmla="*/ 459 h 712"/>
                        <a:gd name="T8" fmla="*/ 1273 w 1321"/>
                        <a:gd name="T9" fmla="*/ 490 h 712"/>
                        <a:gd name="T10" fmla="*/ 1248 w 1321"/>
                        <a:gd name="T11" fmla="*/ 516 h 712"/>
                        <a:gd name="T12" fmla="*/ 1216 w 1321"/>
                        <a:gd name="T13" fmla="*/ 538 h 712"/>
                        <a:gd name="T14" fmla="*/ 1173 w 1321"/>
                        <a:gd name="T15" fmla="*/ 559 h 712"/>
                        <a:gd name="T16" fmla="*/ 1125 w 1321"/>
                        <a:gd name="T17" fmla="*/ 578 h 712"/>
                        <a:gd name="T18" fmla="*/ 1071 w 1321"/>
                        <a:gd name="T19" fmla="*/ 594 h 712"/>
                        <a:gd name="T20" fmla="*/ 1011 w 1321"/>
                        <a:gd name="T21" fmla="*/ 608 h 712"/>
                        <a:gd name="T22" fmla="*/ 949 w 1321"/>
                        <a:gd name="T23" fmla="*/ 618 h 712"/>
                        <a:gd name="T24" fmla="*/ 879 w 1321"/>
                        <a:gd name="T25" fmla="*/ 627 h 712"/>
                        <a:gd name="T26" fmla="*/ 808 w 1321"/>
                        <a:gd name="T27" fmla="*/ 632 h 712"/>
                        <a:gd name="T28" fmla="*/ 780 w 1321"/>
                        <a:gd name="T29" fmla="*/ 634 h 712"/>
                        <a:gd name="T30" fmla="*/ 467 w 1321"/>
                        <a:gd name="T31" fmla="*/ 634 h 712"/>
                        <a:gd name="T32" fmla="*/ 463 w 1321"/>
                        <a:gd name="T33" fmla="*/ 634 h 712"/>
                        <a:gd name="T34" fmla="*/ 401 w 1321"/>
                        <a:gd name="T35" fmla="*/ 630 h 712"/>
                        <a:gd name="T36" fmla="*/ 341 w 1321"/>
                        <a:gd name="T37" fmla="*/ 627 h 712"/>
                        <a:gd name="T38" fmla="*/ 285 w 1321"/>
                        <a:gd name="T39" fmla="*/ 620 h 712"/>
                        <a:gd name="T40" fmla="*/ 231 w 1321"/>
                        <a:gd name="T41" fmla="*/ 614 h 712"/>
                        <a:gd name="T42" fmla="*/ 182 w 1321"/>
                        <a:gd name="T43" fmla="*/ 603 h 712"/>
                        <a:gd name="T44" fmla="*/ 138 w 1321"/>
                        <a:gd name="T45" fmla="*/ 590 h 712"/>
                        <a:gd name="T46" fmla="*/ 100 w 1321"/>
                        <a:gd name="T47" fmla="*/ 577 h 712"/>
                        <a:gd name="T48" fmla="*/ 66 w 1321"/>
                        <a:gd name="T49" fmla="*/ 561 h 712"/>
                        <a:gd name="T50" fmla="*/ 38 w 1321"/>
                        <a:gd name="T51" fmla="*/ 541 h 712"/>
                        <a:gd name="T52" fmla="*/ 18 w 1321"/>
                        <a:gd name="T53" fmla="*/ 519 h 712"/>
                        <a:gd name="T54" fmla="*/ 6 w 1321"/>
                        <a:gd name="T55" fmla="*/ 493 h 712"/>
                        <a:gd name="T56" fmla="*/ 0 w 1321"/>
                        <a:gd name="T57" fmla="*/ 467 h 712"/>
                        <a:gd name="T58" fmla="*/ 0 w 1321"/>
                        <a:gd name="T59" fmla="*/ 463 h 712"/>
                        <a:gd name="T60" fmla="*/ 4 w 1321"/>
                        <a:gd name="T61" fmla="*/ 434 h 712"/>
                        <a:gd name="T62" fmla="*/ 16 w 1321"/>
                        <a:gd name="T63" fmla="*/ 397 h 712"/>
                        <a:gd name="T64" fmla="*/ 50 w 1321"/>
                        <a:gd name="T65" fmla="*/ 329 h 712"/>
                        <a:gd name="T66" fmla="*/ 92 w 1321"/>
                        <a:gd name="T67" fmla="*/ 266 h 712"/>
                        <a:gd name="T68" fmla="*/ 144 w 1321"/>
                        <a:gd name="T69" fmla="*/ 209 h 712"/>
                        <a:gd name="T70" fmla="*/ 200 w 1321"/>
                        <a:gd name="T71" fmla="*/ 157 h 712"/>
                        <a:gd name="T72" fmla="*/ 265 w 1321"/>
                        <a:gd name="T73" fmla="*/ 111 h 712"/>
                        <a:gd name="T74" fmla="*/ 335 w 1321"/>
                        <a:gd name="T75" fmla="*/ 73 h 712"/>
                        <a:gd name="T76" fmla="*/ 407 w 1321"/>
                        <a:gd name="T77" fmla="*/ 42 h 712"/>
                        <a:gd name="T78" fmla="*/ 488 w 1321"/>
                        <a:gd name="T79" fmla="*/ 19 h 712"/>
                        <a:gd name="T80" fmla="*/ 570 w 1321"/>
                        <a:gd name="T81" fmla="*/ 5 h 712"/>
                        <a:gd name="T82" fmla="*/ 654 w 1321"/>
                        <a:gd name="T83" fmla="*/ 0 h 712"/>
                        <a:gd name="T84" fmla="*/ 654 w 1321"/>
                        <a:gd name="T85" fmla="*/ 0 h 712"/>
                        <a:gd name="T86" fmla="*/ 745 w 1321"/>
                        <a:gd name="T87" fmla="*/ 5 h 712"/>
                        <a:gd name="T88" fmla="*/ 831 w 1321"/>
                        <a:gd name="T89" fmla="*/ 20 h 712"/>
                        <a:gd name="T90" fmla="*/ 914 w 1321"/>
                        <a:gd name="T91" fmla="*/ 47 h 712"/>
                        <a:gd name="T92" fmla="*/ 991 w 1321"/>
                        <a:gd name="T93" fmla="*/ 80 h 712"/>
                        <a:gd name="T94" fmla="*/ 1062 w 1321"/>
                        <a:gd name="T95" fmla="*/ 122 h 712"/>
                        <a:gd name="T96" fmla="*/ 1127 w 1321"/>
                        <a:gd name="T97" fmla="*/ 173 h 712"/>
                        <a:gd name="T98" fmla="*/ 1185 w 1321"/>
                        <a:gd name="T99" fmla="*/ 228 h 712"/>
                        <a:gd name="T100" fmla="*/ 1234 w 1321"/>
                        <a:gd name="T101" fmla="*/ 289 h 712"/>
                        <a:gd name="T102" fmla="*/ 1276 w 1321"/>
                        <a:gd name="T103" fmla="*/ 357 h 712"/>
                        <a:gd name="T104" fmla="*/ 1276 w 1321"/>
                        <a:gd name="T105" fmla="*/ 357 h 712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1321"/>
                        <a:gd name="T160" fmla="*/ 0 h 712"/>
                        <a:gd name="T161" fmla="*/ 1321 w 1321"/>
                        <a:gd name="T162" fmla="*/ 712 h 712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1321" h="712">
                          <a:moveTo>
                            <a:pt x="1301" y="401"/>
                          </a:moveTo>
                          <a:lnTo>
                            <a:pt x="1317" y="442"/>
                          </a:lnTo>
                          <a:lnTo>
                            <a:pt x="1321" y="481"/>
                          </a:lnTo>
                          <a:lnTo>
                            <a:pt x="1315" y="516"/>
                          </a:lnTo>
                          <a:lnTo>
                            <a:pt x="1298" y="550"/>
                          </a:lnTo>
                          <a:lnTo>
                            <a:pt x="1272" y="579"/>
                          </a:lnTo>
                          <a:lnTo>
                            <a:pt x="1239" y="604"/>
                          </a:lnTo>
                          <a:lnTo>
                            <a:pt x="1196" y="628"/>
                          </a:lnTo>
                          <a:lnTo>
                            <a:pt x="1147" y="649"/>
                          </a:lnTo>
                          <a:lnTo>
                            <a:pt x="1092" y="667"/>
                          </a:lnTo>
                          <a:lnTo>
                            <a:pt x="1031" y="683"/>
                          </a:lnTo>
                          <a:lnTo>
                            <a:pt x="967" y="694"/>
                          </a:lnTo>
                          <a:lnTo>
                            <a:pt x="896" y="704"/>
                          </a:lnTo>
                          <a:lnTo>
                            <a:pt x="824" y="710"/>
                          </a:lnTo>
                          <a:lnTo>
                            <a:pt x="795" y="712"/>
                          </a:lnTo>
                          <a:lnTo>
                            <a:pt x="476" y="712"/>
                          </a:lnTo>
                          <a:lnTo>
                            <a:pt x="472" y="712"/>
                          </a:lnTo>
                          <a:lnTo>
                            <a:pt x="409" y="708"/>
                          </a:lnTo>
                          <a:lnTo>
                            <a:pt x="348" y="704"/>
                          </a:lnTo>
                          <a:lnTo>
                            <a:pt x="290" y="696"/>
                          </a:lnTo>
                          <a:lnTo>
                            <a:pt x="235" y="689"/>
                          </a:lnTo>
                          <a:lnTo>
                            <a:pt x="186" y="677"/>
                          </a:lnTo>
                          <a:lnTo>
                            <a:pt x="141" y="663"/>
                          </a:lnTo>
                          <a:lnTo>
                            <a:pt x="102" y="648"/>
                          </a:lnTo>
                          <a:lnTo>
                            <a:pt x="67" y="630"/>
                          </a:lnTo>
                          <a:lnTo>
                            <a:pt x="39" y="608"/>
                          </a:lnTo>
                          <a:lnTo>
                            <a:pt x="18" y="583"/>
                          </a:lnTo>
                          <a:lnTo>
                            <a:pt x="6" y="554"/>
                          </a:lnTo>
                          <a:lnTo>
                            <a:pt x="0" y="524"/>
                          </a:lnTo>
                          <a:lnTo>
                            <a:pt x="0" y="520"/>
                          </a:lnTo>
                          <a:lnTo>
                            <a:pt x="4" y="487"/>
                          </a:lnTo>
                          <a:lnTo>
                            <a:pt x="16" y="446"/>
                          </a:lnTo>
                          <a:lnTo>
                            <a:pt x="51" y="370"/>
                          </a:lnTo>
                          <a:lnTo>
                            <a:pt x="94" y="299"/>
                          </a:lnTo>
                          <a:lnTo>
                            <a:pt x="147" y="235"/>
                          </a:lnTo>
                          <a:lnTo>
                            <a:pt x="204" y="176"/>
                          </a:lnTo>
                          <a:lnTo>
                            <a:pt x="270" y="125"/>
                          </a:lnTo>
                          <a:lnTo>
                            <a:pt x="341" y="82"/>
                          </a:lnTo>
                          <a:lnTo>
                            <a:pt x="415" y="47"/>
                          </a:lnTo>
                          <a:lnTo>
                            <a:pt x="497" y="21"/>
                          </a:lnTo>
                          <a:lnTo>
                            <a:pt x="581" y="6"/>
                          </a:lnTo>
                          <a:lnTo>
                            <a:pt x="667" y="0"/>
                          </a:lnTo>
                          <a:lnTo>
                            <a:pt x="759" y="6"/>
                          </a:lnTo>
                          <a:lnTo>
                            <a:pt x="847" y="23"/>
                          </a:lnTo>
                          <a:lnTo>
                            <a:pt x="932" y="53"/>
                          </a:lnTo>
                          <a:lnTo>
                            <a:pt x="1010" y="90"/>
                          </a:lnTo>
                          <a:lnTo>
                            <a:pt x="1082" y="137"/>
                          </a:lnTo>
                          <a:lnTo>
                            <a:pt x="1149" y="194"/>
                          </a:lnTo>
                          <a:lnTo>
                            <a:pt x="1208" y="256"/>
                          </a:lnTo>
                          <a:lnTo>
                            <a:pt x="1258" y="325"/>
                          </a:lnTo>
                          <a:lnTo>
                            <a:pt x="1301" y="401"/>
                          </a:ln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66A7E8"/>
                        </a:gs>
                      </a:gsLst>
                      <a:lin ang="5400000" scaled="1"/>
                    </a:gradFill>
                    <a:ln w="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202" name="Text Box 52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4068" y="2006"/>
                    <a:ext cx="183" cy="213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 eaLnBrk="0" hangingPunct="0">
                      <a:defRPr/>
                    </a:pPr>
                    <a:r>
                      <a:rPr lang="ru-RU" sz="24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Verdana" pitchFamily="34" charset="0"/>
                      </a:rPr>
                      <a:t>2</a:t>
                    </a:r>
                    <a:endParaRPr lang="en-US" sz="2400" b="1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Verdana" pitchFamily="34" charset="0"/>
                    </a:endParaRPr>
                  </a:p>
                </p:txBody>
              </p:sp>
            </p:grpSp>
          </p:grpSp>
          <p:grpSp>
            <p:nvGrpSpPr>
              <p:cNvPr id="29" name="Group 60"/>
              <p:cNvGrpSpPr>
                <a:grpSpLocks/>
              </p:cNvGrpSpPr>
              <p:nvPr/>
            </p:nvGrpSpPr>
            <p:grpSpPr bwMode="auto">
              <a:xfrm>
                <a:off x="1601846" y="1781142"/>
                <a:ext cx="4110024" cy="931860"/>
                <a:chOff x="0" y="864"/>
                <a:chExt cx="3553" cy="802"/>
              </a:xfrm>
            </p:grpSpPr>
            <p:sp>
              <p:nvSpPr>
                <p:cNvPr id="193" name="Rectangle 61"/>
                <p:cNvSpPr>
                  <a:spLocks noChangeArrowheads="1"/>
                </p:cNvSpPr>
                <p:nvPr/>
              </p:nvSpPr>
              <p:spPr bwMode="gray">
                <a:xfrm>
                  <a:off x="0" y="1084"/>
                  <a:ext cx="3147" cy="576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E98931"/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grpSp>
              <p:nvGrpSpPr>
                <p:cNvPr id="30" name="Group 62"/>
                <p:cNvGrpSpPr>
                  <a:grpSpLocks/>
                </p:cNvGrpSpPr>
                <p:nvPr/>
              </p:nvGrpSpPr>
              <p:grpSpPr bwMode="auto">
                <a:xfrm>
                  <a:off x="2734" y="864"/>
                  <a:ext cx="819" cy="802"/>
                  <a:chOff x="1488" y="1968"/>
                  <a:chExt cx="432" cy="432"/>
                </a:xfrm>
              </p:grpSpPr>
              <p:grpSp>
                <p:nvGrpSpPr>
                  <p:cNvPr id="31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1488" y="1968"/>
                    <a:ext cx="432" cy="432"/>
                    <a:chOff x="2016" y="1920"/>
                    <a:chExt cx="1680" cy="1680"/>
                  </a:xfrm>
                </p:grpSpPr>
                <p:sp>
                  <p:nvSpPr>
                    <p:cNvPr id="197" name="Oval 64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16" y="1920"/>
                      <a:ext cx="1680" cy="168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9900"/>
                        </a:gs>
                        <a:gs pos="100000">
                          <a:srgbClr val="643C00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98" name="Freeform 65"/>
                    <p:cNvSpPr>
                      <a:spLocks/>
                    </p:cNvSpPr>
                    <p:nvPr/>
                  </p:nvSpPr>
                  <p:spPr bwMode="gray">
                    <a:xfrm>
                      <a:off x="2208" y="1948"/>
                      <a:ext cx="1296" cy="634"/>
                    </a:xfrm>
                    <a:custGeom>
                      <a:avLst/>
                      <a:gdLst>
                        <a:gd name="T0" fmla="*/ 1276 w 1321"/>
                        <a:gd name="T1" fmla="*/ 357 h 712"/>
                        <a:gd name="T2" fmla="*/ 1292 w 1321"/>
                        <a:gd name="T3" fmla="*/ 394 h 712"/>
                        <a:gd name="T4" fmla="*/ 1296 w 1321"/>
                        <a:gd name="T5" fmla="*/ 428 h 712"/>
                        <a:gd name="T6" fmla="*/ 1290 w 1321"/>
                        <a:gd name="T7" fmla="*/ 459 h 712"/>
                        <a:gd name="T8" fmla="*/ 1273 w 1321"/>
                        <a:gd name="T9" fmla="*/ 490 h 712"/>
                        <a:gd name="T10" fmla="*/ 1248 w 1321"/>
                        <a:gd name="T11" fmla="*/ 516 h 712"/>
                        <a:gd name="T12" fmla="*/ 1216 w 1321"/>
                        <a:gd name="T13" fmla="*/ 538 h 712"/>
                        <a:gd name="T14" fmla="*/ 1173 w 1321"/>
                        <a:gd name="T15" fmla="*/ 559 h 712"/>
                        <a:gd name="T16" fmla="*/ 1125 w 1321"/>
                        <a:gd name="T17" fmla="*/ 578 h 712"/>
                        <a:gd name="T18" fmla="*/ 1071 w 1321"/>
                        <a:gd name="T19" fmla="*/ 594 h 712"/>
                        <a:gd name="T20" fmla="*/ 1011 w 1321"/>
                        <a:gd name="T21" fmla="*/ 608 h 712"/>
                        <a:gd name="T22" fmla="*/ 949 w 1321"/>
                        <a:gd name="T23" fmla="*/ 618 h 712"/>
                        <a:gd name="T24" fmla="*/ 879 w 1321"/>
                        <a:gd name="T25" fmla="*/ 627 h 712"/>
                        <a:gd name="T26" fmla="*/ 808 w 1321"/>
                        <a:gd name="T27" fmla="*/ 632 h 712"/>
                        <a:gd name="T28" fmla="*/ 780 w 1321"/>
                        <a:gd name="T29" fmla="*/ 634 h 712"/>
                        <a:gd name="T30" fmla="*/ 467 w 1321"/>
                        <a:gd name="T31" fmla="*/ 634 h 712"/>
                        <a:gd name="T32" fmla="*/ 463 w 1321"/>
                        <a:gd name="T33" fmla="*/ 634 h 712"/>
                        <a:gd name="T34" fmla="*/ 401 w 1321"/>
                        <a:gd name="T35" fmla="*/ 630 h 712"/>
                        <a:gd name="T36" fmla="*/ 341 w 1321"/>
                        <a:gd name="T37" fmla="*/ 627 h 712"/>
                        <a:gd name="T38" fmla="*/ 285 w 1321"/>
                        <a:gd name="T39" fmla="*/ 620 h 712"/>
                        <a:gd name="T40" fmla="*/ 231 w 1321"/>
                        <a:gd name="T41" fmla="*/ 614 h 712"/>
                        <a:gd name="T42" fmla="*/ 182 w 1321"/>
                        <a:gd name="T43" fmla="*/ 603 h 712"/>
                        <a:gd name="T44" fmla="*/ 138 w 1321"/>
                        <a:gd name="T45" fmla="*/ 590 h 712"/>
                        <a:gd name="T46" fmla="*/ 100 w 1321"/>
                        <a:gd name="T47" fmla="*/ 577 h 712"/>
                        <a:gd name="T48" fmla="*/ 66 w 1321"/>
                        <a:gd name="T49" fmla="*/ 561 h 712"/>
                        <a:gd name="T50" fmla="*/ 38 w 1321"/>
                        <a:gd name="T51" fmla="*/ 541 h 712"/>
                        <a:gd name="T52" fmla="*/ 18 w 1321"/>
                        <a:gd name="T53" fmla="*/ 519 h 712"/>
                        <a:gd name="T54" fmla="*/ 6 w 1321"/>
                        <a:gd name="T55" fmla="*/ 493 h 712"/>
                        <a:gd name="T56" fmla="*/ 0 w 1321"/>
                        <a:gd name="T57" fmla="*/ 467 h 712"/>
                        <a:gd name="T58" fmla="*/ 0 w 1321"/>
                        <a:gd name="T59" fmla="*/ 463 h 712"/>
                        <a:gd name="T60" fmla="*/ 4 w 1321"/>
                        <a:gd name="T61" fmla="*/ 434 h 712"/>
                        <a:gd name="T62" fmla="*/ 16 w 1321"/>
                        <a:gd name="T63" fmla="*/ 397 h 712"/>
                        <a:gd name="T64" fmla="*/ 50 w 1321"/>
                        <a:gd name="T65" fmla="*/ 329 h 712"/>
                        <a:gd name="T66" fmla="*/ 92 w 1321"/>
                        <a:gd name="T67" fmla="*/ 266 h 712"/>
                        <a:gd name="T68" fmla="*/ 144 w 1321"/>
                        <a:gd name="T69" fmla="*/ 209 h 712"/>
                        <a:gd name="T70" fmla="*/ 200 w 1321"/>
                        <a:gd name="T71" fmla="*/ 157 h 712"/>
                        <a:gd name="T72" fmla="*/ 265 w 1321"/>
                        <a:gd name="T73" fmla="*/ 111 h 712"/>
                        <a:gd name="T74" fmla="*/ 335 w 1321"/>
                        <a:gd name="T75" fmla="*/ 73 h 712"/>
                        <a:gd name="T76" fmla="*/ 407 w 1321"/>
                        <a:gd name="T77" fmla="*/ 42 h 712"/>
                        <a:gd name="T78" fmla="*/ 488 w 1321"/>
                        <a:gd name="T79" fmla="*/ 19 h 712"/>
                        <a:gd name="T80" fmla="*/ 570 w 1321"/>
                        <a:gd name="T81" fmla="*/ 5 h 712"/>
                        <a:gd name="T82" fmla="*/ 654 w 1321"/>
                        <a:gd name="T83" fmla="*/ 0 h 712"/>
                        <a:gd name="T84" fmla="*/ 654 w 1321"/>
                        <a:gd name="T85" fmla="*/ 0 h 712"/>
                        <a:gd name="T86" fmla="*/ 745 w 1321"/>
                        <a:gd name="T87" fmla="*/ 5 h 712"/>
                        <a:gd name="T88" fmla="*/ 831 w 1321"/>
                        <a:gd name="T89" fmla="*/ 20 h 712"/>
                        <a:gd name="T90" fmla="*/ 914 w 1321"/>
                        <a:gd name="T91" fmla="*/ 47 h 712"/>
                        <a:gd name="T92" fmla="*/ 991 w 1321"/>
                        <a:gd name="T93" fmla="*/ 80 h 712"/>
                        <a:gd name="T94" fmla="*/ 1062 w 1321"/>
                        <a:gd name="T95" fmla="*/ 122 h 712"/>
                        <a:gd name="T96" fmla="*/ 1127 w 1321"/>
                        <a:gd name="T97" fmla="*/ 173 h 712"/>
                        <a:gd name="T98" fmla="*/ 1185 w 1321"/>
                        <a:gd name="T99" fmla="*/ 228 h 712"/>
                        <a:gd name="T100" fmla="*/ 1234 w 1321"/>
                        <a:gd name="T101" fmla="*/ 289 h 712"/>
                        <a:gd name="T102" fmla="*/ 1276 w 1321"/>
                        <a:gd name="T103" fmla="*/ 357 h 712"/>
                        <a:gd name="T104" fmla="*/ 1276 w 1321"/>
                        <a:gd name="T105" fmla="*/ 357 h 712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1321"/>
                        <a:gd name="T160" fmla="*/ 0 h 712"/>
                        <a:gd name="T161" fmla="*/ 1321 w 1321"/>
                        <a:gd name="T162" fmla="*/ 712 h 712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1321" h="712">
                          <a:moveTo>
                            <a:pt x="1301" y="401"/>
                          </a:moveTo>
                          <a:lnTo>
                            <a:pt x="1317" y="442"/>
                          </a:lnTo>
                          <a:lnTo>
                            <a:pt x="1321" y="481"/>
                          </a:lnTo>
                          <a:lnTo>
                            <a:pt x="1315" y="516"/>
                          </a:lnTo>
                          <a:lnTo>
                            <a:pt x="1298" y="550"/>
                          </a:lnTo>
                          <a:lnTo>
                            <a:pt x="1272" y="579"/>
                          </a:lnTo>
                          <a:lnTo>
                            <a:pt x="1239" y="604"/>
                          </a:lnTo>
                          <a:lnTo>
                            <a:pt x="1196" y="628"/>
                          </a:lnTo>
                          <a:lnTo>
                            <a:pt x="1147" y="649"/>
                          </a:lnTo>
                          <a:lnTo>
                            <a:pt x="1092" y="667"/>
                          </a:lnTo>
                          <a:lnTo>
                            <a:pt x="1031" y="683"/>
                          </a:lnTo>
                          <a:lnTo>
                            <a:pt x="967" y="694"/>
                          </a:lnTo>
                          <a:lnTo>
                            <a:pt x="896" y="704"/>
                          </a:lnTo>
                          <a:lnTo>
                            <a:pt x="824" y="710"/>
                          </a:lnTo>
                          <a:lnTo>
                            <a:pt x="795" y="712"/>
                          </a:lnTo>
                          <a:lnTo>
                            <a:pt x="476" y="712"/>
                          </a:lnTo>
                          <a:lnTo>
                            <a:pt x="472" y="712"/>
                          </a:lnTo>
                          <a:lnTo>
                            <a:pt x="409" y="708"/>
                          </a:lnTo>
                          <a:lnTo>
                            <a:pt x="348" y="704"/>
                          </a:lnTo>
                          <a:lnTo>
                            <a:pt x="290" y="696"/>
                          </a:lnTo>
                          <a:lnTo>
                            <a:pt x="235" y="689"/>
                          </a:lnTo>
                          <a:lnTo>
                            <a:pt x="186" y="677"/>
                          </a:lnTo>
                          <a:lnTo>
                            <a:pt x="141" y="663"/>
                          </a:lnTo>
                          <a:lnTo>
                            <a:pt x="102" y="648"/>
                          </a:lnTo>
                          <a:lnTo>
                            <a:pt x="67" y="630"/>
                          </a:lnTo>
                          <a:lnTo>
                            <a:pt x="39" y="608"/>
                          </a:lnTo>
                          <a:lnTo>
                            <a:pt x="18" y="583"/>
                          </a:lnTo>
                          <a:lnTo>
                            <a:pt x="6" y="554"/>
                          </a:lnTo>
                          <a:lnTo>
                            <a:pt x="0" y="524"/>
                          </a:lnTo>
                          <a:lnTo>
                            <a:pt x="0" y="520"/>
                          </a:lnTo>
                          <a:lnTo>
                            <a:pt x="4" y="487"/>
                          </a:lnTo>
                          <a:lnTo>
                            <a:pt x="16" y="446"/>
                          </a:lnTo>
                          <a:lnTo>
                            <a:pt x="51" y="370"/>
                          </a:lnTo>
                          <a:lnTo>
                            <a:pt x="94" y="299"/>
                          </a:lnTo>
                          <a:lnTo>
                            <a:pt x="147" y="235"/>
                          </a:lnTo>
                          <a:lnTo>
                            <a:pt x="204" y="176"/>
                          </a:lnTo>
                          <a:lnTo>
                            <a:pt x="270" y="125"/>
                          </a:lnTo>
                          <a:lnTo>
                            <a:pt x="341" y="82"/>
                          </a:lnTo>
                          <a:lnTo>
                            <a:pt x="415" y="47"/>
                          </a:lnTo>
                          <a:lnTo>
                            <a:pt x="497" y="21"/>
                          </a:lnTo>
                          <a:lnTo>
                            <a:pt x="581" y="6"/>
                          </a:lnTo>
                          <a:lnTo>
                            <a:pt x="667" y="0"/>
                          </a:lnTo>
                          <a:lnTo>
                            <a:pt x="759" y="6"/>
                          </a:lnTo>
                          <a:lnTo>
                            <a:pt x="847" y="23"/>
                          </a:lnTo>
                          <a:lnTo>
                            <a:pt x="932" y="53"/>
                          </a:lnTo>
                          <a:lnTo>
                            <a:pt x="1010" y="90"/>
                          </a:lnTo>
                          <a:lnTo>
                            <a:pt x="1082" y="137"/>
                          </a:lnTo>
                          <a:lnTo>
                            <a:pt x="1149" y="194"/>
                          </a:lnTo>
                          <a:lnTo>
                            <a:pt x="1208" y="256"/>
                          </a:lnTo>
                          <a:lnTo>
                            <a:pt x="1258" y="325"/>
                          </a:lnTo>
                          <a:lnTo>
                            <a:pt x="1301" y="401"/>
                          </a:ln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FF9900"/>
                        </a:gs>
                      </a:gsLst>
                      <a:lin ang="5400000" scaled="1"/>
                    </a:gradFill>
                    <a:ln w="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196" name="Text Box 66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1623" y="1990"/>
                    <a:ext cx="182" cy="212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 eaLnBrk="0" hangingPunct="0">
                      <a:defRPr/>
                    </a:pPr>
                    <a:r>
                      <a:rPr lang="ru-RU" sz="24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Verdana" pitchFamily="34" charset="0"/>
                      </a:rPr>
                      <a:t>1</a:t>
                    </a:r>
                    <a:endParaRPr lang="en-US" sz="2400" b="1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Verdana" pitchFamily="34" charset="0"/>
                    </a:endParaRPr>
                  </a:p>
                </p:txBody>
              </p:sp>
            </p:grpSp>
          </p:grpSp>
          <p:sp>
            <p:nvSpPr>
              <p:cNvPr id="188" name="Text Box 67"/>
              <p:cNvSpPr txBox="1">
                <a:spLocks noChangeArrowheads="1"/>
              </p:cNvSpPr>
              <p:nvPr/>
            </p:nvSpPr>
            <p:spPr bwMode="gray">
              <a:xfrm>
                <a:off x="2777758" y="1942730"/>
                <a:ext cx="1997126" cy="7746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25.1.1.1</a:t>
                </a:r>
                <a:endPara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endParaRPr>
              </a:p>
            </p:txBody>
          </p:sp>
          <p:sp>
            <p:nvSpPr>
              <p:cNvPr id="189" name="Text Box 68"/>
              <p:cNvSpPr txBox="1">
                <a:spLocks noChangeArrowheads="1"/>
              </p:cNvSpPr>
              <p:nvPr/>
            </p:nvSpPr>
            <p:spPr bwMode="gray">
              <a:xfrm>
                <a:off x="2429521" y="2966141"/>
                <a:ext cx="2679693" cy="7746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25.1.1.2</a:t>
                </a:r>
              </a:p>
            </p:txBody>
          </p:sp>
          <p:sp>
            <p:nvSpPr>
              <p:cNvPr id="190" name="Text Box 69"/>
              <p:cNvSpPr txBox="1">
                <a:spLocks noChangeArrowheads="1"/>
              </p:cNvSpPr>
              <p:nvPr/>
            </p:nvSpPr>
            <p:spPr bwMode="gray">
              <a:xfrm>
                <a:off x="2748903" y="3890648"/>
                <a:ext cx="2025981" cy="7746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25.1.1.3</a:t>
                </a:r>
              </a:p>
            </p:txBody>
          </p:sp>
          <p:sp>
            <p:nvSpPr>
              <p:cNvPr id="191" name="Text Box 70"/>
              <p:cNvSpPr txBox="1">
                <a:spLocks noChangeArrowheads="1"/>
              </p:cNvSpPr>
              <p:nvPr/>
            </p:nvSpPr>
            <p:spPr bwMode="gray">
              <a:xfrm>
                <a:off x="2737761" y="4939526"/>
                <a:ext cx="2037123" cy="7746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25.1.1.4</a:t>
                </a:r>
              </a:p>
            </p:txBody>
          </p:sp>
          <p:sp>
            <p:nvSpPr>
              <p:cNvPr id="192" name="Скругленный прямоугольник 191"/>
              <p:cNvSpPr/>
              <p:nvPr/>
            </p:nvSpPr>
            <p:spPr bwMode="auto">
              <a:xfrm rot="16200000">
                <a:off x="-207199" y="3436147"/>
                <a:ext cx="3071834" cy="9144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ru-RU" sz="1600" b="1" cap="all" dirty="0" smtClean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solidFill>
                      <a:schemeClr val="tx2"/>
                    </a:solidFill>
                    <a:effectLst>
                      <a:reflection blurRad="12700" stA="28000" endPos="45000" dist="1000" dir="5400000" sy="-100000" algn="bl" rotWithShape="0"/>
                    </a:effectLst>
                    <a:latin typeface="Arial" charset="0"/>
                  </a:rPr>
                  <a:t>Корзина </a:t>
                </a:r>
                <a:r>
                  <a:rPr lang="en-US" sz="1600" b="1" cap="all" dirty="0" smtClean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solidFill>
                      <a:schemeClr val="tx2"/>
                    </a:solidFill>
                    <a:effectLst>
                      <a:reflection blurRad="12700" stA="28000" endPos="45000" dist="1000" dir="5400000" sy="-100000" algn="bl" rotWithShape="0"/>
                    </a:effectLst>
                    <a:latin typeface="Arial" charset="0"/>
                  </a:rPr>
                  <a:t>1</a:t>
                </a:r>
                <a:endParaRPr kumimoji="0" lang="ru-RU" sz="1600" b="1" i="0" u="none" strike="noStrike" cap="all" normalizeH="0" baseline="0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chemeClr val="tx2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charset="0"/>
                </a:endParaRPr>
              </a:p>
            </p:txBody>
          </p:sp>
        </p:grpSp>
      </p:grpSp>
      <p:cxnSp>
        <p:nvCxnSpPr>
          <p:cNvPr id="216" name="Прямая со стрелкой 215"/>
          <p:cNvCxnSpPr/>
          <p:nvPr/>
        </p:nvCxnSpPr>
        <p:spPr>
          <a:xfrm>
            <a:off x="3929058" y="1000108"/>
            <a:ext cx="1285884" cy="1588"/>
          </a:xfrm>
          <a:prstGeom prst="straightConnector1">
            <a:avLst/>
          </a:prstGeom>
          <a:ln>
            <a:solidFill>
              <a:schemeClr val="bg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Прямая со стрелкой 216"/>
          <p:cNvCxnSpPr/>
          <p:nvPr/>
        </p:nvCxnSpPr>
        <p:spPr>
          <a:xfrm>
            <a:off x="3929058" y="1498586"/>
            <a:ext cx="1285884" cy="1588"/>
          </a:xfrm>
          <a:prstGeom prst="straightConnector1">
            <a:avLst/>
          </a:prstGeom>
          <a:ln>
            <a:solidFill>
              <a:schemeClr val="bg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Прямая со стрелкой 217"/>
          <p:cNvCxnSpPr/>
          <p:nvPr/>
        </p:nvCxnSpPr>
        <p:spPr>
          <a:xfrm>
            <a:off x="3929058" y="1998652"/>
            <a:ext cx="1285884" cy="1588"/>
          </a:xfrm>
          <a:prstGeom prst="straightConnector1">
            <a:avLst/>
          </a:prstGeom>
          <a:ln>
            <a:solidFill>
              <a:schemeClr val="bg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Прямая со стрелкой 218"/>
          <p:cNvCxnSpPr/>
          <p:nvPr/>
        </p:nvCxnSpPr>
        <p:spPr>
          <a:xfrm>
            <a:off x="3929058" y="2498718"/>
            <a:ext cx="1285884" cy="1588"/>
          </a:xfrm>
          <a:prstGeom prst="straightConnector1">
            <a:avLst/>
          </a:prstGeom>
          <a:ln>
            <a:solidFill>
              <a:schemeClr val="bg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Прямая со стрелкой 219"/>
          <p:cNvCxnSpPr/>
          <p:nvPr/>
        </p:nvCxnSpPr>
        <p:spPr>
          <a:xfrm flipV="1">
            <a:off x="3857620" y="2928934"/>
            <a:ext cx="1428760" cy="928694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Прямая со стрелкой 220"/>
          <p:cNvCxnSpPr/>
          <p:nvPr/>
        </p:nvCxnSpPr>
        <p:spPr>
          <a:xfrm rot="10800000">
            <a:off x="3857620" y="2928934"/>
            <a:ext cx="1428760" cy="928694"/>
          </a:xfrm>
          <a:prstGeom prst="straightConnector1">
            <a:avLst/>
          </a:prstGeom>
          <a:ln>
            <a:solidFill>
              <a:srgbClr val="07939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Прямая со стрелкой 221"/>
          <p:cNvCxnSpPr/>
          <p:nvPr/>
        </p:nvCxnSpPr>
        <p:spPr>
          <a:xfrm rot="16200000" flipV="1">
            <a:off x="1694390" y="3407646"/>
            <a:ext cx="755825" cy="1264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Прямая со стрелкой 222"/>
          <p:cNvCxnSpPr/>
          <p:nvPr/>
        </p:nvCxnSpPr>
        <p:spPr>
          <a:xfrm rot="16200000" flipV="1">
            <a:off x="6695081" y="3377653"/>
            <a:ext cx="755825" cy="1264"/>
          </a:xfrm>
          <a:prstGeom prst="straightConnector1">
            <a:avLst/>
          </a:prstGeom>
          <a:ln>
            <a:solidFill>
              <a:srgbClr val="07939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Прямая со стрелкой 223"/>
          <p:cNvCxnSpPr/>
          <p:nvPr/>
        </p:nvCxnSpPr>
        <p:spPr>
          <a:xfrm rot="5400000" flipH="1" flipV="1">
            <a:off x="1928794" y="4643446"/>
            <a:ext cx="285752" cy="1588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Прямая со стрелкой 224"/>
          <p:cNvCxnSpPr/>
          <p:nvPr/>
        </p:nvCxnSpPr>
        <p:spPr>
          <a:xfrm rot="16200000" flipV="1">
            <a:off x="1930059" y="5499437"/>
            <a:ext cx="285750" cy="2528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Прямая со стрелкой 225"/>
          <p:cNvCxnSpPr/>
          <p:nvPr/>
        </p:nvCxnSpPr>
        <p:spPr>
          <a:xfrm rot="16200000" flipV="1">
            <a:off x="6930750" y="4642181"/>
            <a:ext cx="285750" cy="2528"/>
          </a:xfrm>
          <a:prstGeom prst="straightConnector1">
            <a:avLst/>
          </a:prstGeom>
          <a:ln>
            <a:solidFill>
              <a:srgbClr val="07939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Прямая со стрелкой 226"/>
          <p:cNvCxnSpPr/>
          <p:nvPr/>
        </p:nvCxnSpPr>
        <p:spPr>
          <a:xfrm rot="16200000" flipV="1">
            <a:off x="6930750" y="5499437"/>
            <a:ext cx="285750" cy="2528"/>
          </a:xfrm>
          <a:prstGeom prst="straightConnector1">
            <a:avLst/>
          </a:prstGeom>
          <a:ln>
            <a:solidFill>
              <a:srgbClr val="07939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8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438754" y="1438893"/>
            <a:ext cx="1837073" cy="7143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29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5296537" y="1418579"/>
            <a:ext cx="1837073" cy="7143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30" name="Рисунок 229" descr="icon-42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3209932"/>
            <a:ext cx="719134" cy="719134"/>
          </a:xfrm>
          <a:prstGeom prst="rect">
            <a:avLst/>
          </a:prstGeom>
        </p:spPr>
      </p:pic>
      <p:pic>
        <p:nvPicPr>
          <p:cNvPr id="231" name="Рисунок 230" descr="icon-42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209932"/>
            <a:ext cx="719134" cy="719134"/>
          </a:xfrm>
          <a:prstGeom prst="rect">
            <a:avLst/>
          </a:prstGeom>
        </p:spPr>
      </p:pic>
      <p:pic>
        <p:nvPicPr>
          <p:cNvPr id="232" name="Рисунок 231" descr="icon-42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3209932"/>
            <a:ext cx="719134" cy="719134"/>
          </a:xfrm>
          <a:prstGeom prst="rect">
            <a:avLst/>
          </a:prstGeom>
        </p:spPr>
      </p:pic>
      <p:pic>
        <p:nvPicPr>
          <p:cNvPr id="233" name="Рисунок 232" descr="icon-42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3209932"/>
            <a:ext cx="719134" cy="719134"/>
          </a:xfrm>
          <a:prstGeom prst="rect">
            <a:avLst/>
          </a:prstGeom>
        </p:spPr>
      </p:pic>
      <p:pic>
        <p:nvPicPr>
          <p:cNvPr id="234" name="Рисунок 233" descr="icon-42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43865" y="3209932"/>
            <a:ext cx="719134" cy="719134"/>
          </a:xfrm>
          <a:prstGeom prst="rect">
            <a:avLst/>
          </a:prstGeom>
        </p:spPr>
      </p:pic>
      <p:pic>
        <p:nvPicPr>
          <p:cNvPr id="235" name="Рисунок 234" descr="icon-42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8179" y="3209932"/>
            <a:ext cx="719134" cy="719134"/>
          </a:xfrm>
          <a:prstGeom prst="rect">
            <a:avLst/>
          </a:prstGeom>
        </p:spPr>
      </p:pic>
      <p:pic>
        <p:nvPicPr>
          <p:cNvPr id="236" name="Рисунок 235" descr="icon-42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2493" y="3209932"/>
            <a:ext cx="719134" cy="719134"/>
          </a:xfrm>
          <a:prstGeom prst="rect">
            <a:avLst/>
          </a:prstGeom>
        </p:spPr>
      </p:pic>
      <p:pic>
        <p:nvPicPr>
          <p:cNvPr id="237" name="Рисунок 236" descr="icon-42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5369" y="3209932"/>
            <a:ext cx="719134" cy="719134"/>
          </a:xfrm>
          <a:prstGeom prst="rect">
            <a:avLst/>
          </a:prstGeom>
        </p:spPr>
      </p:pic>
      <p:cxnSp>
        <p:nvCxnSpPr>
          <p:cNvPr id="238" name="Соединительная линия уступом 251"/>
          <p:cNvCxnSpPr>
            <a:endCxn id="233" idx="3"/>
          </p:cNvCxnSpPr>
          <p:nvPr/>
        </p:nvCxnSpPr>
        <p:spPr>
          <a:xfrm rot="16200000" flipV="1">
            <a:off x="1354913" y="3648068"/>
            <a:ext cx="433382" cy="276244"/>
          </a:xfrm>
          <a:prstGeom prst="bentConnector2">
            <a:avLst/>
          </a:prstGeom>
          <a:ln>
            <a:solidFill>
              <a:schemeClr val="accent6">
                <a:lumMod val="50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Соединительная линия уступом 251"/>
          <p:cNvCxnSpPr>
            <a:endCxn id="234" idx="1"/>
          </p:cNvCxnSpPr>
          <p:nvPr/>
        </p:nvCxnSpPr>
        <p:spPr>
          <a:xfrm rot="5400000" flipH="1" flipV="1">
            <a:off x="7284298" y="3643315"/>
            <a:ext cx="433382" cy="285751"/>
          </a:xfrm>
          <a:prstGeom prst="bentConnector2">
            <a:avLst/>
          </a:prstGeom>
          <a:ln>
            <a:solidFill>
              <a:srgbClr val="07939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2643182"/>
          </a:xfrm>
          <a:prstGeom prst="rect">
            <a:avLst/>
          </a:prstGeom>
          <a:gradFill>
            <a:gsLst>
              <a:gs pos="0">
                <a:schemeClr val="accent1">
                  <a:alpha val="14000"/>
                </a:schemeClr>
              </a:gs>
              <a:gs pos="32000">
                <a:schemeClr val="bg1">
                  <a:alpha val="92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23622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563563"/>
          </a:xfrm>
        </p:spPr>
        <p:txBody>
          <a:bodyPr/>
          <a:lstStyle/>
          <a:p>
            <a:pPr algn="r"/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ПРОПАДАНИЕ СВЯЗИ С КП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50" y="785794"/>
            <a:ext cx="657225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 l="637" t="8208" r="3025" b="40964"/>
          <a:stretch>
            <a:fillRect/>
          </a:stretch>
        </p:blipFill>
        <p:spPr bwMode="auto">
          <a:xfrm>
            <a:off x="2714612" y="4286256"/>
            <a:ext cx="6357982" cy="2258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Freeform 7"/>
          <p:cNvSpPr>
            <a:spLocks/>
          </p:cNvSpPr>
          <p:nvPr/>
        </p:nvSpPr>
        <p:spPr bwMode="gray">
          <a:xfrm rot="14400000">
            <a:off x="6099876" y="2227546"/>
            <a:ext cx="1794361" cy="769938"/>
          </a:xfrm>
          <a:custGeom>
            <a:avLst/>
            <a:gdLst/>
            <a:ahLst/>
            <a:cxnLst>
              <a:cxn ang="0">
                <a:pos x="1405" y="102"/>
              </a:cxn>
              <a:cxn ang="0">
                <a:pos x="1540" y="395"/>
              </a:cxn>
              <a:cxn ang="0">
                <a:pos x="1472" y="369"/>
              </a:cxn>
              <a:cxn ang="0">
                <a:pos x="1373" y="403"/>
              </a:cxn>
              <a:cxn ang="0">
                <a:pos x="1274" y="433"/>
              </a:cxn>
              <a:cxn ang="0">
                <a:pos x="1160" y="458"/>
              </a:cxn>
              <a:cxn ang="0">
                <a:pos x="1062" y="472"/>
              </a:cxn>
              <a:cxn ang="0">
                <a:pos x="968" y="479"/>
              </a:cxn>
              <a:cxn ang="0">
                <a:pos x="872" y="479"/>
              </a:cxn>
              <a:cxn ang="0">
                <a:pos x="766" y="468"/>
              </a:cxn>
              <a:cxn ang="0">
                <a:pos x="634" y="439"/>
              </a:cxn>
              <a:cxn ang="0">
                <a:pos x="524" y="407"/>
              </a:cxn>
              <a:cxn ang="0">
                <a:pos x="435" y="373"/>
              </a:cxn>
              <a:cxn ang="0">
                <a:pos x="344" y="326"/>
              </a:cxn>
              <a:cxn ang="0">
                <a:pos x="242" y="256"/>
              </a:cxn>
              <a:cxn ang="0">
                <a:pos x="157" y="186"/>
              </a:cxn>
              <a:cxn ang="0">
                <a:pos x="102" y="132"/>
              </a:cxn>
              <a:cxn ang="0">
                <a:pos x="0" y="0"/>
              </a:cxn>
              <a:cxn ang="0">
                <a:pos x="135" y="124"/>
              </a:cxn>
              <a:cxn ang="0">
                <a:pos x="219" y="186"/>
              </a:cxn>
              <a:cxn ang="0">
                <a:pos x="307" y="231"/>
              </a:cxn>
              <a:cxn ang="0">
                <a:pos x="395" y="267"/>
              </a:cxn>
              <a:cxn ang="0">
                <a:pos x="487" y="293"/>
              </a:cxn>
              <a:cxn ang="0">
                <a:pos x="571" y="309"/>
              </a:cxn>
              <a:cxn ang="0">
                <a:pos x="673" y="318"/>
              </a:cxn>
              <a:cxn ang="0">
                <a:pos x="766" y="318"/>
              </a:cxn>
              <a:cxn ang="0">
                <a:pos x="890" y="311"/>
              </a:cxn>
              <a:cxn ang="0">
                <a:pos x="1000" y="296"/>
              </a:cxn>
              <a:cxn ang="0">
                <a:pos x="1106" y="274"/>
              </a:cxn>
              <a:cxn ang="0">
                <a:pos x="1212" y="245"/>
              </a:cxn>
              <a:cxn ang="0">
                <a:pos x="1318" y="209"/>
              </a:cxn>
              <a:cxn ang="0">
                <a:pos x="1427" y="153"/>
              </a:cxn>
            </a:cxnLst>
            <a:rect l="0" t="0" r="r" b="b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2">
                  <a:lumMod val="50000"/>
                  <a:alpha val="27000"/>
                </a:schemeClr>
              </a:gs>
            </a:gsLst>
            <a:lin ang="10800000" scaled="1"/>
            <a:tileRect/>
          </a:gra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" name="Freeform 7"/>
          <p:cNvSpPr>
            <a:spLocks/>
          </p:cNvSpPr>
          <p:nvPr/>
        </p:nvSpPr>
        <p:spPr bwMode="gray">
          <a:xfrm rot="14372473" flipV="1">
            <a:off x="708475" y="2034134"/>
            <a:ext cx="1794361" cy="681290"/>
          </a:xfrm>
          <a:custGeom>
            <a:avLst/>
            <a:gdLst/>
            <a:ahLst/>
            <a:cxnLst>
              <a:cxn ang="0">
                <a:pos x="1405" y="102"/>
              </a:cxn>
              <a:cxn ang="0">
                <a:pos x="1540" y="395"/>
              </a:cxn>
              <a:cxn ang="0">
                <a:pos x="1472" y="369"/>
              </a:cxn>
              <a:cxn ang="0">
                <a:pos x="1373" y="403"/>
              </a:cxn>
              <a:cxn ang="0">
                <a:pos x="1274" y="433"/>
              </a:cxn>
              <a:cxn ang="0">
                <a:pos x="1160" y="458"/>
              </a:cxn>
              <a:cxn ang="0">
                <a:pos x="1062" y="472"/>
              </a:cxn>
              <a:cxn ang="0">
                <a:pos x="968" y="479"/>
              </a:cxn>
              <a:cxn ang="0">
                <a:pos x="872" y="479"/>
              </a:cxn>
              <a:cxn ang="0">
                <a:pos x="766" y="468"/>
              </a:cxn>
              <a:cxn ang="0">
                <a:pos x="634" y="439"/>
              </a:cxn>
              <a:cxn ang="0">
                <a:pos x="524" y="407"/>
              </a:cxn>
              <a:cxn ang="0">
                <a:pos x="435" y="373"/>
              </a:cxn>
              <a:cxn ang="0">
                <a:pos x="344" y="326"/>
              </a:cxn>
              <a:cxn ang="0">
                <a:pos x="242" y="256"/>
              </a:cxn>
              <a:cxn ang="0">
                <a:pos x="157" y="186"/>
              </a:cxn>
              <a:cxn ang="0">
                <a:pos x="102" y="132"/>
              </a:cxn>
              <a:cxn ang="0">
                <a:pos x="0" y="0"/>
              </a:cxn>
              <a:cxn ang="0">
                <a:pos x="135" y="124"/>
              </a:cxn>
              <a:cxn ang="0">
                <a:pos x="219" y="186"/>
              </a:cxn>
              <a:cxn ang="0">
                <a:pos x="307" y="231"/>
              </a:cxn>
              <a:cxn ang="0">
                <a:pos x="395" y="267"/>
              </a:cxn>
              <a:cxn ang="0">
                <a:pos x="487" y="293"/>
              </a:cxn>
              <a:cxn ang="0">
                <a:pos x="571" y="309"/>
              </a:cxn>
              <a:cxn ang="0">
                <a:pos x="673" y="318"/>
              </a:cxn>
              <a:cxn ang="0">
                <a:pos x="766" y="318"/>
              </a:cxn>
              <a:cxn ang="0">
                <a:pos x="890" y="311"/>
              </a:cxn>
              <a:cxn ang="0">
                <a:pos x="1000" y="296"/>
              </a:cxn>
              <a:cxn ang="0">
                <a:pos x="1106" y="274"/>
              </a:cxn>
              <a:cxn ang="0">
                <a:pos x="1212" y="245"/>
              </a:cxn>
              <a:cxn ang="0">
                <a:pos x="1318" y="209"/>
              </a:cxn>
              <a:cxn ang="0">
                <a:pos x="1427" y="153"/>
              </a:cxn>
            </a:cxnLst>
            <a:rect l="0" t="0" r="r" b="b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2">
                  <a:lumMod val="50000"/>
                  <a:alpha val="27000"/>
                </a:schemeClr>
              </a:gs>
            </a:gsLst>
            <a:lin ang="10800000" scaled="1"/>
            <a:tileRect/>
          </a:gra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4" name="Freeform 7"/>
          <p:cNvSpPr>
            <a:spLocks/>
          </p:cNvSpPr>
          <p:nvPr/>
        </p:nvSpPr>
        <p:spPr bwMode="gray">
          <a:xfrm rot="9604286">
            <a:off x="7272148" y="5162394"/>
            <a:ext cx="1794361" cy="769938"/>
          </a:xfrm>
          <a:custGeom>
            <a:avLst/>
            <a:gdLst/>
            <a:ahLst/>
            <a:cxnLst>
              <a:cxn ang="0">
                <a:pos x="1405" y="102"/>
              </a:cxn>
              <a:cxn ang="0">
                <a:pos x="1540" y="395"/>
              </a:cxn>
              <a:cxn ang="0">
                <a:pos x="1472" y="369"/>
              </a:cxn>
              <a:cxn ang="0">
                <a:pos x="1373" y="403"/>
              </a:cxn>
              <a:cxn ang="0">
                <a:pos x="1274" y="433"/>
              </a:cxn>
              <a:cxn ang="0">
                <a:pos x="1160" y="458"/>
              </a:cxn>
              <a:cxn ang="0">
                <a:pos x="1062" y="472"/>
              </a:cxn>
              <a:cxn ang="0">
                <a:pos x="968" y="479"/>
              </a:cxn>
              <a:cxn ang="0">
                <a:pos x="872" y="479"/>
              </a:cxn>
              <a:cxn ang="0">
                <a:pos x="766" y="468"/>
              </a:cxn>
              <a:cxn ang="0">
                <a:pos x="634" y="439"/>
              </a:cxn>
              <a:cxn ang="0">
                <a:pos x="524" y="407"/>
              </a:cxn>
              <a:cxn ang="0">
                <a:pos x="435" y="373"/>
              </a:cxn>
              <a:cxn ang="0">
                <a:pos x="344" y="326"/>
              </a:cxn>
              <a:cxn ang="0">
                <a:pos x="242" y="256"/>
              </a:cxn>
              <a:cxn ang="0">
                <a:pos x="157" y="186"/>
              </a:cxn>
              <a:cxn ang="0">
                <a:pos x="102" y="132"/>
              </a:cxn>
              <a:cxn ang="0">
                <a:pos x="0" y="0"/>
              </a:cxn>
              <a:cxn ang="0">
                <a:pos x="135" y="124"/>
              </a:cxn>
              <a:cxn ang="0">
                <a:pos x="219" y="186"/>
              </a:cxn>
              <a:cxn ang="0">
                <a:pos x="307" y="231"/>
              </a:cxn>
              <a:cxn ang="0">
                <a:pos x="395" y="267"/>
              </a:cxn>
              <a:cxn ang="0">
                <a:pos x="487" y="293"/>
              </a:cxn>
              <a:cxn ang="0">
                <a:pos x="571" y="309"/>
              </a:cxn>
              <a:cxn ang="0">
                <a:pos x="673" y="318"/>
              </a:cxn>
              <a:cxn ang="0">
                <a:pos x="766" y="318"/>
              </a:cxn>
              <a:cxn ang="0">
                <a:pos x="890" y="311"/>
              </a:cxn>
              <a:cxn ang="0">
                <a:pos x="1000" y="296"/>
              </a:cxn>
              <a:cxn ang="0">
                <a:pos x="1106" y="274"/>
              </a:cxn>
              <a:cxn ang="0">
                <a:pos x="1212" y="245"/>
              </a:cxn>
              <a:cxn ang="0">
                <a:pos x="1318" y="209"/>
              </a:cxn>
              <a:cxn ang="0">
                <a:pos x="1427" y="153"/>
              </a:cxn>
            </a:cxnLst>
            <a:rect l="0" t="0" r="r" b="b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2">
                  <a:lumMod val="50000"/>
                  <a:alpha val="27000"/>
                </a:schemeClr>
              </a:gs>
            </a:gsLst>
            <a:lin ang="10800000" scaled="1"/>
            <a:tileRect/>
          </a:gra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7286644" y="6072206"/>
            <a:ext cx="214314" cy="14287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2643182"/>
          </a:xfrm>
          <a:prstGeom prst="rect">
            <a:avLst/>
          </a:prstGeom>
          <a:gradFill>
            <a:gsLst>
              <a:gs pos="0">
                <a:schemeClr val="accent1">
                  <a:alpha val="14000"/>
                </a:schemeClr>
              </a:gs>
              <a:gs pos="32000">
                <a:schemeClr val="bg1">
                  <a:alpha val="92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563563"/>
          </a:xfrm>
        </p:spPr>
        <p:txBody>
          <a:bodyPr/>
          <a:lstStyle/>
          <a:p>
            <a:pPr algn="ctr"/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ДОПОЛНИТЕЛЬНЫЕ ВОЗМОЖНОСТИ – </a:t>
            </a:r>
            <a:b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ОТОБРАЖЕНИЕ ДАННЫХ</a:t>
            </a:r>
          </a:p>
        </p:txBody>
      </p:sp>
      <p:pic>
        <p:nvPicPr>
          <p:cNvPr id="3074" name="Picture 2" descr="F:\Work_2012\Кипр_2012\bmp\Безымянный2.png"/>
          <p:cNvPicPr>
            <a:picLocks noChangeAspect="1" noChangeArrowheads="1"/>
          </p:cNvPicPr>
          <p:nvPr/>
        </p:nvPicPr>
        <p:blipFill>
          <a:blip r:embed="rId2" cstate="print"/>
          <a:srcRect b="3715"/>
          <a:stretch>
            <a:fillRect/>
          </a:stretch>
        </p:blipFill>
        <p:spPr bwMode="auto">
          <a:xfrm>
            <a:off x="714348" y="1142985"/>
            <a:ext cx="7701373" cy="5715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2643182"/>
          </a:xfrm>
          <a:prstGeom prst="rect">
            <a:avLst/>
          </a:prstGeom>
          <a:gradFill>
            <a:gsLst>
              <a:gs pos="0">
                <a:schemeClr val="accent1">
                  <a:alpha val="14000"/>
                </a:schemeClr>
              </a:gs>
              <a:gs pos="32000">
                <a:schemeClr val="bg1">
                  <a:alpha val="92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563563"/>
          </a:xfrm>
        </p:spPr>
        <p:txBody>
          <a:bodyPr/>
          <a:lstStyle/>
          <a:p>
            <a:pPr algn="ctr"/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ДОПОЛНИТЕЛЬНЫЕ ВОЗМОЖНОСТИ – </a:t>
            </a:r>
            <a:b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ЗАПИСЬ ДАННЫХ В ФАЙЛ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2"/>
            <a:ext cx="6310526" cy="4448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785926"/>
            <a:ext cx="6312535" cy="44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31465" y="2408400"/>
            <a:ext cx="6312535" cy="44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2643182"/>
          </a:xfrm>
          <a:prstGeom prst="rect">
            <a:avLst/>
          </a:prstGeom>
          <a:gradFill>
            <a:gsLst>
              <a:gs pos="0">
                <a:schemeClr val="accent1">
                  <a:alpha val="14000"/>
                </a:schemeClr>
              </a:gs>
              <a:gs pos="32000">
                <a:schemeClr val="bg1">
                  <a:alpha val="92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563563"/>
          </a:xfrm>
        </p:spPr>
        <p:txBody>
          <a:bodyPr/>
          <a:lstStyle/>
          <a:p>
            <a:pPr algn="ctr"/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ДОПОЛНИТЕЛЬНЫЕ ВОЗМОЖНОСТИ – </a:t>
            </a:r>
            <a:b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СТАТИСТИКА ПОДКЛЮЧЕНИЙ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428736"/>
            <a:ext cx="7558109" cy="5327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Скругленный прямоугольник 109"/>
          <p:cNvSpPr/>
          <p:nvPr/>
        </p:nvSpPr>
        <p:spPr>
          <a:xfrm>
            <a:off x="6357950" y="1785926"/>
            <a:ext cx="2428892" cy="2143140"/>
          </a:xfrm>
          <a:prstGeom prst="roundRect">
            <a:avLst/>
          </a:prstGeom>
          <a:solidFill>
            <a:schemeClr val="bg1"/>
          </a:solidFill>
          <a:ln>
            <a:solidFill>
              <a:srgbClr val="0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Скругленный прямоугольник 108"/>
          <p:cNvSpPr/>
          <p:nvPr/>
        </p:nvSpPr>
        <p:spPr>
          <a:xfrm>
            <a:off x="142844" y="1785926"/>
            <a:ext cx="2428892" cy="2143140"/>
          </a:xfrm>
          <a:prstGeom prst="roundRect">
            <a:avLst/>
          </a:prstGeom>
          <a:solidFill>
            <a:schemeClr val="bg1"/>
          </a:solidFill>
          <a:ln>
            <a:solidFill>
              <a:srgbClr val="0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53"/>
          <p:cNvGrpSpPr/>
          <p:nvPr/>
        </p:nvGrpSpPr>
        <p:grpSpPr>
          <a:xfrm>
            <a:off x="5070547" y="5747872"/>
            <a:ext cx="824400" cy="824400"/>
            <a:chOff x="5070547" y="5747872"/>
            <a:chExt cx="824400" cy="824400"/>
          </a:xfrm>
        </p:grpSpPr>
        <p:pic>
          <p:nvPicPr>
            <p:cNvPr id="61" name="Picture 52" descr="Picture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39176" y="6440678"/>
              <a:ext cx="693919" cy="131594"/>
            </a:xfrm>
            <a:prstGeom prst="rect">
              <a:avLst/>
            </a:prstGeom>
            <a:noFill/>
          </p:spPr>
        </p:pic>
        <p:sp>
          <p:nvSpPr>
            <p:cNvPr id="62" name="Oval 53"/>
            <p:cNvSpPr>
              <a:spLocks noChangeArrowheads="1"/>
            </p:cNvSpPr>
            <p:nvPr/>
          </p:nvSpPr>
          <p:spPr bwMode="gray">
            <a:xfrm>
              <a:off x="5070547" y="5747872"/>
              <a:ext cx="824400" cy="753184"/>
            </a:xfrm>
            <a:prstGeom prst="ellipse">
              <a:avLst/>
            </a:prstGeom>
            <a:gradFill rotWithShape="1">
              <a:gsLst>
                <a:gs pos="0">
                  <a:srgbClr val="AE50E2"/>
                </a:gs>
                <a:gs pos="100000">
                  <a:srgbClr val="AE50E2">
                    <a:gamma/>
                    <a:shade val="57255"/>
                    <a:invGamma/>
                  </a:srgbClr>
                </a:gs>
              </a:gsLst>
              <a:path path="rect">
                <a:fillToRect l="100000" t="10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3" name="Oval 54"/>
            <p:cNvSpPr>
              <a:spLocks noChangeArrowheads="1"/>
            </p:cNvSpPr>
            <p:nvPr/>
          </p:nvSpPr>
          <p:spPr bwMode="gray">
            <a:xfrm>
              <a:off x="5088340" y="5765676"/>
              <a:ext cx="786273" cy="719125"/>
            </a:xfrm>
            <a:prstGeom prst="ellipse">
              <a:avLst/>
            </a:prstGeom>
            <a:gradFill rotWithShape="1">
              <a:gsLst>
                <a:gs pos="0">
                  <a:srgbClr val="AE50E2">
                    <a:alpha val="85001"/>
                  </a:srgbClr>
                </a:gs>
                <a:gs pos="100000">
                  <a:srgbClr val="AE50E2">
                    <a:gamma/>
                    <a:shade val="63529"/>
                    <a:invGamma/>
                  </a:srgb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4" name="Oval 55"/>
            <p:cNvSpPr>
              <a:spLocks noChangeArrowheads="1"/>
            </p:cNvSpPr>
            <p:nvPr/>
          </p:nvSpPr>
          <p:spPr bwMode="gray">
            <a:xfrm>
              <a:off x="5118842" y="5791995"/>
              <a:ext cx="710865" cy="649457"/>
            </a:xfrm>
            <a:prstGeom prst="ellipse">
              <a:avLst/>
            </a:prstGeom>
            <a:gradFill rotWithShape="1">
              <a:gsLst>
                <a:gs pos="0">
                  <a:srgbClr val="AE50E2"/>
                </a:gs>
                <a:gs pos="100000">
                  <a:srgbClr val="AE50E2">
                    <a:gamma/>
                    <a:shade val="72549"/>
                    <a:invGamma/>
                  </a:srgb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65" name="Picture 56" descr="Picture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88340" y="5791995"/>
              <a:ext cx="521922" cy="476836"/>
            </a:xfrm>
            <a:prstGeom prst="rect">
              <a:avLst/>
            </a:prstGeom>
            <a:noFill/>
          </p:spPr>
        </p:pic>
      </p:grpSp>
      <p:sp>
        <p:nvSpPr>
          <p:cNvPr id="66" name="TextBox 65"/>
          <p:cNvSpPr txBox="1"/>
          <p:nvPr/>
        </p:nvSpPr>
        <p:spPr>
          <a:xfrm>
            <a:off x="5070547" y="6572272"/>
            <a:ext cx="18589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</a:rPr>
              <a:t>АРМ Администратора</a:t>
            </a:r>
            <a:endParaRPr lang="ru-RU" sz="1200" b="1" dirty="0">
              <a:solidFill>
                <a:srgbClr val="00000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214546" y="6581025"/>
            <a:ext cx="1392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</a:rPr>
              <a:t>АРМ Оператора</a:t>
            </a:r>
            <a:endParaRPr lang="ru-RU" sz="1200" b="1" dirty="0">
              <a:solidFill>
                <a:srgbClr val="000000"/>
              </a:solidFill>
            </a:endParaRPr>
          </a:p>
        </p:txBody>
      </p: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3643306" y="3625867"/>
            <a:ext cx="1571636" cy="1374769"/>
            <a:chOff x="476" y="1525"/>
            <a:chExt cx="1361" cy="1361"/>
          </a:xfrm>
        </p:grpSpPr>
        <p:sp>
          <p:nvSpPr>
            <p:cNvPr id="72" name="Oval 11"/>
            <p:cNvSpPr>
              <a:spLocks noChangeArrowheads="1"/>
            </p:cNvSpPr>
            <p:nvPr/>
          </p:nvSpPr>
          <p:spPr bwMode="gray">
            <a:xfrm>
              <a:off x="476" y="1525"/>
              <a:ext cx="1361" cy="1361"/>
            </a:xfrm>
            <a:prstGeom prst="ellipse">
              <a:avLst/>
            </a:prstGeom>
            <a:gradFill rotWithShape="1">
              <a:gsLst>
                <a:gs pos="0">
                  <a:srgbClr val="A886E0">
                    <a:gamma/>
                    <a:tint val="0"/>
                    <a:invGamma/>
                  </a:srgbClr>
                </a:gs>
                <a:gs pos="50000">
                  <a:srgbClr val="A886E0"/>
                </a:gs>
                <a:gs pos="100000">
                  <a:srgbClr val="A886E0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73" name="Oval 12"/>
            <p:cNvSpPr>
              <a:spLocks noChangeArrowheads="1"/>
            </p:cNvSpPr>
            <p:nvPr/>
          </p:nvSpPr>
          <p:spPr bwMode="gray">
            <a:xfrm>
              <a:off x="476" y="1525"/>
              <a:ext cx="1361" cy="1361"/>
            </a:xfrm>
            <a:prstGeom prst="ellipse">
              <a:avLst/>
            </a:prstGeom>
            <a:gradFill rotWithShape="1">
              <a:gsLst>
                <a:gs pos="0">
                  <a:srgbClr val="A886E0">
                    <a:alpha val="32001"/>
                  </a:srgbClr>
                </a:gs>
                <a:gs pos="100000">
                  <a:srgbClr val="A886E0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74" name="Oval 13"/>
            <p:cNvSpPr>
              <a:spLocks noChangeArrowheads="1"/>
            </p:cNvSpPr>
            <p:nvPr/>
          </p:nvSpPr>
          <p:spPr bwMode="gray">
            <a:xfrm>
              <a:off x="565" y="1614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A886E0">
                    <a:gamma/>
                    <a:shade val="54118"/>
                    <a:invGamma/>
                  </a:srgbClr>
                </a:gs>
                <a:gs pos="50000">
                  <a:srgbClr val="A886E0"/>
                </a:gs>
                <a:gs pos="100000">
                  <a:srgbClr val="A886E0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75" name="Oval 14"/>
            <p:cNvSpPr>
              <a:spLocks noChangeArrowheads="1"/>
            </p:cNvSpPr>
            <p:nvPr/>
          </p:nvSpPr>
          <p:spPr bwMode="gray">
            <a:xfrm>
              <a:off x="566" y="1616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A886E0">
                    <a:gamma/>
                    <a:shade val="63529"/>
                    <a:invGamma/>
                  </a:srgbClr>
                </a:gs>
                <a:gs pos="100000">
                  <a:srgbClr val="A886E0">
                    <a:alpha val="0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76" name="Oval 15"/>
            <p:cNvSpPr>
              <a:spLocks noChangeArrowheads="1"/>
            </p:cNvSpPr>
            <p:nvPr/>
          </p:nvSpPr>
          <p:spPr bwMode="gray">
            <a:xfrm>
              <a:off x="624" y="1673"/>
              <a:ext cx="1065" cy="1065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grpSp>
          <p:nvGrpSpPr>
            <p:cNvPr id="4" name="Group 16"/>
            <p:cNvGrpSpPr>
              <a:grpSpLocks/>
            </p:cNvGrpSpPr>
            <p:nvPr/>
          </p:nvGrpSpPr>
          <p:grpSpPr bwMode="auto">
            <a:xfrm>
              <a:off x="641" y="1685"/>
              <a:ext cx="1031" cy="1031"/>
              <a:chOff x="4166" y="1706"/>
              <a:chExt cx="1252" cy="1252"/>
            </a:xfrm>
          </p:grpSpPr>
          <p:sp>
            <p:nvSpPr>
              <p:cNvPr id="79" name="Oval 17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80" name="Oval 18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81" name="Oval 19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82" name="Oval 20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  <p:sp>
          <p:nvSpPr>
            <p:cNvPr id="78" name="Text Box 39"/>
            <p:cNvSpPr txBox="1">
              <a:spLocks noChangeArrowheads="1"/>
            </p:cNvSpPr>
            <p:nvPr/>
          </p:nvSpPr>
          <p:spPr bwMode="gray">
            <a:xfrm>
              <a:off x="476" y="1917"/>
              <a:ext cx="1293" cy="45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ru-RU" sz="1200" dirty="0" smtClean="0">
                  <a:solidFill>
                    <a:srgbClr val="000000"/>
                  </a:solidFill>
                </a:rPr>
                <a:t>СЕРВЕР</a:t>
              </a:r>
            </a:p>
            <a:p>
              <a:pPr algn="ctr"/>
              <a:r>
                <a:rPr lang="ru-RU" sz="1200" dirty="0" smtClean="0">
                  <a:solidFill>
                    <a:srgbClr val="000000"/>
                  </a:solidFill>
                </a:rPr>
                <a:t> ПРИЛОЖЕНИЙ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Группа 98"/>
          <p:cNvGrpSpPr/>
          <p:nvPr/>
        </p:nvGrpSpPr>
        <p:grpSpPr>
          <a:xfrm>
            <a:off x="714348" y="2786058"/>
            <a:ext cx="1151277" cy="1000132"/>
            <a:chOff x="134575" y="1500174"/>
            <a:chExt cx="1151277" cy="1000132"/>
          </a:xfrm>
        </p:grpSpPr>
        <p:sp>
          <p:nvSpPr>
            <p:cNvPr id="84" name="AutoShape 31"/>
            <p:cNvSpPr>
              <a:spLocks noChangeArrowheads="1"/>
            </p:cNvSpPr>
            <p:nvPr/>
          </p:nvSpPr>
          <p:spPr bwMode="gray">
            <a:xfrm>
              <a:off x="214282" y="2136603"/>
              <a:ext cx="982800" cy="353571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rgbClr val="33CCCC">
                    <a:gamma/>
                    <a:shade val="46275"/>
                    <a:invGamma/>
                  </a:srgbClr>
                </a:gs>
                <a:gs pos="50000">
                  <a:srgbClr val="33CCCC"/>
                </a:gs>
                <a:gs pos="100000">
                  <a:srgbClr val="33CC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5" name="AutoShape 32"/>
            <p:cNvSpPr>
              <a:spLocks noChangeArrowheads="1"/>
            </p:cNvSpPr>
            <p:nvPr/>
          </p:nvSpPr>
          <p:spPr bwMode="gray">
            <a:xfrm>
              <a:off x="214282" y="1818388"/>
              <a:ext cx="982800" cy="353571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rgbClr val="33CCCC">
                    <a:gamma/>
                    <a:shade val="46275"/>
                    <a:invGamma/>
                  </a:srgbClr>
                </a:gs>
                <a:gs pos="50000">
                  <a:srgbClr val="33CCCC"/>
                </a:gs>
                <a:gs pos="100000">
                  <a:srgbClr val="33CC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" name="AutoShape 33"/>
            <p:cNvSpPr>
              <a:spLocks noChangeArrowheads="1"/>
            </p:cNvSpPr>
            <p:nvPr/>
          </p:nvSpPr>
          <p:spPr bwMode="gray">
            <a:xfrm>
              <a:off x="214282" y="1500174"/>
              <a:ext cx="982800" cy="353571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rgbClr val="33CCCC">
                    <a:gamma/>
                    <a:shade val="46275"/>
                    <a:invGamma/>
                  </a:srgbClr>
                </a:gs>
                <a:gs pos="50000">
                  <a:srgbClr val="33CCCC"/>
                </a:gs>
                <a:gs pos="100000">
                  <a:srgbClr val="33CC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7" name="Text Box 21"/>
            <p:cNvSpPr txBox="1">
              <a:spLocks noChangeArrowheads="1"/>
            </p:cNvSpPr>
            <p:nvPr/>
          </p:nvSpPr>
          <p:spPr bwMode="gray">
            <a:xfrm>
              <a:off x="134575" y="1584671"/>
              <a:ext cx="1151277" cy="915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ru-RU" sz="1100" b="1" dirty="0" smtClean="0">
                  <a:solidFill>
                    <a:srgbClr val="000000"/>
                  </a:solidFill>
                </a:rPr>
                <a:t>БД</a:t>
              </a:r>
            </a:p>
            <a:p>
              <a:pPr algn="ctr"/>
              <a:endParaRPr lang="ru-RU" sz="1100" b="1" dirty="0" smtClean="0">
                <a:solidFill>
                  <a:srgbClr val="000000"/>
                </a:solidFill>
              </a:endParaRPr>
            </a:p>
            <a:p>
              <a:pPr algn="ctr"/>
              <a:r>
                <a:rPr lang="ru-RU" sz="1050" b="1" dirty="0" smtClean="0">
                  <a:solidFill>
                    <a:srgbClr val="000000"/>
                  </a:solidFill>
                </a:rPr>
                <a:t>конфигурация</a:t>
              </a:r>
              <a:endParaRPr lang="en-US" sz="1050" b="1" dirty="0" smtClean="0">
                <a:solidFill>
                  <a:srgbClr val="000000"/>
                </a:solidFill>
              </a:endParaRPr>
            </a:p>
            <a:p>
              <a:pPr algn="ctr"/>
              <a:endParaRPr lang="en-US" sz="1050" b="1" dirty="0" smtClean="0">
                <a:solidFill>
                  <a:srgbClr val="000000"/>
                </a:solidFill>
              </a:endParaRPr>
            </a:p>
            <a:p>
              <a:pPr algn="ctr"/>
              <a:r>
                <a:rPr lang="ru-RU" sz="1050" b="1" dirty="0" smtClean="0">
                  <a:solidFill>
                    <a:srgbClr val="000000"/>
                  </a:solidFill>
                </a:rPr>
                <a:t>архивы</a:t>
              </a:r>
              <a:endParaRPr lang="en-US" sz="105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Группа 99"/>
          <p:cNvGrpSpPr/>
          <p:nvPr/>
        </p:nvGrpSpPr>
        <p:grpSpPr>
          <a:xfrm>
            <a:off x="7000892" y="2786058"/>
            <a:ext cx="1151277" cy="1000132"/>
            <a:chOff x="7429520" y="1643050"/>
            <a:chExt cx="1151277" cy="1000132"/>
          </a:xfrm>
        </p:grpSpPr>
        <p:grpSp>
          <p:nvGrpSpPr>
            <p:cNvPr id="7" name="Group 57"/>
            <p:cNvGrpSpPr>
              <a:grpSpLocks/>
            </p:cNvGrpSpPr>
            <p:nvPr/>
          </p:nvGrpSpPr>
          <p:grpSpPr bwMode="auto">
            <a:xfrm>
              <a:off x="7500958" y="1643050"/>
              <a:ext cx="982800" cy="990000"/>
              <a:chOff x="4032" y="1440"/>
              <a:chExt cx="1200" cy="1344"/>
            </a:xfrm>
          </p:grpSpPr>
          <p:sp>
            <p:nvSpPr>
              <p:cNvPr id="91" name="AutoShape 34"/>
              <p:cNvSpPr>
                <a:spLocks noChangeArrowheads="1"/>
              </p:cNvSpPr>
              <p:nvPr/>
            </p:nvSpPr>
            <p:spPr bwMode="gray">
              <a:xfrm>
                <a:off x="4032" y="2304"/>
                <a:ext cx="1200" cy="480"/>
              </a:xfrm>
              <a:prstGeom prst="can">
                <a:avLst>
                  <a:gd name="adj" fmla="val 25000"/>
                </a:avLst>
              </a:prstGeom>
              <a:gradFill rotWithShape="1">
                <a:gsLst>
                  <a:gs pos="0">
                    <a:srgbClr val="FFCC66">
                      <a:gamma/>
                      <a:shade val="46275"/>
                      <a:invGamma/>
                    </a:srgbClr>
                  </a:gs>
                  <a:gs pos="50000">
                    <a:srgbClr val="FFCC66"/>
                  </a:gs>
                  <a:gs pos="100000">
                    <a:srgbClr val="FFCC66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2" name="AutoShape 35"/>
              <p:cNvSpPr>
                <a:spLocks noChangeArrowheads="1"/>
              </p:cNvSpPr>
              <p:nvPr/>
            </p:nvSpPr>
            <p:spPr bwMode="gray">
              <a:xfrm>
                <a:off x="4032" y="1872"/>
                <a:ext cx="1200" cy="480"/>
              </a:xfrm>
              <a:prstGeom prst="can">
                <a:avLst>
                  <a:gd name="adj" fmla="val 25000"/>
                </a:avLst>
              </a:prstGeom>
              <a:gradFill rotWithShape="1">
                <a:gsLst>
                  <a:gs pos="0">
                    <a:srgbClr val="FFCC66">
                      <a:gamma/>
                      <a:shade val="46275"/>
                      <a:invGamma/>
                    </a:srgbClr>
                  </a:gs>
                  <a:gs pos="50000">
                    <a:srgbClr val="FFCC66"/>
                  </a:gs>
                  <a:gs pos="100000">
                    <a:srgbClr val="FFCC66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3" name="AutoShape 36"/>
              <p:cNvSpPr>
                <a:spLocks noChangeArrowheads="1"/>
              </p:cNvSpPr>
              <p:nvPr/>
            </p:nvSpPr>
            <p:spPr bwMode="gray">
              <a:xfrm>
                <a:off x="4032" y="1440"/>
                <a:ext cx="1200" cy="480"/>
              </a:xfrm>
              <a:prstGeom prst="can">
                <a:avLst>
                  <a:gd name="adj" fmla="val 25000"/>
                </a:avLst>
              </a:prstGeom>
              <a:gradFill rotWithShape="1">
                <a:gsLst>
                  <a:gs pos="0">
                    <a:srgbClr val="FFCC66">
                      <a:gamma/>
                      <a:shade val="46275"/>
                      <a:invGamma/>
                    </a:srgbClr>
                  </a:gs>
                  <a:gs pos="50000">
                    <a:srgbClr val="FFCC66"/>
                  </a:gs>
                  <a:gs pos="100000">
                    <a:srgbClr val="FFCC66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98" name="Text Box 21"/>
            <p:cNvSpPr txBox="1">
              <a:spLocks noChangeArrowheads="1"/>
            </p:cNvSpPr>
            <p:nvPr/>
          </p:nvSpPr>
          <p:spPr bwMode="gray">
            <a:xfrm>
              <a:off x="7429520" y="1727547"/>
              <a:ext cx="1151277" cy="915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ru-RU" sz="1100" b="1" dirty="0" smtClean="0">
                  <a:solidFill>
                    <a:srgbClr val="000000"/>
                  </a:solidFill>
                </a:rPr>
                <a:t>БД</a:t>
              </a:r>
            </a:p>
            <a:p>
              <a:pPr algn="ctr"/>
              <a:endParaRPr lang="ru-RU" sz="1100" b="1" dirty="0" smtClean="0">
                <a:solidFill>
                  <a:srgbClr val="000000"/>
                </a:solidFill>
              </a:endParaRPr>
            </a:p>
            <a:p>
              <a:pPr algn="ctr"/>
              <a:r>
                <a:rPr lang="ru-RU" sz="1050" b="1" dirty="0" smtClean="0">
                  <a:solidFill>
                    <a:srgbClr val="000000"/>
                  </a:solidFill>
                </a:rPr>
                <a:t>конфигурация</a:t>
              </a:r>
              <a:endParaRPr lang="en-US" sz="1050" b="1" dirty="0" smtClean="0">
                <a:solidFill>
                  <a:srgbClr val="000000"/>
                </a:solidFill>
              </a:endParaRPr>
            </a:p>
            <a:p>
              <a:pPr algn="ctr"/>
              <a:endParaRPr lang="en-US" sz="1050" b="1" dirty="0" smtClean="0">
                <a:solidFill>
                  <a:srgbClr val="000000"/>
                </a:solidFill>
              </a:endParaRPr>
            </a:p>
            <a:p>
              <a:pPr algn="ctr"/>
              <a:r>
                <a:rPr lang="ru-RU" sz="1050" b="1" dirty="0" smtClean="0">
                  <a:solidFill>
                    <a:srgbClr val="000000"/>
                  </a:solidFill>
                </a:rPr>
                <a:t>архивы</a:t>
              </a:r>
              <a:endParaRPr lang="en-US" sz="105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101" name="AutoShape 11"/>
          <p:cNvSpPr>
            <a:spLocks noChangeArrowheads="1"/>
          </p:cNvSpPr>
          <p:nvPr/>
        </p:nvSpPr>
        <p:spPr bwMode="gray">
          <a:xfrm>
            <a:off x="357158" y="2000240"/>
            <a:ext cx="2071702" cy="574900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rgbClr val="33CCCC">
                  <a:gamma/>
                  <a:shade val="46275"/>
                  <a:invGamma/>
                </a:srgbClr>
              </a:gs>
              <a:gs pos="50000">
                <a:srgbClr val="33CCCC"/>
              </a:gs>
              <a:gs pos="100000">
                <a:srgbClr val="33CCCC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ru-RU"/>
          </a:p>
        </p:txBody>
      </p:sp>
      <p:sp>
        <p:nvSpPr>
          <p:cNvPr id="102" name="Freeform 12"/>
          <p:cNvSpPr>
            <a:spLocks/>
          </p:cNvSpPr>
          <p:nvPr/>
        </p:nvSpPr>
        <p:spPr bwMode="gray">
          <a:xfrm>
            <a:off x="382309" y="2070711"/>
            <a:ext cx="284824" cy="147239"/>
          </a:xfrm>
          <a:custGeom>
            <a:avLst/>
            <a:gdLst>
              <a:gd name="T0" fmla="*/ 105920 w 596"/>
              <a:gd name="T1" fmla="*/ 0 h 598"/>
              <a:gd name="T2" fmla="*/ 0 w 596"/>
              <a:gd name="T3" fmla="*/ 105566 h 598"/>
              <a:gd name="T4" fmla="*/ 0 w 596"/>
              <a:gd name="T5" fmla="*/ 526936 h 598"/>
              <a:gd name="T6" fmla="*/ 144518 w 596"/>
              <a:gd name="T7" fmla="*/ 155665 h 598"/>
              <a:gd name="T8" fmla="*/ 528704 w 596"/>
              <a:gd name="T9" fmla="*/ 0 h 598"/>
              <a:gd name="T10" fmla="*/ 105920 w 596"/>
              <a:gd name="T11" fmla="*/ 0 h 5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96"/>
              <a:gd name="T19" fmla="*/ 0 h 598"/>
              <a:gd name="T20" fmla="*/ 596 w 596"/>
              <a:gd name="T21" fmla="*/ 598 h 59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93D4D4"/>
              </a:gs>
              <a:gs pos="100000">
                <a:srgbClr val="009999">
                  <a:alpha val="0"/>
                </a:srgbClr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3" name="Text Box 7"/>
          <p:cNvSpPr txBox="1">
            <a:spLocks noChangeArrowheads="1"/>
          </p:cNvSpPr>
          <p:nvPr/>
        </p:nvSpPr>
        <p:spPr bwMode="gray">
          <a:xfrm>
            <a:off x="299114" y="2075074"/>
            <a:ext cx="2201184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СЕРВЕР ТМ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4" name="AutoShape 11"/>
          <p:cNvSpPr>
            <a:spLocks noChangeArrowheads="1"/>
          </p:cNvSpPr>
          <p:nvPr/>
        </p:nvSpPr>
        <p:spPr bwMode="gray">
          <a:xfrm>
            <a:off x="6500826" y="2000240"/>
            <a:ext cx="2071702" cy="574900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rgbClr val="FFCC66">
                  <a:gamma/>
                  <a:shade val="46275"/>
                  <a:invGamma/>
                </a:srgbClr>
              </a:gs>
              <a:gs pos="50000">
                <a:srgbClr val="FFCC66"/>
              </a:gs>
              <a:gs pos="100000">
                <a:srgbClr val="FFCC66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ru-RU"/>
          </a:p>
        </p:txBody>
      </p:sp>
      <p:sp>
        <p:nvSpPr>
          <p:cNvPr id="105" name="Freeform 12"/>
          <p:cNvSpPr>
            <a:spLocks/>
          </p:cNvSpPr>
          <p:nvPr/>
        </p:nvSpPr>
        <p:spPr bwMode="gray">
          <a:xfrm>
            <a:off x="6525977" y="2074107"/>
            <a:ext cx="284824" cy="147239"/>
          </a:xfrm>
          <a:custGeom>
            <a:avLst/>
            <a:gdLst>
              <a:gd name="T0" fmla="*/ 105920 w 596"/>
              <a:gd name="T1" fmla="*/ 0 h 598"/>
              <a:gd name="T2" fmla="*/ 0 w 596"/>
              <a:gd name="T3" fmla="*/ 105566 h 598"/>
              <a:gd name="T4" fmla="*/ 0 w 596"/>
              <a:gd name="T5" fmla="*/ 526936 h 598"/>
              <a:gd name="T6" fmla="*/ 144518 w 596"/>
              <a:gd name="T7" fmla="*/ 155665 h 598"/>
              <a:gd name="T8" fmla="*/ 528704 w 596"/>
              <a:gd name="T9" fmla="*/ 0 h 598"/>
              <a:gd name="T10" fmla="*/ 105920 w 596"/>
              <a:gd name="T11" fmla="*/ 0 h 5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96"/>
              <a:gd name="T19" fmla="*/ 0 h 598"/>
              <a:gd name="T20" fmla="*/ 596 w 596"/>
              <a:gd name="T21" fmla="*/ 598 h 59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009999">
                  <a:alpha val="0"/>
                </a:srgbClr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6" name="Text Box 7"/>
          <p:cNvSpPr txBox="1">
            <a:spLocks noChangeArrowheads="1"/>
          </p:cNvSpPr>
          <p:nvPr/>
        </p:nvSpPr>
        <p:spPr bwMode="gray">
          <a:xfrm>
            <a:off x="6429388" y="2078470"/>
            <a:ext cx="221457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СЕРВЕР УЧЕТА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cxnSp>
        <p:nvCxnSpPr>
          <p:cNvPr id="112" name="Shape 111"/>
          <p:cNvCxnSpPr>
            <a:stCxn id="109" idx="3"/>
            <a:endCxn id="73" idx="0"/>
          </p:cNvCxnSpPr>
          <p:nvPr/>
        </p:nvCxnSpPr>
        <p:spPr>
          <a:xfrm>
            <a:off x="2571736" y="2857496"/>
            <a:ext cx="1857388" cy="768371"/>
          </a:xfrm>
          <a:prstGeom prst="bentConnector2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hape 112"/>
          <p:cNvCxnSpPr>
            <a:stCxn id="110" idx="1"/>
            <a:endCxn id="73" idx="0"/>
          </p:cNvCxnSpPr>
          <p:nvPr/>
        </p:nvCxnSpPr>
        <p:spPr>
          <a:xfrm rot="10800000" flipV="1">
            <a:off x="4429124" y="2857495"/>
            <a:ext cx="1928826" cy="768371"/>
          </a:xfrm>
          <a:prstGeom prst="bentConnector2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 стрелкой 116"/>
          <p:cNvCxnSpPr>
            <a:stCxn id="73" idx="3"/>
            <a:endCxn id="56" idx="0"/>
          </p:cNvCxnSpPr>
          <p:nvPr/>
        </p:nvCxnSpPr>
        <p:spPr>
          <a:xfrm rot="5400000">
            <a:off x="3132254" y="5006659"/>
            <a:ext cx="948566" cy="533860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 стрелкой 117"/>
          <p:cNvCxnSpPr>
            <a:stCxn id="73" idx="5"/>
          </p:cNvCxnSpPr>
          <p:nvPr/>
        </p:nvCxnSpPr>
        <p:spPr>
          <a:xfrm rot="16200000" flipH="1">
            <a:off x="4749944" y="5034143"/>
            <a:ext cx="966371" cy="496696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7712" y="214290"/>
            <a:ext cx="1828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3000364" y="1574805"/>
            <a:ext cx="928694" cy="782625"/>
            <a:chOff x="1110" y="2656"/>
            <a:chExt cx="1549" cy="1351"/>
          </a:xfrm>
        </p:grpSpPr>
        <p:sp>
          <p:nvSpPr>
            <p:cNvPr id="132" name="AutoShape 9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" name="AutoShape 10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4" name="AutoShape 11"/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УСПД</a:t>
              </a:r>
              <a:endPara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4929190" y="1574805"/>
            <a:ext cx="928694" cy="782625"/>
            <a:chOff x="1110" y="2656"/>
            <a:chExt cx="1549" cy="1351"/>
          </a:xfrm>
        </p:grpSpPr>
        <p:sp>
          <p:nvSpPr>
            <p:cNvPr id="136" name="AutoShape 9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7" name="AutoShape 10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8" name="AutoShape 11"/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C4950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УСПД</a:t>
              </a:r>
              <a:endPara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140" name="Прямая со стрелкой 139"/>
          <p:cNvCxnSpPr/>
          <p:nvPr/>
        </p:nvCxnSpPr>
        <p:spPr>
          <a:xfrm rot="16200000" flipH="1">
            <a:off x="3214671" y="1357292"/>
            <a:ext cx="414349" cy="14294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Прямая со стрелкой 144"/>
          <p:cNvCxnSpPr/>
          <p:nvPr/>
        </p:nvCxnSpPr>
        <p:spPr>
          <a:xfrm rot="16200000" flipH="1">
            <a:off x="5157791" y="1357290"/>
            <a:ext cx="414349" cy="14294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Прямая со стрелкой 145"/>
          <p:cNvCxnSpPr>
            <a:endCxn id="137" idx="0"/>
          </p:cNvCxnSpPr>
          <p:nvPr/>
        </p:nvCxnSpPr>
        <p:spPr>
          <a:xfrm rot="10800000" flipV="1">
            <a:off x="5850090" y="1959456"/>
            <a:ext cx="507856" cy="0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152"/>
          <p:cNvGrpSpPr/>
          <p:nvPr/>
        </p:nvGrpSpPr>
        <p:grpSpPr>
          <a:xfrm>
            <a:off x="2928926" y="5715016"/>
            <a:ext cx="824400" cy="860400"/>
            <a:chOff x="2928926" y="5643578"/>
            <a:chExt cx="824400" cy="917412"/>
          </a:xfrm>
        </p:grpSpPr>
        <p:pic>
          <p:nvPicPr>
            <p:cNvPr id="152" name="Picture 52" descr="Picture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00364" y="6429396"/>
              <a:ext cx="693919" cy="131594"/>
            </a:xfrm>
            <a:prstGeom prst="rect">
              <a:avLst/>
            </a:prstGeom>
            <a:noFill/>
          </p:spPr>
        </p:pic>
        <p:sp>
          <p:nvSpPr>
            <p:cNvPr id="149" name="Oval 9"/>
            <p:cNvSpPr>
              <a:spLocks noChangeArrowheads="1"/>
            </p:cNvSpPr>
            <p:nvPr/>
          </p:nvSpPr>
          <p:spPr bwMode="gray">
            <a:xfrm>
              <a:off x="2928926" y="5651582"/>
              <a:ext cx="824400" cy="816396"/>
            </a:xfrm>
            <a:prstGeom prst="ellipse">
              <a:avLst/>
            </a:prstGeom>
            <a:gradFill rotWithShape="1">
              <a:gsLst>
                <a:gs pos="0">
                  <a:srgbClr val="0099FF"/>
                </a:gs>
                <a:gs pos="100000">
                  <a:srgbClr val="0099FF">
                    <a:gamma/>
                    <a:shade val="35686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txBody>
            <a:bodyPr wrap="none" anchor="ctr"/>
            <a:lstStyle/>
            <a:p>
              <a:pPr eaLnBrk="1" hangingPunct="1"/>
              <a:endParaRPr lang="ru-RU"/>
            </a:p>
          </p:txBody>
        </p:sp>
        <p:pic>
          <p:nvPicPr>
            <p:cNvPr id="150" name="Picture 70" descr="Picture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28926" y="5643578"/>
              <a:ext cx="638506" cy="680330"/>
            </a:xfrm>
            <a:prstGeom prst="rect">
              <a:avLst/>
            </a:prstGeom>
            <a:noFill/>
          </p:spPr>
        </p:pic>
      </p:grpSp>
      <p:pic>
        <p:nvPicPr>
          <p:cNvPr id="156" name="Рисунок 15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714884"/>
            <a:ext cx="2214546" cy="1284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" name="Рисунок 156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4714884"/>
            <a:ext cx="2214000" cy="128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2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71736" y="285728"/>
            <a:ext cx="1652175" cy="6429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3" name="TextBox 82"/>
          <p:cNvSpPr txBox="1"/>
          <p:nvPr/>
        </p:nvSpPr>
        <p:spPr>
          <a:xfrm>
            <a:off x="2357422" y="928670"/>
            <a:ext cx="21259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000000"/>
                </a:solidFill>
              </a:rPr>
              <a:t>преобразователи протоколов</a:t>
            </a:r>
            <a:endParaRPr lang="ru-RU" sz="1100" dirty="0">
              <a:solidFill>
                <a:srgbClr val="000000"/>
              </a:solidFill>
            </a:endParaRPr>
          </a:p>
        </p:txBody>
      </p:sp>
      <p:grpSp>
        <p:nvGrpSpPr>
          <p:cNvPr id="11" name="Group 41"/>
          <p:cNvGrpSpPr>
            <a:grpSpLocks/>
          </p:cNvGrpSpPr>
          <p:nvPr/>
        </p:nvGrpSpPr>
        <p:grpSpPr bwMode="auto">
          <a:xfrm>
            <a:off x="4001257" y="5715016"/>
            <a:ext cx="824400" cy="824400"/>
            <a:chOff x="555" y="2823"/>
            <a:chExt cx="973" cy="1065"/>
          </a:xfrm>
        </p:grpSpPr>
        <p:pic>
          <p:nvPicPr>
            <p:cNvPr id="88" name="Picture 42" descr="Picture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gray">
            <a:xfrm>
              <a:off x="636" y="3718"/>
              <a:ext cx="819" cy="170"/>
            </a:xfrm>
            <a:prstGeom prst="rect">
              <a:avLst/>
            </a:prstGeom>
            <a:noFill/>
          </p:spPr>
        </p:pic>
        <p:sp>
          <p:nvSpPr>
            <p:cNvPr id="89" name="Oval 43"/>
            <p:cNvSpPr>
              <a:spLocks noChangeArrowheads="1"/>
            </p:cNvSpPr>
            <p:nvPr/>
          </p:nvSpPr>
          <p:spPr bwMode="gray">
            <a:xfrm>
              <a:off x="555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rgbClr val="009999"/>
                </a:gs>
                <a:gs pos="100000">
                  <a:srgbClr val="009999">
                    <a:gamma/>
                    <a:shade val="57255"/>
                    <a:invGamma/>
                  </a:srgbClr>
                </a:gs>
              </a:gsLst>
              <a:path path="rect">
                <a:fillToRect l="100000" t="10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4" name="Oval 44"/>
            <p:cNvSpPr>
              <a:spLocks noChangeArrowheads="1"/>
            </p:cNvSpPr>
            <p:nvPr/>
          </p:nvSpPr>
          <p:spPr bwMode="gray">
            <a:xfrm>
              <a:off x="576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rgbClr val="009999">
                    <a:alpha val="85001"/>
                  </a:srgbClr>
                </a:gs>
                <a:gs pos="100000">
                  <a:srgbClr val="009999">
                    <a:gamma/>
                    <a:shade val="63529"/>
                    <a:invGamma/>
                  </a:srgb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5" name="Oval 45"/>
            <p:cNvSpPr>
              <a:spLocks noChangeArrowheads="1"/>
            </p:cNvSpPr>
            <p:nvPr/>
          </p:nvSpPr>
          <p:spPr bwMode="gray">
            <a:xfrm>
              <a:off x="612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rgbClr val="009999"/>
                </a:gs>
                <a:gs pos="100000">
                  <a:srgbClr val="009999">
                    <a:gamma/>
                    <a:shade val="72549"/>
                    <a:invGamma/>
                  </a:srgb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96" name="Picture 46" descr="Picture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gray">
            <a:xfrm>
              <a:off x="576" y="2880"/>
              <a:ext cx="616" cy="616"/>
            </a:xfrm>
            <a:prstGeom prst="rect">
              <a:avLst/>
            </a:prstGeom>
            <a:noFill/>
          </p:spPr>
        </p:pic>
      </p:grpSp>
      <p:sp>
        <p:nvSpPr>
          <p:cNvPr id="107" name="TextBox 106"/>
          <p:cNvSpPr txBox="1"/>
          <p:nvPr/>
        </p:nvSpPr>
        <p:spPr>
          <a:xfrm>
            <a:off x="3682142" y="6572272"/>
            <a:ext cx="14613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</a:rPr>
              <a:t>АРМ Диспетчера</a:t>
            </a:r>
            <a:endParaRPr lang="ru-RU" sz="1200" b="1" dirty="0">
              <a:solidFill>
                <a:srgbClr val="000000"/>
              </a:solidFill>
            </a:endParaRPr>
          </a:p>
        </p:txBody>
      </p:sp>
      <p:cxnSp>
        <p:nvCxnSpPr>
          <p:cNvPr id="108" name="Прямая со стрелкой 107"/>
          <p:cNvCxnSpPr>
            <a:stCxn id="73" idx="4"/>
            <a:endCxn id="94" idx="0"/>
          </p:cNvCxnSpPr>
          <p:nvPr/>
        </p:nvCxnSpPr>
        <p:spPr>
          <a:xfrm rot="5400000">
            <a:off x="4054564" y="5358260"/>
            <a:ext cx="732184" cy="16937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hape 119"/>
          <p:cNvCxnSpPr>
            <a:stCxn id="69" idx="1"/>
            <a:endCxn id="109" idx="0"/>
          </p:cNvCxnSpPr>
          <p:nvPr/>
        </p:nvCxnSpPr>
        <p:spPr>
          <a:xfrm rot="10800000" flipV="1">
            <a:off x="1357290" y="607198"/>
            <a:ext cx="1214446" cy="1178727"/>
          </a:xfrm>
          <a:prstGeom prst="bentConnector2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179512" y="18864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Схема ПО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2643182"/>
          </a:xfrm>
          <a:prstGeom prst="rect">
            <a:avLst/>
          </a:prstGeom>
          <a:gradFill>
            <a:gsLst>
              <a:gs pos="0">
                <a:schemeClr val="accent1">
                  <a:alpha val="14000"/>
                </a:schemeClr>
              </a:gs>
              <a:gs pos="32000">
                <a:schemeClr val="bg1">
                  <a:alpha val="92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7155277" y="5685771"/>
            <a:ext cx="1000131" cy="672187"/>
            <a:chOff x="576" y="1440"/>
            <a:chExt cx="1152" cy="912"/>
          </a:xfrm>
        </p:grpSpPr>
        <p:sp>
          <p:nvSpPr>
            <p:cNvPr id="8" name="AutoShape 4"/>
            <p:cNvSpPr>
              <a:spLocks noChangeArrowheads="1"/>
            </p:cNvSpPr>
            <p:nvPr/>
          </p:nvSpPr>
          <p:spPr bwMode="gray">
            <a:xfrm>
              <a:off x="576" y="1872"/>
              <a:ext cx="1152" cy="48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rgbClr val="33CC33">
                    <a:gamma/>
                    <a:shade val="46275"/>
                    <a:invGamma/>
                  </a:srgbClr>
                </a:gs>
                <a:gs pos="50000">
                  <a:srgbClr val="33CC33"/>
                </a:gs>
                <a:gs pos="100000">
                  <a:srgbClr val="33CC33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" name="AutoShape 5"/>
            <p:cNvSpPr>
              <a:spLocks noChangeArrowheads="1"/>
            </p:cNvSpPr>
            <p:nvPr/>
          </p:nvSpPr>
          <p:spPr bwMode="gray">
            <a:xfrm>
              <a:off x="576" y="1440"/>
              <a:ext cx="1152" cy="48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rgbClr val="33CC33">
                    <a:gamma/>
                    <a:shade val="46275"/>
                    <a:invGamma/>
                  </a:srgbClr>
                </a:gs>
                <a:gs pos="50000">
                  <a:srgbClr val="33CC33"/>
                </a:gs>
                <a:gs pos="100000">
                  <a:srgbClr val="33CC33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" name="Text Box 21"/>
            <p:cNvSpPr txBox="1">
              <a:spLocks noChangeArrowheads="1"/>
            </p:cNvSpPr>
            <p:nvPr/>
          </p:nvSpPr>
          <p:spPr bwMode="gray">
            <a:xfrm>
              <a:off x="745" y="1537"/>
              <a:ext cx="805" cy="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ru-RU" sz="1100" b="1" dirty="0" smtClean="0">
                  <a:solidFill>
                    <a:schemeClr val="bg1"/>
                  </a:solidFill>
                </a:rPr>
                <a:t>БД</a:t>
              </a:r>
            </a:p>
            <a:p>
              <a:pPr algn="ctr"/>
              <a:endParaRPr lang="ru-RU" sz="105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1050" b="1" dirty="0" smtClean="0">
                  <a:solidFill>
                    <a:schemeClr val="bg1"/>
                  </a:solidFill>
                </a:rPr>
                <a:t>архивы</a:t>
              </a:r>
              <a:endParaRPr lang="en-US" sz="1050" b="1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928414" y="5679499"/>
            <a:ext cx="980886" cy="672193"/>
            <a:chOff x="4032" y="1440"/>
            <a:chExt cx="1200" cy="912"/>
          </a:xfrm>
        </p:grpSpPr>
        <p:sp>
          <p:nvSpPr>
            <p:cNvPr id="13" name="AutoShape 7"/>
            <p:cNvSpPr>
              <a:spLocks noChangeArrowheads="1"/>
            </p:cNvSpPr>
            <p:nvPr/>
          </p:nvSpPr>
          <p:spPr bwMode="gray">
            <a:xfrm>
              <a:off x="4032" y="1872"/>
              <a:ext cx="1200" cy="48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rgbClr val="0099FF">
                    <a:gamma/>
                    <a:shade val="46275"/>
                    <a:invGamma/>
                  </a:srgbClr>
                </a:gs>
                <a:gs pos="5000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" name="AutoShape 8"/>
            <p:cNvSpPr>
              <a:spLocks noChangeArrowheads="1"/>
            </p:cNvSpPr>
            <p:nvPr/>
          </p:nvSpPr>
          <p:spPr bwMode="gray">
            <a:xfrm>
              <a:off x="4032" y="1440"/>
              <a:ext cx="1200" cy="48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rgbClr val="0099FF">
                    <a:gamma/>
                    <a:shade val="46275"/>
                    <a:invGamma/>
                  </a:srgbClr>
                </a:gs>
                <a:gs pos="5000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5" name="Text Box 21"/>
          <p:cNvSpPr txBox="1">
            <a:spLocks noChangeArrowheads="1"/>
          </p:cNvSpPr>
          <p:nvPr/>
        </p:nvSpPr>
        <p:spPr bwMode="gray">
          <a:xfrm>
            <a:off x="848956" y="5750937"/>
            <a:ext cx="1151276" cy="592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</a:rPr>
              <a:t>БД</a:t>
            </a:r>
          </a:p>
          <a:p>
            <a:pPr algn="ctr"/>
            <a:endParaRPr lang="ru-RU" sz="1100" b="1" dirty="0" smtClean="0">
              <a:solidFill>
                <a:srgbClr val="000000"/>
              </a:solidFill>
            </a:endParaRPr>
          </a:p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конфигурация</a:t>
            </a:r>
            <a:endParaRPr lang="en-US" sz="1050" b="1" dirty="0" smtClean="0">
              <a:solidFill>
                <a:schemeClr val="bg1"/>
              </a:solidFill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1000108"/>
            <a:ext cx="857256" cy="608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Группа 115"/>
          <p:cNvGrpSpPr/>
          <p:nvPr/>
        </p:nvGrpSpPr>
        <p:grpSpPr>
          <a:xfrm>
            <a:off x="142844" y="3107730"/>
            <a:ext cx="2928958" cy="3464541"/>
            <a:chOff x="309811" y="2351163"/>
            <a:chExt cx="2262806" cy="3464541"/>
          </a:xfrm>
        </p:grpSpPr>
        <p:grpSp>
          <p:nvGrpSpPr>
            <p:cNvPr id="6" name="Группа 16"/>
            <p:cNvGrpSpPr/>
            <p:nvPr/>
          </p:nvGrpSpPr>
          <p:grpSpPr>
            <a:xfrm>
              <a:off x="309811" y="2351163"/>
              <a:ext cx="2262806" cy="3464541"/>
              <a:chOff x="-1195883" y="3143243"/>
              <a:chExt cx="5512922" cy="5826719"/>
            </a:xfrm>
          </p:grpSpPr>
          <p:sp>
            <p:nvSpPr>
              <p:cNvPr id="18" name="AutoShape 17"/>
              <p:cNvSpPr>
                <a:spLocks noChangeArrowheads="1"/>
              </p:cNvSpPr>
              <p:nvPr/>
            </p:nvSpPr>
            <p:spPr bwMode="gray">
              <a:xfrm>
                <a:off x="-1195883" y="3143243"/>
                <a:ext cx="5512922" cy="5826719"/>
              </a:xfrm>
              <a:prstGeom prst="roundRect">
                <a:avLst>
                  <a:gd name="adj" fmla="val 11921"/>
                </a:avLst>
              </a:prstGeom>
              <a:noFill/>
              <a:ln>
                <a:solidFill>
                  <a:schemeClr val="accent2"/>
                </a:solidFill>
                <a:prstDash val="dash"/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9" name="AutoShape 11"/>
              <p:cNvSpPr>
                <a:spLocks noChangeArrowheads="1"/>
              </p:cNvSpPr>
              <p:nvPr/>
            </p:nvSpPr>
            <p:spPr bwMode="gray">
              <a:xfrm>
                <a:off x="424605" y="3363104"/>
                <a:ext cx="3647243" cy="494524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009999"/>
                  </a:gs>
                  <a:gs pos="100000">
                    <a:srgbClr val="006B6B"/>
                  </a:gs>
                </a:gsLst>
                <a:lin ang="5400000" scaled="1"/>
              </a:gra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" name="Freeform 12"/>
              <p:cNvSpPr>
                <a:spLocks/>
              </p:cNvSpPr>
              <p:nvPr/>
            </p:nvSpPr>
            <p:spPr bwMode="gray">
              <a:xfrm>
                <a:off x="471398" y="3401227"/>
                <a:ext cx="693924" cy="247629"/>
              </a:xfrm>
              <a:custGeom>
                <a:avLst/>
                <a:gdLst>
                  <a:gd name="T0" fmla="*/ 105920 w 596"/>
                  <a:gd name="T1" fmla="*/ 0 h 598"/>
                  <a:gd name="T2" fmla="*/ 0 w 596"/>
                  <a:gd name="T3" fmla="*/ 105566 h 598"/>
                  <a:gd name="T4" fmla="*/ 0 w 596"/>
                  <a:gd name="T5" fmla="*/ 526936 h 598"/>
                  <a:gd name="T6" fmla="*/ 144518 w 596"/>
                  <a:gd name="T7" fmla="*/ 155665 h 598"/>
                  <a:gd name="T8" fmla="*/ 528704 w 596"/>
                  <a:gd name="T9" fmla="*/ 0 h 598"/>
                  <a:gd name="T10" fmla="*/ 105920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3D4D4"/>
                  </a:gs>
                  <a:gs pos="100000">
                    <a:srgbClr val="009999">
                      <a:alpha val="0"/>
                    </a:srgbClr>
                  </a:gs>
                </a:gsLst>
                <a:lin ang="2700000" scaled="1"/>
              </a:gra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" name="Text Box 7"/>
              <p:cNvSpPr txBox="1">
                <a:spLocks noChangeArrowheads="1"/>
              </p:cNvSpPr>
              <p:nvPr/>
            </p:nvSpPr>
            <p:spPr bwMode="gray">
              <a:xfrm>
                <a:off x="283192" y="3334390"/>
                <a:ext cx="4031701" cy="46586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ru-RU" sz="120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СЕРВЕР </a:t>
                </a:r>
                <a:r>
                  <a:rPr lang="en-US" sz="120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IEC104</a:t>
                </a:r>
                <a:endParaRPr lang="en-US" sz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22" name="AutoShape 5"/>
              <p:cNvSpPr>
                <a:spLocks noChangeArrowheads="1"/>
              </p:cNvSpPr>
              <p:nvPr/>
            </p:nvSpPr>
            <p:spPr bwMode="gray">
              <a:xfrm>
                <a:off x="424063" y="3984264"/>
                <a:ext cx="3647873" cy="493199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0066CC"/>
                  </a:gs>
                  <a:gs pos="100000">
                    <a:srgbClr val="00478E"/>
                  </a:gs>
                </a:gsLst>
                <a:lin ang="5400000" scaled="1"/>
              </a:gra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" name="Text Box 7"/>
              <p:cNvSpPr txBox="1">
                <a:spLocks noChangeArrowheads="1"/>
              </p:cNvSpPr>
              <p:nvPr/>
            </p:nvSpPr>
            <p:spPr bwMode="gray">
              <a:xfrm>
                <a:off x="357156" y="3984264"/>
                <a:ext cx="3957734" cy="46586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ru-RU" sz="120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СЕРВЕР ПП</a:t>
                </a:r>
                <a:endParaRPr lang="en-US" sz="12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24" name="Freeform 6"/>
              <p:cNvSpPr>
                <a:spLocks/>
              </p:cNvSpPr>
              <p:nvPr/>
            </p:nvSpPr>
            <p:spPr bwMode="gray">
              <a:xfrm>
                <a:off x="457238" y="3984264"/>
                <a:ext cx="613271" cy="248399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66CC">
                      <a:gamma/>
                      <a:tint val="54510"/>
                      <a:invGamma/>
                    </a:srgbClr>
                  </a:gs>
                  <a:gs pos="50000">
                    <a:srgbClr val="0066CC">
                      <a:alpha val="0"/>
                    </a:srgbClr>
                  </a:gs>
                  <a:gs pos="100000">
                    <a:srgbClr val="0066CC">
                      <a:gamma/>
                      <a:tint val="54510"/>
                      <a:invGamma/>
                    </a:srgb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5" name="AutoShape 5"/>
              <p:cNvSpPr>
                <a:spLocks noChangeArrowheads="1"/>
              </p:cNvSpPr>
              <p:nvPr/>
            </p:nvSpPr>
            <p:spPr bwMode="gray">
              <a:xfrm>
                <a:off x="424063" y="4584991"/>
                <a:ext cx="3647873" cy="493199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AB81FF"/>
                  </a:gs>
                  <a:gs pos="100000">
                    <a:srgbClr val="9661FF"/>
                  </a:gs>
                </a:gsLst>
                <a:lin ang="5400000" scaled="1"/>
              </a:gra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" name="Text Box 7"/>
              <p:cNvSpPr txBox="1">
                <a:spLocks noChangeArrowheads="1"/>
              </p:cNvSpPr>
              <p:nvPr/>
            </p:nvSpPr>
            <p:spPr bwMode="gray">
              <a:xfrm>
                <a:off x="357159" y="4599712"/>
                <a:ext cx="3857653" cy="46586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ru-RU" sz="120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СЕРВЕР ТМ</a:t>
                </a:r>
                <a:endParaRPr lang="en-US" sz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27" name="Freeform 12"/>
              <p:cNvSpPr>
                <a:spLocks/>
              </p:cNvSpPr>
              <p:nvPr/>
            </p:nvSpPr>
            <p:spPr bwMode="gray">
              <a:xfrm>
                <a:off x="495498" y="4584991"/>
                <a:ext cx="614289" cy="247629"/>
              </a:xfrm>
              <a:custGeom>
                <a:avLst/>
                <a:gdLst>
                  <a:gd name="T0" fmla="*/ 105920 w 596"/>
                  <a:gd name="T1" fmla="*/ 0 h 598"/>
                  <a:gd name="T2" fmla="*/ 0 w 596"/>
                  <a:gd name="T3" fmla="*/ 105566 h 598"/>
                  <a:gd name="T4" fmla="*/ 0 w 596"/>
                  <a:gd name="T5" fmla="*/ 526936 h 598"/>
                  <a:gd name="T6" fmla="*/ 144518 w 596"/>
                  <a:gd name="T7" fmla="*/ 155665 h 598"/>
                  <a:gd name="T8" fmla="*/ 528704 w 596"/>
                  <a:gd name="T9" fmla="*/ 0 h 598"/>
                  <a:gd name="T10" fmla="*/ 105920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E8FAFE">
                      <a:alpha val="46000"/>
                    </a:srgbClr>
                  </a:gs>
                  <a:gs pos="100000">
                    <a:srgbClr val="009999">
                      <a:alpha val="0"/>
                    </a:srgbClr>
                  </a:gs>
                </a:gsLst>
                <a:lin ang="2700000" scaled="1"/>
              </a:gra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8" name="AutoShape 5"/>
            <p:cNvSpPr>
              <a:spLocks noChangeArrowheads="1"/>
            </p:cNvSpPr>
            <p:nvPr/>
          </p:nvSpPr>
          <p:spPr bwMode="gray">
            <a:xfrm>
              <a:off x="956123" y="3556857"/>
              <a:ext cx="1497287" cy="29325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D7D200"/>
                </a:gs>
                <a:gs pos="100000">
                  <a:srgbClr val="C49500"/>
                </a:gs>
              </a:gsLst>
              <a:lin ang="5400000" scaled="1"/>
            </a:gra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12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ЧИСТКА АРХИВОВ</a:t>
              </a:r>
            </a:p>
          </p:txBody>
        </p:sp>
        <p:sp>
          <p:nvSpPr>
            <p:cNvPr id="29" name="Freeform 12"/>
            <p:cNvSpPr>
              <a:spLocks/>
            </p:cNvSpPr>
            <p:nvPr/>
          </p:nvSpPr>
          <p:spPr bwMode="gray">
            <a:xfrm>
              <a:off x="985444" y="3556857"/>
              <a:ext cx="252138" cy="147239"/>
            </a:xfrm>
            <a:custGeom>
              <a:avLst/>
              <a:gdLst>
                <a:gd name="T0" fmla="*/ 105920 w 596"/>
                <a:gd name="T1" fmla="*/ 0 h 598"/>
                <a:gd name="T2" fmla="*/ 0 w 596"/>
                <a:gd name="T3" fmla="*/ 105566 h 598"/>
                <a:gd name="T4" fmla="*/ 0 w 596"/>
                <a:gd name="T5" fmla="*/ 526936 h 598"/>
                <a:gd name="T6" fmla="*/ 144518 w 596"/>
                <a:gd name="T7" fmla="*/ 155665 h 598"/>
                <a:gd name="T8" fmla="*/ 528704 w 596"/>
                <a:gd name="T9" fmla="*/ 0 h 598"/>
                <a:gd name="T10" fmla="*/ 10592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E8FAFE">
                    <a:alpha val="46000"/>
                  </a:srgbClr>
                </a:gs>
                <a:gs pos="100000">
                  <a:srgbClr val="009999">
                    <a:alpha val="0"/>
                  </a:srgbClr>
                </a:gs>
              </a:gsLst>
              <a:lin ang="2700000" scaled="1"/>
            </a:gra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" name="AutoShape 5"/>
            <p:cNvSpPr>
              <a:spLocks noChangeArrowheads="1"/>
            </p:cNvSpPr>
            <p:nvPr/>
          </p:nvSpPr>
          <p:spPr bwMode="gray">
            <a:xfrm>
              <a:off x="956123" y="3914047"/>
              <a:ext cx="1497287" cy="29325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5400000" scaled="1"/>
            </a:gra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" name="Text Box 7"/>
            <p:cNvSpPr txBox="1">
              <a:spLocks noChangeArrowheads="1"/>
            </p:cNvSpPr>
            <p:nvPr/>
          </p:nvSpPr>
          <p:spPr bwMode="gray">
            <a:xfrm>
              <a:off x="928662" y="3922800"/>
              <a:ext cx="1428760" cy="2769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ru-RU" sz="12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ЭКСПОРТ БД</a:t>
              </a:r>
              <a:endParaRPr lang="en-US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32" name="Freeform 12"/>
            <p:cNvSpPr>
              <a:spLocks/>
            </p:cNvSpPr>
            <p:nvPr/>
          </p:nvSpPr>
          <p:spPr bwMode="gray">
            <a:xfrm>
              <a:off x="985444" y="3914047"/>
              <a:ext cx="252138" cy="147239"/>
            </a:xfrm>
            <a:custGeom>
              <a:avLst/>
              <a:gdLst>
                <a:gd name="T0" fmla="*/ 105920 w 596"/>
                <a:gd name="T1" fmla="*/ 0 h 598"/>
                <a:gd name="T2" fmla="*/ 0 w 596"/>
                <a:gd name="T3" fmla="*/ 105566 h 598"/>
                <a:gd name="T4" fmla="*/ 0 w 596"/>
                <a:gd name="T5" fmla="*/ 526936 h 598"/>
                <a:gd name="T6" fmla="*/ 144518 w 596"/>
                <a:gd name="T7" fmla="*/ 155665 h 598"/>
                <a:gd name="T8" fmla="*/ 528704 w 596"/>
                <a:gd name="T9" fmla="*/ 0 h 598"/>
                <a:gd name="T10" fmla="*/ 10592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E8FAFE">
                    <a:alpha val="46000"/>
                  </a:srgbClr>
                </a:gs>
                <a:gs pos="100000">
                  <a:srgbClr val="009999">
                    <a:alpha val="0"/>
                  </a:srgbClr>
                </a:gs>
              </a:gsLst>
              <a:lin ang="2700000" scaled="1"/>
            </a:gra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" name="AutoShape 5"/>
            <p:cNvSpPr>
              <a:spLocks noChangeArrowheads="1"/>
            </p:cNvSpPr>
            <p:nvPr/>
          </p:nvSpPr>
          <p:spPr bwMode="gray">
            <a:xfrm>
              <a:off x="956123" y="4271237"/>
              <a:ext cx="1497287" cy="29325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5400000" scaled="1"/>
            </a:gra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" name="Text Box 7"/>
            <p:cNvSpPr txBox="1">
              <a:spLocks noChangeArrowheads="1"/>
            </p:cNvSpPr>
            <p:nvPr/>
          </p:nvSpPr>
          <p:spPr bwMode="gray">
            <a:xfrm>
              <a:off x="928662" y="4279990"/>
              <a:ext cx="1583392" cy="2462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ru-RU" sz="1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СИНХРОНИЗАЦИЯ БД</a:t>
              </a:r>
              <a:endParaRPr lang="en-US" sz="1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35" name="Freeform 12"/>
            <p:cNvSpPr>
              <a:spLocks/>
            </p:cNvSpPr>
            <p:nvPr/>
          </p:nvSpPr>
          <p:spPr bwMode="gray">
            <a:xfrm>
              <a:off x="985444" y="4271237"/>
              <a:ext cx="252138" cy="147239"/>
            </a:xfrm>
            <a:custGeom>
              <a:avLst/>
              <a:gdLst>
                <a:gd name="T0" fmla="*/ 105920 w 596"/>
                <a:gd name="T1" fmla="*/ 0 h 598"/>
                <a:gd name="T2" fmla="*/ 0 w 596"/>
                <a:gd name="T3" fmla="*/ 105566 h 598"/>
                <a:gd name="T4" fmla="*/ 0 w 596"/>
                <a:gd name="T5" fmla="*/ 526936 h 598"/>
                <a:gd name="T6" fmla="*/ 144518 w 596"/>
                <a:gd name="T7" fmla="*/ 155665 h 598"/>
                <a:gd name="T8" fmla="*/ 528704 w 596"/>
                <a:gd name="T9" fmla="*/ 0 h 598"/>
                <a:gd name="T10" fmla="*/ 10592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E8FAFE">
                    <a:alpha val="46000"/>
                  </a:srgbClr>
                </a:gs>
                <a:gs pos="100000">
                  <a:srgbClr val="009999">
                    <a:alpha val="0"/>
                  </a:srgbClr>
                </a:gs>
              </a:gsLst>
              <a:lin ang="2700000" scaled="1"/>
            </a:gra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" name="Группа 114"/>
          <p:cNvGrpSpPr/>
          <p:nvPr/>
        </p:nvGrpSpPr>
        <p:grpSpPr>
          <a:xfrm>
            <a:off x="5929323" y="3098984"/>
            <a:ext cx="3000396" cy="3473288"/>
            <a:chOff x="6374227" y="2342411"/>
            <a:chExt cx="2316763" cy="3473288"/>
          </a:xfrm>
        </p:grpSpPr>
        <p:grpSp>
          <p:nvGrpSpPr>
            <p:cNvPr id="11" name="Группа 35"/>
            <p:cNvGrpSpPr/>
            <p:nvPr/>
          </p:nvGrpSpPr>
          <p:grpSpPr>
            <a:xfrm>
              <a:off x="6374227" y="2342411"/>
              <a:ext cx="2316763" cy="3473288"/>
              <a:chOff x="148802" y="3143245"/>
              <a:chExt cx="5644381" cy="5841429"/>
            </a:xfrm>
          </p:grpSpPr>
          <p:sp>
            <p:nvSpPr>
              <p:cNvPr id="37" name="AutoShape 17"/>
              <p:cNvSpPr>
                <a:spLocks noChangeArrowheads="1"/>
              </p:cNvSpPr>
              <p:nvPr/>
            </p:nvSpPr>
            <p:spPr bwMode="gray">
              <a:xfrm>
                <a:off x="148802" y="3143245"/>
                <a:ext cx="5644381" cy="5841429"/>
              </a:xfrm>
              <a:prstGeom prst="roundRect">
                <a:avLst>
                  <a:gd name="adj" fmla="val 11921"/>
                </a:avLst>
              </a:prstGeom>
              <a:noFill/>
              <a:ln>
                <a:solidFill>
                  <a:srgbClr val="00B050"/>
                </a:solidFill>
                <a:prstDash val="dash"/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8" name="AutoShape 11"/>
              <p:cNvSpPr>
                <a:spLocks noChangeArrowheads="1"/>
              </p:cNvSpPr>
              <p:nvPr/>
            </p:nvSpPr>
            <p:spPr bwMode="gray">
              <a:xfrm>
                <a:off x="424605" y="3363104"/>
                <a:ext cx="3647243" cy="494524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009999"/>
                  </a:gs>
                  <a:gs pos="100000">
                    <a:srgbClr val="006B6B"/>
                  </a:gs>
                </a:gsLst>
                <a:lin ang="5400000" scaled="1"/>
              </a:gra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9" name="Freeform 12"/>
              <p:cNvSpPr>
                <a:spLocks/>
              </p:cNvSpPr>
              <p:nvPr/>
            </p:nvSpPr>
            <p:spPr bwMode="gray">
              <a:xfrm>
                <a:off x="471398" y="3401227"/>
                <a:ext cx="693924" cy="247629"/>
              </a:xfrm>
              <a:custGeom>
                <a:avLst/>
                <a:gdLst>
                  <a:gd name="T0" fmla="*/ 105920 w 596"/>
                  <a:gd name="T1" fmla="*/ 0 h 598"/>
                  <a:gd name="T2" fmla="*/ 0 w 596"/>
                  <a:gd name="T3" fmla="*/ 105566 h 598"/>
                  <a:gd name="T4" fmla="*/ 0 w 596"/>
                  <a:gd name="T5" fmla="*/ 526936 h 598"/>
                  <a:gd name="T6" fmla="*/ 144518 w 596"/>
                  <a:gd name="T7" fmla="*/ 155665 h 598"/>
                  <a:gd name="T8" fmla="*/ 528704 w 596"/>
                  <a:gd name="T9" fmla="*/ 0 h 598"/>
                  <a:gd name="T10" fmla="*/ 105920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3D4D4"/>
                  </a:gs>
                  <a:gs pos="100000">
                    <a:srgbClr val="009999">
                      <a:alpha val="0"/>
                    </a:srgbClr>
                  </a:gs>
                </a:gsLst>
                <a:lin ang="2700000" scaled="1"/>
              </a:gra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0" name="Text Box 7"/>
              <p:cNvSpPr txBox="1">
                <a:spLocks noChangeArrowheads="1"/>
              </p:cNvSpPr>
              <p:nvPr/>
            </p:nvSpPr>
            <p:spPr bwMode="gray">
              <a:xfrm>
                <a:off x="283192" y="3334390"/>
                <a:ext cx="4031701" cy="46586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ru-RU" sz="120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СЕРВЕР </a:t>
                </a:r>
                <a:r>
                  <a:rPr lang="en-US" sz="120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IEC104</a:t>
                </a:r>
                <a:endParaRPr lang="en-US" sz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41" name="AutoShape 5"/>
              <p:cNvSpPr>
                <a:spLocks noChangeArrowheads="1"/>
              </p:cNvSpPr>
              <p:nvPr/>
            </p:nvSpPr>
            <p:spPr bwMode="gray">
              <a:xfrm>
                <a:off x="424063" y="4584991"/>
                <a:ext cx="3647873" cy="493199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AB81FF"/>
                  </a:gs>
                  <a:gs pos="100000">
                    <a:srgbClr val="9661FF"/>
                  </a:gs>
                </a:gsLst>
                <a:lin ang="5400000" scaled="1"/>
              </a:gra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2" name="Text Box 7"/>
              <p:cNvSpPr txBox="1">
                <a:spLocks noChangeArrowheads="1"/>
              </p:cNvSpPr>
              <p:nvPr/>
            </p:nvSpPr>
            <p:spPr bwMode="gray">
              <a:xfrm>
                <a:off x="357159" y="4599712"/>
                <a:ext cx="3857653" cy="46586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ru-RU" sz="120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СЕРВЕР ТМ</a:t>
                </a:r>
                <a:endParaRPr lang="en-US" sz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43" name="Freeform 12"/>
              <p:cNvSpPr>
                <a:spLocks/>
              </p:cNvSpPr>
              <p:nvPr/>
            </p:nvSpPr>
            <p:spPr bwMode="gray">
              <a:xfrm>
                <a:off x="495498" y="4584991"/>
                <a:ext cx="614289" cy="247629"/>
              </a:xfrm>
              <a:custGeom>
                <a:avLst/>
                <a:gdLst>
                  <a:gd name="T0" fmla="*/ 105920 w 596"/>
                  <a:gd name="T1" fmla="*/ 0 h 598"/>
                  <a:gd name="T2" fmla="*/ 0 w 596"/>
                  <a:gd name="T3" fmla="*/ 105566 h 598"/>
                  <a:gd name="T4" fmla="*/ 0 w 596"/>
                  <a:gd name="T5" fmla="*/ 526936 h 598"/>
                  <a:gd name="T6" fmla="*/ 144518 w 596"/>
                  <a:gd name="T7" fmla="*/ 155665 h 598"/>
                  <a:gd name="T8" fmla="*/ 528704 w 596"/>
                  <a:gd name="T9" fmla="*/ 0 h 598"/>
                  <a:gd name="T10" fmla="*/ 105920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E8FAFE">
                      <a:alpha val="46000"/>
                    </a:srgbClr>
                  </a:gs>
                  <a:gs pos="100000">
                    <a:srgbClr val="009999">
                      <a:alpha val="0"/>
                    </a:srgbClr>
                  </a:gs>
                </a:gsLst>
                <a:lin ang="2700000" scaled="1"/>
              </a:gra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44" name="AutoShape 5"/>
            <p:cNvSpPr>
              <a:spLocks noChangeArrowheads="1"/>
            </p:cNvSpPr>
            <p:nvPr/>
          </p:nvSpPr>
          <p:spPr bwMode="gray">
            <a:xfrm>
              <a:off x="6468606" y="3548104"/>
              <a:ext cx="1497287" cy="29325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D7D200"/>
                </a:gs>
                <a:gs pos="100000">
                  <a:srgbClr val="C49500"/>
                </a:gs>
              </a:gsLst>
              <a:lin ang="5400000" scaled="1"/>
            </a:gra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12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ЧИСТКА АРХИВОВ</a:t>
              </a:r>
              <a:endParaRPr lang="ru-RU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5" name="Freeform 12"/>
            <p:cNvSpPr>
              <a:spLocks/>
            </p:cNvSpPr>
            <p:nvPr/>
          </p:nvSpPr>
          <p:spPr bwMode="gray">
            <a:xfrm>
              <a:off x="6497927" y="3548104"/>
              <a:ext cx="252138" cy="147239"/>
            </a:xfrm>
            <a:custGeom>
              <a:avLst/>
              <a:gdLst>
                <a:gd name="T0" fmla="*/ 105920 w 596"/>
                <a:gd name="T1" fmla="*/ 0 h 598"/>
                <a:gd name="T2" fmla="*/ 0 w 596"/>
                <a:gd name="T3" fmla="*/ 105566 h 598"/>
                <a:gd name="T4" fmla="*/ 0 w 596"/>
                <a:gd name="T5" fmla="*/ 526936 h 598"/>
                <a:gd name="T6" fmla="*/ 144518 w 596"/>
                <a:gd name="T7" fmla="*/ 155665 h 598"/>
                <a:gd name="T8" fmla="*/ 528704 w 596"/>
                <a:gd name="T9" fmla="*/ 0 h 598"/>
                <a:gd name="T10" fmla="*/ 10592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E8FAFE">
                    <a:alpha val="46000"/>
                  </a:srgbClr>
                </a:gs>
                <a:gs pos="100000">
                  <a:srgbClr val="009999">
                    <a:alpha val="0"/>
                  </a:srgbClr>
                </a:gs>
              </a:gsLst>
              <a:lin ang="2700000" scaled="1"/>
            </a:gra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" name="AutoShape 5"/>
            <p:cNvSpPr>
              <a:spLocks noChangeArrowheads="1"/>
            </p:cNvSpPr>
            <p:nvPr/>
          </p:nvSpPr>
          <p:spPr bwMode="gray">
            <a:xfrm>
              <a:off x="6468606" y="3905294"/>
              <a:ext cx="1497287" cy="29325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5400000" scaled="1"/>
            </a:gra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" name="Text Box 7"/>
            <p:cNvSpPr txBox="1">
              <a:spLocks noChangeArrowheads="1"/>
            </p:cNvSpPr>
            <p:nvPr/>
          </p:nvSpPr>
          <p:spPr bwMode="gray">
            <a:xfrm>
              <a:off x="6441145" y="3914047"/>
              <a:ext cx="1428760" cy="2769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ru-RU" sz="12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ЭКСПОРТ БД</a:t>
              </a:r>
              <a:endParaRPr lang="en-US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8" name="Freeform 12"/>
            <p:cNvSpPr>
              <a:spLocks/>
            </p:cNvSpPr>
            <p:nvPr/>
          </p:nvSpPr>
          <p:spPr bwMode="gray">
            <a:xfrm>
              <a:off x="6497927" y="3905294"/>
              <a:ext cx="252138" cy="147239"/>
            </a:xfrm>
            <a:custGeom>
              <a:avLst/>
              <a:gdLst>
                <a:gd name="T0" fmla="*/ 105920 w 596"/>
                <a:gd name="T1" fmla="*/ 0 h 598"/>
                <a:gd name="T2" fmla="*/ 0 w 596"/>
                <a:gd name="T3" fmla="*/ 105566 h 598"/>
                <a:gd name="T4" fmla="*/ 0 w 596"/>
                <a:gd name="T5" fmla="*/ 526936 h 598"/>
                <a:gd name="T6" fmla="*/ 144518 w 596"/>
                <a:gd name="T7" fmla="*/ 155665 h 598"/>
                <a:gd name="T8" fmla="*/ 528704 w 596"/>
                <a:gd name="T9" fmla="*/ 0 h 598"/>
                <a:gd name="T10" fmla="*/ 10592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E8FAFE">
                    <a:alpha val="46000"/>
                  </a:srgbClr>
                </a:gs>
                <a:gs pos="100000">
                  <a:srgbClr val="009999">
                    <a:alpha val="0"/>
                  </a:srgbClr>
                </a:gs>
              </a:gsLst>
              <a:lin ang="2700000" scaled="1"/>
            </a:gra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9" name="AutoShape 5"/>
            <p:cNvSpPr>
              <a:spLocks noChangeArrowheads="1"/>
            </p:cNvSpPr>
            <p:nvPr/>
          </p:nvSpPr>
          <p:spPr bwMode="gray">
            <a:xfrm>
              <a:off x="6468606" y="4262484"/>
              <a:ext cx="1497287" cy="29325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5400000" scaled="1"/>
            </a:gra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" name="Text Box 7"/>
            <p:cNvSpPr txBox="1">
              <a:spLocks noChangeArrowheads="1"/>
            </p:cNvSpPr>
            <p:nvPr/>
          </p:nvSpPr>
          <p:spPr bwMode="gray">
            <a:xfrm>
              <a:off x="6441145" y="4271237"/>
              <a:ext cx="1583392" cy="2462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ru-RU" sz="1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СИНХРОНИЗАЦИЯ БД</a:t>
              </a:r>
              <a:endParaRPr lang="en-US" sz="1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1" name="Freeform 12"/>
            <p:cNvSpPr>
              <a:spLocks/>
            </p:cNvSpPr>
            <p:nvPr/>
          </p:nvSpPr>
          <p:spPr bwMode="gray">
            <a:xfrm>
              <a:off x="6497927" y="4262484"/>
              <a:ext cx="252138" cy="147239"/>
            </a:xfrm>
            <a:custGeom>
              <a:avLst/>
              <a:gdLst>
                <a:gd name="T0" fmla="*/ 105920 w 596"/>
                <a:gd name="T1" fmla="*/ 0 h 598"/>
                <a:gd name="T2" fmla="*/ 0 w 596"/>
                <a:gd name="T3" fmla="*/ 105566 h 598"/>
                <a:gd name="T4" fmla="*/ 0 w 596"/>
                <a:gd name="T5" fmla="*/ 526936 h 598"/>
                <a:gd name="T6" fmla="*/ 144518 w 596"/>
                <a:gd name="T7" fmla="*/ 155665 h 598"/>
                <a:gd name="T8" fmla="*/ 528704 w 596"/>
                <a:gd name="T9" fmla="*/ 0 h 598"/>
                <a:gd name="T10" fmla="*/ 10592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E8FAFE">
                    <a:alpha val="46000"/>
                  </a:srgbClr>
                </a:gs>
                <a:gs pos="100000">
                  <a:srgbClr val="009999">
                    <a:alpha val="0"/>
                  </a:srgbClr>
                </a:gs>
              </a:gsLst>
              <a:lin ang="2700000" scaled="1"/>
            </a:gra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79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1714464"/>
            <a:ext cx="1285883" cy="500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0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714464"/>
            <a:ext cx="1285884" cy="5000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1" name="TextBox 80"/>
          <p:cNvSpPr txBox="1"/>
          <p:nvPr/>
        </p:nvSpPr>
        <p:spPr>
          <a:xfrm>
            <a:off x="3071802" y="2357406"/>
            <a:ext cx="29011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</a:rPr>
              <a:t>ПРЕОБРАЗОВАТЕЛИ ПРОТОКОЛОВ</a:t>
            </a:r>
            <a:endParaRPr lang="ru-RU" sz="1200" b="1" dirty="0">
              <a:solidFill>
                <a:srgbClr val="000000"/>
              </a:solidFill>
            </a:endParaRPr>
          </a:p>
        </p:txBody>
      </p:sp>
      <p:cxnSp>
        <p:nvCxnSpPr>
          <p:cNvPr id="87" name="Прямая со стрелкой 86"/>
          <p:cNvCxnSpPr/>
          <p:nvPr/>
        </p:nvCxnSpPr>
        <p:spPr>
          <a:xfrm>
            <a:off x="3071802" y="4143380"/>
            <a:ext cx="2857520" cy="1588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714348" y="2685369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n>
                  <a:solidFill>
                    <a:schemeClr val="bg2"/>
                  </a:solidFill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СЕРВЕР 1</a:t>
            </a:r>
            <a:endParaRPr lang="ru-RU" b="1" dirty="0">
              <a:ln>
                <a:solidFill>
                  <a:schemeClr val="bg2"/>
                </a:solidFill>
              </a:ln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7045034" y="2685375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n>
                  <a:solidFill>
                    <a:schemeClr val="bg2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СЕРВЕР 2</a:t>
            </a:r>
            <a:endParaRPr lang="ru-RU" b="1" dirty="0">
              <a:ln>
                <a:solidFill>
                  <a:schemeClr val="bg2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2" name="Shape 91"/>
          <p:cNvCxnSpPr>
            <a:stCxn id="40" idx="0"/>
            <a:endCxn id="80" idx="3"/>
          </p:cNvCxnSpPr>
          <p:nvPr/>
        </p:nvCxnSpPr>
        <p:spPr>
          <a:xfrm rot="16200000" flipV="1">
            <a:off x="6162501" y="2302809"/>
            <a:ext cx="1248154" cy="571504"/>
          </a:xfrm>
          <a:prstGeom prst="bentConnector2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hape 92"/>
          <p:cNvCxnSpPr>
            <a:stCxn id="21" idx="0"/>
            <a:endCxn id="79" idx="1"/>
          </p:cNvCxnSpPr>
          <p:nvPr/>
        </p:nvCxnSpPr>
        <p:spPr>
          <a:xfrm rot="5400000" flipH="1" flipV="1">
            <a:off x="1621620" y="2342707"/>
            <a:ext cx="1256721" cy="500636"/>
          </a:xfrm>
          <a:prstGeom prst="bentConnector2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hape 97"/>
          <p:cNvCxnSpPr>
            <a:stCxn id="19" idx="3"/>
            <a:endCxn id="80" idx="2"/>
          </p:cNvCxnSpPr>
          <p:nvPr/>
        </p:nvCxnSpPr>
        <p:spPr>
          <a:xfrm flipV="1">
            <a:off x="2941534" y="2214504"/>
            <a:ext cx="2916350" cy="1170975"/>
          </a:xfrm>
          <a:prstGeom prst="bentConnector2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hape 98"/>
          <p:cNvCxnSpPr>
            <a:stCxn id="38" idx="1"/>
            <a:endCxn id="79" idx="2"/>
          </p:cNvCxnSpPr>
          <p:nvPr/>
        </p:nvCxnSpPr>
        <p:spPr>
          <a:xfrm rot="10800000">
            <a:off x="3143241" y="2214864"/>
            <a:ext cx="2932691" cy="1161868"/>
          </a:xfrm>
          <a:prstGeom prst="bentConnector2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 стрелкой 113"/>
          <p:cNvCxnSpPr/>
          <p:nvPr/>
        </p:nvCxnSpPr>
        <p:spPr>
          <a:xfrm>
            <a:off x="3857620" y="2071654"/>
            <a:ext cx="1285884" cy="1588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Заголовок 1"/>
          <p:cNvSpPr>
            <a:spLocks noGrp="1"/>
          </p:cNvSpPr>
          <p:nvPr>
            <p:ph type="title"/>
          </p:nvPr>
        </p:nvSpPr>
        <p:spPr>
          <a:xfrm>
            <a:off x="0" y="293669"/>
            <a:ext cx="9144000" cy="563563"/>
          </a:xfrm>
        </p:spPr>
        <p:txBody>
          <a:bodyPr/>
          <a:lstStyle/>
          <a:p>
            <a:pPr algn="ctr"/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СХЕМА ВЗАИМОДЕЙСТВИЯ</a:t>
            </a:r>
          </a:p>
        </p:txBody>
      </p:sp>
      <p:grpSp>
        <p:nvGrpSpPr>
          <p:cNvPr id="12" name="Group 32"/>
          <p:cNvGrpSpPr>
            <a:grpSpLocks/>
          </p:cNvGrpSpPr>
          <p:nvPr/>
        </p:nvGrpSpPr>
        <p:grpSpPr bwMode="auto">
          <a:xfrm>
            <a:off x="2000232" y="5685765"/>
            <a:ext cx="980886" cy="672193"/>
            <a:chOff x="4032" y="1440"/>
            <a:chExt cx="1200" cy="912"/>
          </a:xfrm>
        </p:grpSpPr>
        <p:sp>
          <p:nvSpPr>
            <p:cNvPr id="127" name="AutoShape 7"/>
            <p:cNvSpPr>
              <a:spLocks noChangeArrowheads="1"/>
            </p:cNvSpPr>
            <p:nvPr/>
          </p:nvSpPr>
          <p:spPr bwMode="gray">
            <a:xfrm>
              <a:off x="4032" y="1872"/>
              <a:ext cx="1200" cy="48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rgbClr val="0099FF">
                    <a:gamma/>
                    <a:shade val="46275"/>
                    <a:invGamma/>
                  </a:srgbClr>
                </a:gs>
                <a:gs pos="5000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8" name="AutoShape 8"/>
            <p:cNvSpPr>
              <a:spLocks noChangeArrowheads="1"/>
            </p:cNvSpPr>
            <p:nvPr/>
          </p:nvSpPr>
          <p:spPr bwMode="gray">
            <a:xfrm>
              <a:off x="4032" y="1440"/>
              <a:ext cx="1200" cy="48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rgbClr val="0099FF">
                    <a:gamma/>
                    <a:shade val="46275"/>
                    <a:invGamma/>
                  </a:srgbClr>
                </a:gs>
                <a:gs pos="5000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29" name="Text Box 21"/>
          <p:cNvSpPr txBox="1">
            <a:spLocks noChangeArrowheads="1"/>
          </p:cNvSpPr>
          <p:nvPr/>
        </p:nvSpPr>
        <p:spPr bwMode="gray">
          <a:xfrm>
            <a:off x="2143108" y="5757203"/>
            <a:ext cx="69923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</a:rPr>
              <a:t>БД</a:t>
            </a:r>
          </a:p>
          <a:p>
            <a:pPr algn="ctr"/>
            <a:endParaRPr lang="en-US" sz="105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архивы</a:t>
            </a:r>
            <a:endParaRPr lang="en-US" sz="1050" b="1" dirty="0">
              <a:solidFill>
                <a:schemeClr val="bg1"/>
              </a:solidFill>
            </a:endParaRPr>
          </a:p>
        </p:txBody>
      </p:sp>
      <p:grpSp>
        <p:nvGrpSpPr>
          <p:cNvPr id="17" name="Group 31"/>
          <p:cNvGrpSpPr>
            <a:grpSpLocks/>
          </p:cNvGrpSpPr>
          <p:nvPr/>
        </p:nvGrpSpPr>
        <p:grpSpPr bwMode="auto">
          <a:xfrm>
            <a:off x="5929322" y="5685771"/>
            <a:ext cx="1151193" cy="672187"/>
            <a:chOff x="494" y="1440"/>
            <a:chExt cx="1326" cy="912"/>
          </a:xfrm>
        </p:grpSpPr>
        <p:sp>
          <p:nvSpPr>
            <p:cNvPr id="132" name="AutoShape 4"/>
            <p:cNvSpPr>
              <a:spLocks noChangeArrowheads="1"/>
            </p:cNvSpPr>
            <p:nvPr/>
          </p:nvSpPr>
          <p:spPr bwMode="gray">
            <a:xfrm>
              <a:off x="576" y="1872"/>
              <a:ext cx="1152" cy="48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rgbClr val="33CC33">
                    <a:gamma/>
                    <a:shade val="46275"/>
                    <a:invGamma/>
                  </a:srgbClr>
                </a:gs>
                <a:gs pos="50000">
                  <a:srgbClr val="33CC33"/>
                </a:gs>
                <a:gs pos="100000">
                  <a:srgbClr val="33CC33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" name="AutoShape 5"/>
            <p:cNvSpPr>
              <a:spLocks noChangeArrowheads="1"/>
            </p:cNvSpPr>
            <p:nvPr/>
          </p:nvSpPr>
          <p:spPr bwMode="gray">
            <a:xfrm>
              <a:off x="576" y="1440"/>
              <a:ext cx="1152" cy="48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rgbClr val="33CC33">
                    <a:gamma/>
                    <a:shade val="46275"/>
                    <a:invGamma/>
                  </a:srgbClr>
                </a:gs>
                <a:gs pos="50000">
                  <a:srgbClr val="33CC33"/>
                </a:gs>
                <a:gs pos="100000">
                  <a:srgbClr val="33CC33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4" name="Text Box 21"/>
            <p:cNvSpPr txBox="1">
              <a:spLocks noChangeArrowheads="1"/>
            </p:cNvSpPr>
            <p:nvPr/>
          </p:nvSpPr>
          <p:spPr bwMode="gray">
            <a:xfrm>
              <a:off x="494" y="1537"/>
              <a:ext cx="1326" cy="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ru-RU" sz="1100" b="1" dirty="0" smtClean="0">
                  <a:solidFill>
                    <a:schemeClr val="bg1"/>
                  </a:solidFill>
                </a:rPr>
                <a:t>БД</a:t>
              </a:r>
            </a:p>
            <a:p>
              <a:pPr algn="ctr"/>
              <a:endParaRPr lang="ru-RU" sz="1100" b="1" dirty="0" smtClean="0">
                <a:solidFill>
                  <a:srgbClr val="000000"/>
                </a:solidFill>
              </a:endParaRPr>
            </a:p>
            <a:p>
              <a:pPr algn="ctr"/>
              <a:r>
                <a:rPr lang="ru-RU" sz="1050" b="1" dirty="0" smtClean="0">
                  <a:solidFill>
                    <a:schemeClr val="bg1"/>
                  </a:solidFill>
                </a:rPr>
                <a:t>конфигурация</a:t>
              </a:r>
            </a:p>
          </p:txBody>
        </p:sp>
      </p:grpSp>
      <p:pic>
        <p:nvPicPr>
          <p:cNvPr id="144" name="Picture 3" descr="F:\Work_2012\Кипр_2012\bmp\Безымянный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4643446"/>
            <a:ext cx="1857388" cy="1427867"/>
          </a:xfrm>
          <a:prstGeom prst="rect">
            <a:avLst/>
          </a:prstGeom>
          <a:noFill/>
        </p:spPr>
      </p:pic>
      <p:sp>
        <p:nvSpPr>
          <p:cNvPr id="145" name="TextBox 144"/>
          <p:cNvSpPr txBox="1"/>
          <p:nvPr/>
        </p:nvSpPr>
        <p:spPr>
          <a:xfrm>
            <a:off x="4286248" y="6215082"/>
            <a:ext cx="682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АРМ</a:t>
            </a:r>
            <a:endParaRPr lang="ru-RU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8" name="Shape 147"/>
          <p:cNvCxnSpPr>
            <a:stCxn id="144" idx="0"/>
          </p:cNvCxnSpPr>
          <p:nvPr/>
        </p:nvCxnSpPr>
        <p:spPr>
          <a:xfrm rot="5400000" flipH="1" flipV="1">
            <a:off x="4250531" y="4393413"/>
            <a:ext cx="500064" cy="2"/>
          </a:xfrm>
          <a:prstGeom prst="bentConnector3">
            <a:avLst>
              <a:gd name="adj1" fmla="val 50000"/>
            </a:avLst>
          </a:prstGeom>
          <a:ln>
            <a:solidFill>
              <a:srgbClr val="0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Freeform 6"/>
          <p:cNvSpPr>
            <a:spLocks/>
          </p:cNvSpPr>
          <p:nvPr/>
        </p:nvSpPr>
        <p:spPr bwMode="gray">
          <a:xfrm>
            <a:off x="174533" y="4148475"/>
            <a:ext cx="163764" cy="209219"/>
          </a:xfrm>
          <a:custGeom>
            <a:avLst/>
            <a:gdLst>
              <a:gd name="T0" fmla="*/ 80985 w 1104"/>
              <a:gd name="T1" fmla="*/ 1067366 h 1256"/>
              <a:gd name="T2" fmla="*/ 80985 w 1104"/>
              <a:gd name="T3" fmla="*/ 0 h 1256"/>
              <a:gd name="T4" fmla="*/ 0 w 1104"/>
              <a:gd name="T5" fmla="*/ 0 h 1256"/>
              <a:gd name="T6" fmla="*/ 0 w 1104"/>
              <a:gd name="T7" fmla="*/ 1155700 h 1256"/>
              <a:gd name="T8" fmla="*/ 1016000 w 1104"/>
              <a:gd name="T9" fmla="*/ 1155700 h 1256"/>
              <a:gd name="T10" fmla="*/ 1016000 w 1104"/>
              <a:gd name="T11" fmla="*/ 1067366 h 1256"/>
              <a:gd name="T12" fmla="*/ 80985 w 1104"/>
              <a:gd name="T13" fmla="*/ 1067366 h 12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04"/>
              <a:gd name="T22" fmla="*/ 0 h 1256"/>
              <a:gd name="T23" fmla="*/ 1104 w 1104"/>
              <a:gd name="T24" fmla="*/ 1256 h 12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solidFill>
            <a:srgbClr val="717EF5"/>
          </a:soli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2" name="Freeform 7"/>
          <p:cNvSpPr>
            <a:spLocks/>
          </p:cNvSpPr>
          <p:nvPr/>
        </p:nvSpPr>
        <p:spPr bwMode="gray">
          <a:xfrm rot="10800000">
            <a:off x="764898" y="3571876"/>
            <a:ext cx="163764" cy="209219"/>
          </a:xfrm>
          <a:custGeom>
            <a:avLst/>
            <a:gdLst>
              <a:gd name="T0" fmla="*/ 80985 w 1104"/>
              <a:gd name="T1" fmla="*/ 1067366 h 1256"/>
              <a:gd name="T2" fmla="*/ 80985 w 1104"/>
              <a:gd name="T3" fmla="*/ 0 h 1256"/>
              <a:gd name="T4" fmla="*/ 0 w 1104"/>
              <a:gd name="T5" fmla="*/ 0 h 1256"/>
              <a:gd name="T6" fmla="*/ 0 w 1104"/>
              <a:gd name="T7" fmla="*/ 1155700 h 1256"/>
              <a:gd name="T8" fmla="*/ 1016000 w 1104"/>
              <a:gd name="T9" fmla="*/ 1155700 h 1256"/>
              <a:gd name="T10" fmla="*/ 1016000 w 1104"/>
              <a:gd name="T11" fmla="*/ 1067366 h 1256"/>
              <a:gd name="T12" fmla="*/ 80985 w 1104"/>
              <a:gd name="T13" fmla="*/ 1067366 h 12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04"/>
              <a:gd name="T22" fmla="*/ 0 h 1256"/>
              <a:gd name="T23" fmla="*/ 1104 w 1104"/>
              <a:gd name="T24" fmla="*/ 1256 h 12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solidFill>
            <a:srgbClr val="717EF5"/>
          </a:soli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" name="Rectangle 8"/>
          <p:cNvSpPr>
            <a:spLocks noChangeArrowheads="1"/>
          </p:cNvSpPr>
          <p:nvPr/>
        </p:nvSpPr>
        <p:spPr bwMode="gray">
          <a:xfrm>
            <a:off x="214282" y="3624112"/>
            <a:ext cx="642942" cy="662144"/>
          </a:xfrm>
          <a:prstGeom prst="rect">
            <a:avLst/>
          </a:prstGeom>
          <a:gradFill flip="none" rotWithShape="1">
            <a:gsLst>
              <a:gs pos="0">
                <a:srgbClr val="0099FF">
                  <a:gamma/>
                  <a:shade val="46275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shade val="46275"/>
                  <a:invGamma/>
                </a:srgbClr>
              </a:gs>
            </a:gsLst>
            <a:lin ang="13500000" scaled="1"/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ru-RU" sz="900" dirty="0" smtClean="0">
                <a:solidFill>
                  <a:schemeClr val="bg1"/>
                </a:solidFill>
              </a:rPr>
              <a:t>ФАЙЛ </a:t>
            </a:r>
          </a:p>
          <a:p>
            <a:pPr algn="ctr" eaLnBrk="0" hangingPunct="0">
              <a:defRPr/>
            </a:pPr>
            <a:r>
              <a:rPr lang="ru-RU" sz="900" dirty="0" smtClean="0">
                <a:solidFill>
                  <a:schemeClr val="bg1"/>
                </a:solidFill>
              </a:rPr>
              <a:t>НАСТРОЕК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54" name="Freeform 6"/>
          <p:cNvSpPr>
            <a:spLocks/>
          </p:cNvSpPr>
          <p:nvPr/>
        </p:nvSpPr>
        <p:spPr bwMode="gray">
          <a:xfrm>
            <a:off x="174533" y="5148607"/>
            <a:ext cx="163764" cy="209219"/>
          </a:xfrm>
          <a:custGeom>
            <a:avLst/>
            <a:gdLst>
              <a:gd name="T0" fmla="*/ 80985 w 1104"/>
              <a:gd name="T1" fmla="*/ 1067366 h 1256"/>
              <a:gd name="T2" fmla="*/ 80985 w 1104"/>
              <a:gd name="T3" fmla="*/ 0 h 1256"/>
              <a:gd name="T4" fmla="*/ 0 w 1104"/>
              <a:gd name="T5" fmla="*/ 0 h 1256"/>
              <a:gd name="T6" fmla="*/ 0 w 1104"/>
              <a:gd name="T7" fmla="*/ 1155700 h 1256"/>
              <a:gd name="T8" fmla="*/ 1016000 w 1104"/>
              <a:gd name="T9" fmla="*/ 1155700 h 1256"/>
              <a:gd name="T10" fmla="*/ 1016000 w 1104"/>
              <a:gd name="T11" fmla="*/ 1067366 h 1256"/>
              <a:gd name="T12" fmla="*/ 80985 w 1104"/>
              <a:gd name="T13" fmla="*/ 1067366 h 12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04"/>
              <a:gd name="T22" fmla="*/ 0 h 1256"/>
              <a:gd name="T23" fmla="*/ 1104 w 1104"/>
              <a:gd name="T24" fmla="*/ 1256 h 12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solidFill>
            <a:srgbClr val="717EF5"/>
          </a:soli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5" name="Freeform 7"/>
          <p:cNvSpPr>
            <a:spLocks/>
          </p:cNvSpPr>
          <p:nvPr/>
        </p:nvSpPr>
        <p:spPr bwMode="gray">
          <a:xfrm rot="10800000">
            <a:off x="764898" y="4572008"/>
            <a:ext cx="163764" cy="209219"/>
          </a:xfrm>
          <a:custGeom>
            <a:avLst/>
            <a:gdLst>
              <a:gd name="T0" fmla="*/ 80985 w 1104"/>
              <a:gd name="T1" fmla="*/ 1067366 h 1256"/>
              <a:gd name="T2" fmla="*/ 80985 w 1104"/>
              <a:gd name="T3" fmla="*/ 0 h 1256"/>
              <a:gd name="T4" fmla="*/ 0 w 1104"/>
              <a:gd name="T5" fmla="*/ 0 h 1256"/>
              <a:gd name="T6" fmla="*/ 0 w 1104"/>
              <a:gd name="T7" fmla="*/ 1155700 h 1256"/>
              <a:gd name="T8" fmla="*/ 1016000 w 1104"/>
              <a:gd name="T9" fmla="*/ 1155700 h 1256"/>
              <a:gd name="T10" fmla="*/ 1016000 w 1104"/>
              <a:gd name="T11" fmla="*/ 1067366 h 1256"/>
              <a:gd name="T12" fmla="*/ 80985 w 1104"/>
              <a:gd name="T13" fmla="*/ 1067366 h 12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04"/>
              <a:gd name="T22" fmla="*/ 0 h 1256"/>
              <a:gd name="T23" fmla="*/ 1104 w 1104"/>
              <a:gd name="T24" fmla="*/ 1256 h 12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solidFill>
            <a:srgbClr val="717EF5"/>
          </a:soli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6" name="Rectangle 8"/>
          <p:cNvSpPr>
            <a:spLocks noChangeArrowheads="1"/>
          </p:cNvSpPr>
          <p:nvPr/>
        </p:nvSpPr>
        <p:spPr bwMode="gray">
          <a:xfrm>
            <a:off x="214282" y="4624244"/>
            <a:ext cx="642942" cy="662144"/>
          </a:xfrm>
          <a:prstGeom prst="rect">
            <a:avLst/>
          </a:prstGeom>
          <a:gradFill flip="none" rotWithShape="1">
            <a:gsLst>
              <a:gs pos="0">
                <a:srgbClr val="0099FF">
                  <a:gamma/>
                  <a:shade val="46275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shade val="46275"/>
                  <a:invGamma/>
                </a:srgbClr>
              </a:gs>
            </a:gsLst>
            <a:lin ang="13500000" scaled="1"/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ru-RU" sz="900" dirty="0" smtClean="0">
                <a:solidFill>
                  <a:schemeClr val="bg1"/>
                </a:solidFill>
              </a:rPr>
              <a:t>ФАЙЛ </a:t>
            </a:r>
          </a:p>
          <a:p>
            <a:pPr algn="ctr" eaLnBrk="0" hangingPunct="0">
              <a:defRPr/>
            </a:pPr>
            <a:r>
              <a:rPr lang="ru-RU" sz="900" dirty="0" smtClean="0">
                <a:solidFill>
                  <a:schemeClr val="bg1"/>
                </a:solidFill>
              </a:rPr>
              <a:t>СООБЩЕ-</a:t>
            </a:r>
          </a:p>
          <a:p>
            <a:pPr algn="ctr" eaLnBrk="0" hangingPunct="0">
              <a:defRPr/>
            </a:pPr>
            <a:r>
              <a:rPr lang="ru-RU" sz="900" dirty="0" smtClean="0">
                <a:solidFill>
                  <a:schemeClr val="bg1"/>
                </a:solidFill>
              </a:rPr>
              <a:t>НИЙ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57" name="Freeform 6"/>
          <p:cNvSpPr>
            <a:spLocks/>
          </p:cNvSpPr>
          <p:nvPr/>
        </p:nvSpPr>
        <p:spPr bwMode="gray">
          <a:xfrm>
            <a:off x="8104151" y="4167677"/>
            <a:ext cx="163764" cy="209219"/>
          </a:xfrm>
          <a:custGeom>
            <a:avLst/>
            <a:gdLst>
              <a:gd name="T0" fmla="*/ 80985 w 1104"/>
              <a:gd name="T1" fmla="*/ 1067366 h 1256"/>
              <a:gd name="T2" fmla="*/ 80985 w 1104"/>
              <a:gd name="T3" fmla="*/ 0 h 1256"/>
              <a:gd name="T4" fmla="*/ 0 w 1104"/>
              <a:gd name="T5" fmla="*/ 0 h 1256"/>
              <a:gd name="T6" fmla="*/ 0 w 1104"/>
              <a:gd name="T7" fmla="*/ 1155700 h 1256"/>
              <a:gd name="T8" fmla="*/ 1016000 w 1104"/>
              <a:gd name="T9" fmla="*/ 1155700 h 1256"/>
              <a:gd name="T10" fmla="*/ 1016000 w 1104"/>
              <a:gd name="T11" fmla="*/ 1067366 h 1256"/>
              <a:gd name="T12" fmla="*/ 80985 w 1104"/>
              <a:gd name="T13" fmla="*/ 1067366 h 12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04"/>
              <a:gd name="T22" fmla="*/ 0 h 1256"/>
              <a:gd name="T23" fmla="*/ 1104 w 1104"/>
              <a:gd name="T24" fmla="*/ 1256 h 12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gradFill rotWithShape="1">
            <a:gsLst>
              <a:gs pos="0">
                <a:srgbClr val="33CC33">
                  <a:gamma/>
                  <a:shade val="46275"/>
                  <a:invGamma/>
                </a:srgbClr>
              </a:gs>
              <a:gs pos="50000">
                <a:srgbClr val="33CC33"/>
              </a:gs>
              <a:gs pos="100000">
                <a:srgbClr val="33CC33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8" name="Freeform 7"/>
          <p:cNvSpPr>
            <a:spLocks/>
          </p:cNvSpPr>
          <p:nvPr/>
        </p:nvSpPr>
        <p:spPr bwMode="gray">
          <a:xfrm rot="10800000">
            <a:off x="8694516" y="3591078"/>
            <a:ext cx="163764" cy="209219"/>
          </a:xfrm>
          <a:custGeom>
            <a:avLst/>
            <a:gdLst>
              <a:gd name="T0" fmla="*/ 80985 w 1104"/>
              <a:gd name="T1" fmla="*/ 1067366 h 1256"/>
              <a:gd name="T2" fmla="*/ 80985 w 1104"/>
              <a:gd name="T3" fmla="*/ 0 h 1256"/>
              <a:gd name="T4" fmla="*/ 0 w 1104"/>
              <a:gd name="T5" fmla="*/ 0 h 1256"/>
              <a:gd name="T6" fmla="*/ 0 w 1104"/>
              <a:gd name="T7" fmla="*/ 1155700 h 1256"/>
              <a:gd name="T8" fmla="*/ 1016000 w 1104"/>
              <a:gd name="T9" fmla="*/ 1155700 h 1256"/>
              <a:gd name="T10" fmla="*/ 1016000 w 1104"/>
              <a:gd name="T11" fmla="*/ 1067366 h 1256"/>
              <a:gd name="T12" fmla="*/ 80985 w 1104"/>
              <a:gd name="T13" fmla="*/ 1067366 h 12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04"/>
              <a:gd name="T22" fmla="*/ 0 h 1256"/>
              <a:gd name="T23" fmla="*/ 1104 w 1104"/>
              <a:gd name="T24" fmla="*/ 1256 h 12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gradFill rotWithShape="1">
            <a:gsLst>
              <a:gs pos="0">
                <a:srgbClr val="33CC33">
                  <a:gamma/>
                  <a:shade val="46275"/>
                  <a:invGamma/>
                </a:srgbClr>
              </a:gs>
              <a:gs pos="50000">
                <a:srgbClr val="33CC33"/>
              </a:gs>
              <a:gs pos="100000">
                <a:srgbClr val="33CC33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9" name="Rectangle 8"/>
          <p:cNvSpPr>
            <a:spLocks noChangeArrowheads="1"/>
          </p:cNvSpPr>
          <p:nvPr/>
        </p:nvSpPr>
        <p:spPr bwMode="gray">
          <a:xfrm>
            <a:off x="8143900" y="3643314"/>
            <a:ext cx="642942" cy="662144"/>
          </a:xfrm>
          <a:prstGeom prst="rect">
            <a:avLst/>
          </a:prstGeom>
          <a:gradFill rotWithShape="1">
            <a:gsLst>
              <a:gs pos="0">
                <a:srgbClr val="33CC33">
                  <a:gamma/>
                  <a:shade val="46275"/>
                  <a:invGamma/>
                </a:srgbClr>
              </a:gs>
              <a:gs pos="50000">
                <a:srgbClr val="33CC33"/>
              </a:gs>
              <a:gs pos="100000">
                <a:srgbClr val="33CC33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ru-RU" sz="900" dirty="0" smtClean="0">
                <a:solidFill>
                  <a:schemeClr val="bg1"/>
                </a:solidFill>
              </a:rPr>
              <a:t>ФАЙЛ </a:t>
            </a:r>
          </a:p>
          <a:p>
            <a:pPr algn="ctr" eaLnBrk="0" hangingPunct="0">
              <a:defRPr/>
            </a:pPr>
            <a:r>
              <a:rPr lang="ru-RU" sz="900" dirty="0" smtClean="0">
                <a:solidFill>
                  <a:schemeClr val="bg1"/>
                </a:solidFill>
              </a:rPr>
              <a:t>НАСТРОЕК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60" name="Freeform 6"/>
          <p:cNvSpPr>
            <a:spLocks/>
          </p:cNvSpPr>
          <p:nvPr/>
        </p:nvSpPr>
        <p:spPr bwMode="gray">
          <a:xfrm>
            <a:off x="8104151" y="5167809"/>
            <a:ext cx="163764" cy="209219"/>
          </a:xfrm>
          <a:custGeom>
            <a:avLst/>
            <a:gdLst>
              <a:gd name="T0" fmla="*/ 80985 w 1104"/>
              <a:gd name="T1" fmla="*/ 1067366 h 1256"/>
              <a:gd name="T2" fmla="*/ 80985 w 1104"/>
              <a:gd name="T3" fmla="*/ 0 h 1256"/>
              <a:gd name="T4" fmla="*/ 0 w 1104"/>
              <a:gd name="T5" fmla="*/ 0 h 1256"/>
              <a:gd name="T6" fmla="*/ 0 w 1104"/>
              <a:gd name="T7" fmla="*/ 1155700 h 1256"/>
              <a:gd name="T8" fmla="*/ 1016000 w 1104"/>
              <a:gd name="T9" fmla="*/ 1155700 h 1256"/>
              <a:gd name="T10" fmla="*/ 1016000 w 1104"/>
              <a:gd name="T11" fmla="*/ 1067366 h 1256"/>
              <a:gd name="T12" fmla="*/ 80985 w 1104"/>
              <a:gd name="T13" fmla="*/ 1067366 h 12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04"/>
              <a:gd name="T22" fmla="*/ 0 h 1256"/>
              <a:gd name="T23" fmla="*/ 1104 w 1104"/>
              <a:gd name="T24" fmla="*/ 1256 h 12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gradFill rotWithShape="1">
            <a:gsLst>
              <a:gs pos="0">
                <a:srgbClr val="33CC33">
                  <a:gamma/>
                  <a:shade val="46275"/>
                  <a:invGamma/>
                </a:srgbClr>
              </a:gs>
              <a:gs pos="50000">
                <a:srgbClr val="33CC33"/>
              </a:gs>
              <a:gs pos="100000">
                <a:srgbClr val="33CC33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1" name="Freeform 7"/>
          <p:cNvSpPr>
            <a:spLocks/>
          </p:cNvSpPr>
          <p:nvPr/>
        </p:nvSpPr>
        <p:spPr bwMode="gray">
          <a:xfrm rot="10800000">
            <a:off x="8694516" y="4591210"/>
            <a:ext cx="163764" cy="209219"/>
          </a:xfrm>
          <a:custGeom>
            <a:avLst/>
            <a:gdLst>
              <a:gd name="T0" fmla="*/ 80985 w 1104"/>
              <a:gd name="T1" fmla="*/ 1067366 h 1256"/>
              <a:gd name="T2" fmla="*/ 80985 w 1104"/>
              <a:gd name="T3" fmla="*/ 0 h 1256"/>
              <a:gd name="T4" fmla="*/ 0 w 1104"/>
              <a:gd name="T5" fmla="*/ 0 h 1256"/>
              <a:gd name="T6" fmla="*/ 0 w 1104"/>
              <a:gd name="T7" fmla="*/ 1155700 h 1256"/>
              <a:gd name="T8" fmla="*/ 1016000 w 1104"/>
              <a:gd name="T9" fmla="*/ 1155700 h 1256"/>
              <a:gd name="T10" fmla="*/ 1016000 w 1104"/>
              <a:gd name="T11" fmla="*/ 1067366 h 1256"/>
              <a:gd name="T12" fmla="*/ 80985 w 1104"/>
              <a:gd name="T13" fmla="*/ 1067366 h 12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04"/>
              <a:gd name="T22" fmla="*/ 0 h 1256"/>
              <a:gd name="T23" fmla="*/ 1104 w 1104"/>
              <a:gd name="T24" fmla="*/ 1256 h 12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gradFill rotWithShape="1">
            <a:gsLst>
              <a:gs pos="0">
                <a:srgbClr val="33CC33">
                  <a:gamma/>
                  <a:shade val="46275"/>
                  <a:invGamma/>
                </a:srgbClr>
              </a:gs>
              <a:gs pos="50000">
                <a:srgbClr val="33CC33"/>
              </a:gs>
              <a:gs pos="100000">
                <a:srgbClr val="33CC33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2" name="Rectangle 8"/>
          <p:cNvSpPr>
            <a:spLocks noChangeArrowheads="1"/>
          </p:cNvSpPr>
          <p:nvPr/>
        </p:nvSpPr>
        <p:spPr bwMode="gray">
          <a:xfrm>
            <a:off x="8143900" y="4643446"/>
            <a:ext cx="642942" cy="662144"/>
          </a:xfrm>
          <a:prstGeom prst="rect">
            <a:avLst/>
          </a:prstGeom>
          <a:gradFill rotWithShape="1">
            <a:gsLst>
              <a:gs pos="0">
                <a:srgbClr val="33CC33">
                  <a:gamma/>
                  <a:shade val="46275"/>
                  <a:invGamma/>
                </a:srgbClr>
              </a:gs>
              <a:gs pos="50000">
                <a:srgbClr val="33CC33"/>
              </a:gs>
              <a:gs pos="100000">
                <a:srgbClr val="33CC33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ru-RU" sz="800" dirty="0" smtClean="0">
                <a:solidFill>
                  <a:schemeClr val="bg1"/>
                </a:solidFill>
              </a:rPr>
              <a:t>ФАЙЛ </a:t>
            </a:r>
          </a:p>
          <a:p>
            <a:pPr algn="ctr" eaLnBrk="0" hangingPunct="0">
              <a:defRPr/>
            </a:pPr>
            <a:r>
              <a:rPr lang="ru-RU" sz="800" dirty="0" smtClean="0">
                <a:solidFill>
                  <a:schemeClr val="bg1"/>
                </a:solidFill>
              </a:rPr>
              <a:t>СООБЩЕ-</a:t>
            </a:r>
          </a:p>
          <a:p>
            <a:pPr algn="ctr" eaLnBrk="0" hangingPunct="0">
              <a:defRPr/>
            </a:pPr>
            <a:r>
              <a:rPr lang="ru-RU" sz="800" dirty="0" smtClean="0">
                <a:solidFill>
                  <a:schemeClr val="bg1"/>
                </a:solidFill>
              </a:rPr>
              <a:t>НИЙ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вал 12"/>
          <p:cNvSpPr/>
          <p:nvPr/>
        </p:nvSpPr>
        <p:spPr bwMode="gray">
          <a:xfrm>
            <a:off x="785786" y="2428868"/>
            <a:ext cx="2857520" cy="3071834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3176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14290"/>
            <a:ext cx="4429124" cy="1285860"/>
          </a:xfrm>
        </p:spPr>
        <p:txBody>
          <a:bodyPr/>
          <a:lstStyle/>
          <a:p>
            <a:pPr algn="ctr"/>
            <a:r>
              <a:rPr lang="ru-RU" sz="3000" dirty="0" smtClean="0"/>
              <a:t>Состав ПО на стороне клиента</a:t>
            </a:r>
            <a:endParaRPr lang="ru-RU" sz="3000" dirty="0"/>
          </a:p>
        </p:txBody>
      </p:sp>
      <p:sp>
        <p:nvSpPr>
          <p:cNvPr id="19" name="Подзаголовок 5"/>
          <p:cNvSpPr>
            <a:spLocks noGrp="1"/>
          </p:cNvSpPr>
          <p:nvPr>
            <p:ph idx="1"/>
          </p:nvPr>
        </p:nvSpPr>
        <p:spPr>
          <a:xfrm>
            <a:off x="1000100" y="3071810"/>
            <a:ext cx="3286148" cy="2143140"/>
          </a:xfrm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txBody>
          <a:bodyPr/>
          <a:lstStyle/>
          <a:p>
            <a:pPr marL="0" lvl="0" indent="0">
              <a:buNone/>
            </a:pPr>
            <a:r>
              <a:rPr lang="ru-RU" dirty="0" smtClean="0"/>
              <a:t>Программный комплекс отображения информации</a:t>
            </a:r>
            <a:endParaRPr lang="ru-RU" dirty="0"/>
          </a:p>
        </p:txBody>
      </p:sp>
      <p:sp>
        <p:nvSpPr>
          <p:cNvPr id="8" name="AutoShape 5"/>
          <p:cNvSpPr>
            <a:spLocks noChangeAspect="1" noChangeArrowheads="1"/>
          </p:cNvSpPr>
          <p:nvPr/>
        </p:nvSpPr>
        <p:spPr bwMode="gray">
          <a:xfrm>
            <a:off x="0" y="1285860"/>
            <a:ext cx="4464050" cy="64294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C000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ru-RU" b="1" dirty="0" smtClean="0">
                <a:solidFill>
                  <a:srgbClr val="993300"/>
                </a:solidFill>
              </a:rPr>
              <a:t>Графический редактор</a:t>
            </a:r>
            <a:endParaRPr lang="en-US" dirty="0">
              <a:solidFill>
                <a:srgbClr val="993300"/>
              </a:solidFill>
            </a:endParaRPr>
          </a:p>
        </p:txBody>
      </p:sp>
      <p:sp>
        <p:nvSpPr>
          <p:cNvPr id="9" name="AutoShape 6"/>
          <p:cNvSpPr>
            <a:spLocks noChangeAspect="1" noChangeArrowheads="1"/>
          </p:cNvSpPr>
          <p:nvPr/>
        </p:nvSpPr>
        <p:spPr bwMode="gray">
          <a:xfrm>
            <a:off x="4429124" y="642918"/>
            <a:ext cx="4462463" cy="64294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6600"/>
              </a:gs>
              <a:gs pos="100000">
                <a:schemeClr val="tx2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rgbClr val="993300"/>
                </a:solidFill>
              </a:rPr>
              <a:t>АРМ Диспетчера</a:t>
            </a:r>
            <a:endParaRPr lang="en-US" dirty="0">
              <a:solidFill>
                <a:srgbClr val="993300"/>
              </a:solidFill>
            </a:endParaRPr>
          </a:p>
        </p:txBody>
      </p:sp>
      <p:sp>
        <p:nvSpPr>
          <p:cNvPr id="11" name="AutoShape 8"/>
          <p:cNvSpPr>
            <a:spLocks noChangeAspect="1" noChangeArrowheads="1"/>
          </p:cNvSpPr>
          <p:nvPr/>
        </p:nvSpPr>
        <p:spPr bwMode="gray">
          <a:xfrm>
            <a:off x="4429124" y="2838454"/>
            <a:ext cx="4462463" cy="66198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6600"/>
              </a:gs>
              <a:gs pos="100000">
                <a:schemeClr val="tx2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ru-RU" b="1" dirty="0" smtClean="0">
                <a:solidFill>
                  <a:srgbClr val="993300"/>
                </a:solidFill>
              </a:rPr>
              <a:t>Предоставление </a:t>
            </a:r>
          </a:p>
          <a:p>
            <a:pPr algn="ctr" eaLnBrk="0" hangingPunct="0"/>
            <a:r>
              <a:rPr lang="ru-RU" b="1" dirty="0" smtClean="0">
                <a:solidFill>
                  <a:srgbClr val="993300"/>
                </a:solidFill>
              </a:rPr>
              <a:t>информации в виде графиков</a:t>
            </a:r>
            <a:endParaRPr lang="en-US" dirty="0">
              <a:solidFill>
                <a:srgbClr val="993300"/>
              </a:solidFill>
            </a:endParaRPr>
          </a:p>
        </p:txBody>
      </p:sp>
      <p:sp>
        <p:nvSpPr>
          <p:cNvPr id="12" name="AutoShape 9"/>
          <p:cNvSpPr>
            <a:spLocks noChangeAspect="1" noChangeArrowheads="1"/>
          </p:cNvSpPr>
          <p:nvPr/>
        </p:nvSpPr>
        <p:spPr bwMode="gray">
          <a:xfrm>
            <a:off x="4429124" y="5064594"/>
            <a:ext cx="4462462" cy="642939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C000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ru-RU" b="1" dirty="0" smtClean="0">
                <a:solidFill>
                  <a:srgbClr val="993300"/>
                </a:solidFill>
              </a:rPr>
              <a:t>Программа формирования </a:t>
            </a:r>
          </a:p>
          <a:p>
            <a:pPr algn="ctr" eaLnBrk="0" hangingPunct="0"/>
            <a:r>
              <a:rPr lang="ru-RU" b="1" dirty="0" smtClean="0">
                <a:solidFill>
                  <a:srgbClr val="993300"/>
                </a:solidFill>
              </a:rPr>
              <a:t>отчетных документов</a:t>
            </a:r>
            <a:endParaRPr lang="en-US" dirty="0">
              <a:solidFill>
                <a:srgbClr val="993300"/>
              </a:solidFill>
            </a:endParaRPr>
          </a:p>
        </p:txBody>
      </p:sp>
      <p:sp>
        <p:nvSpPr>
          <p:cNvPr id="16" name="AutoShape 8"/>
          <p:cNvSpPr>
            <a:spLocks noChangeAspect="1" noChangeArrowheads="1"/>
          </p:cNvSpPr>
          <p:nvPr/>
        </p:nvSpPr>
        <p:spPr bwMode="gray">
          <a:xfrm>
            <a:off x="4429124" y="4342728"/>
            <a:ext cx="4429156" cy="64294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6600"/>
              </a:gs>
              <a:gs pos="100000">
                <a:schemeClr val="tx2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ru-RU" b="1" dirty="0" smtClean="0">
                <a:solidFill>
                  <a:srgbClr val="993300"/>
                </a:solidFill>
              </a:rPr>
              <a:t>Паспорта  оборудования</a:t>
            </a:r>
            <a:endParaRPr lang="en-US" dirty="0">
              <a:solidFill>
                <a:srgbClr val="993300"/>
              </a:solidFill>
            </a:endParaRPr>
          </a:p>
        </p:txBody>
      </p:sp>
      <p:sp>
        <p:nvSpPr>
          <p:cNvPr id="10" name="AutoShape 7"/>
          <p:cNvSpPr>
            <a:spLocks noChangeAspect="1" noChangeArrowheads="1"/>
          </p:cNvSpPr>
          <p:nvPr/>
        </p:nvSpPr>
        <p:spPr bwMode="gray">
          <a:xfrm>
            <a:off x="4429124" y="1364784"/>
            <a:ext cx="4462463" cy="64294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C000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ru-RU" b="1" dirty="0" smtClean="0">
                <a:solidFill>
                  <a:srgbClr val="993300"/>
                </a:solidFill>
              </a:rPr>
              <a:t> АРМ Руководителя</a:t>
            </a:r>
            <a:endParaRPr lang="en-US" dirty="0">
              <a:solidFill>
                <a:srgbClr val="993300"/>
              </a:solidFill>
            </a:endParaRPr>
          </a:p>
        </p:txBody>
      </p:sp>
      <p:sp>
        <p:nvSpPr>
          <p:cNvPr id="14" name="AutoShape 7"/>
          <p:cNvSpPr>
            <a:spLocks noChangeAspect="1" noChangeArrowheads="1"/>
          </p:cNvSpPr>
          <p:nvPr/>
        </p:nvSpPr>
        <p:spPr bwMode="gray">
          <a:xfrm>
            <a:off x="4429124" y="3579362"/>
            <a:ext cx="4462463" cy="64294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C000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ru-RU" b="1" dirty="0">
                <a:solidFill>
                  <a:srgbClr val="993300"/>
                </a:solidFill>
              </a:rPr>
              <a:t> </a:t>
            </a:r>
            <a:r>
              <a:rPr lang="ru-RU" b="1" dirty="0" smtClean="0">
                <a:solidFill>
                  <a:srgbClr val="993300"/>
                </a:solidFill>
              </a:rPr>
              <a:t>Оперативный журнал</a:t>
            </a:r>
            <a:endParaRPr lang="en-US" dirty="0">
              <a:solidFill>
                <a:srgbClr val="993300"/>
              </a:solidFill>
            </a:endParaRPr>
          </a:p>
        </p:txBody>
      </p:sp>
      <p:sp>
        <p:nvSpPr>
          <p:cNvPr id="18" name="AutoShape 8"/>
          <p:cNvSpPr>
            <a:spLocks noChangeAspect="1" noChangeArrowheads="1"/>
          </p:cNvSpPr>
          <p:nvPr/>
        </p:nvSpPr>
        <p:spPr bwMode="gray">
          <a:xfrm>
            <a:off x="4429124" y="5786454"/>
            <a:ext cx="4500594" cy="64294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6600"/>
              </a:gs>
              <a:gs pos="100000">
                <a:schemeClr val="tx2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ru-RU" b="1" dirty="0" smtClean="0">
                <a:solidFill>
                  <a:srgbClr val="993300"/>
                </a:solidFill>
              </a:rPr>
              <a:t>Журнал аварийных событий</a:t>
            </a:r>
            <a:endParaRPr lang="en-US" dirty="0">
              <a:solidFill>
                <a:srgbClr val="993300"/>
              </a:solidFill>
            </a:endParaRPr>
          </a:p>
        </p:txBody>
      </p:sp>
      <p:sp>
        <p:nvSpPr>
          <p:cNvPr id="15" name="AutoShape 9"/>
          <p:cNvSpPr>
            <a:spLocks noChangeAspect="1" noChangeArrowheads="1"/>
          </p:cNvSpPr>
          <p:nvPr/>
        </p:nvSpPr>
        <p:spPr bwMode="gray">
          <a:xfrm>
            <a:off x="0" y="5805264"/>
            <a:ext cx="4462462" cy="642939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C000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ru-RU" b="1" dirty="0" smtClean="0">
                <a:solidFill>
                  <a:srgbClr val="993300"/>
                </a:solidFill>
              </a:rPr>
              <a:t>Заявки</a:t>
            </a:r>
          </a:p>
        </p:txBody>
      </p:sp>
      <p:sp>
        <p:nvSpPr>
          <p:cNvPr id="17" name="AutoShape 7"/>
          <p:cNvSpPr>
            <a:spLocks noChangeAspect="1" noChangeArrowheads="1"/>
          </p:cNvSpPr>
          <p:nvPr/>
        </p:nvSpPr>
        <p:spPr bwMode="gray">
          <a:xfrm>
            <a:off x="4500562" y="2071678"/>
            <a:ext cx="4462463" cy="64294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C000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ru-RU" b="1" dirty="0" smtClean="0">
                <a:solidFill>
                  <a:srgbClr val="993300"/>
                </a:solidFill>
              </a:rPr>
              <a:t> АРМ Телемеханика</a:t>
            </a:r>
            <a:endParaRPr lang="en-US" dirty="0">
              <a:solidFill>
                <a:srgbClr val="993300"/>
              </a:solidFill>
            </a:endParaRPr>
          </a:p>
        </p:txBody>
      </p:sp>
      <p:sp>
        <p:nvSpPr>
          <p:cNvPr id="20" name="AutoShape 5"/>
          <p:cNvSpPr>
            <a:spLocks noChangeAspect="1" noChangeArrowheads="1"/>
          </p:cNvSpPr>
          <p:nvPr/>
        </p:nvSpPr>
        <p:spPr bwMode="gray">
          <a:xfrm>
            <a:off x="0" y="2071678"/>
            <a:ext cx="4464050" cy="64294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C000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ru-RU" b="1" dirty="0" smtClean="0">
                <a:solidFill>
                  <a:srgbClr val="993300"/>
                </a:solidFill>
              </a:rPr>
              <a:t>АРМ Администратора </a:t>
            </a:r>
            <a:endParaRPr lang="en-US" dirty="0">
              <a:solidFill>
                <a:srgbClr val="993300"/>
              </a:solidFill>
            </a:endParaRPr>
          </a:p>
        </p:txBody>
      </p:sp>
      <p:sp>
        <p:nvSpPr>
          <p:cNvPr id="22" name="AutoShape 6"/>
          <p:cNvSpPr>
            <a:spLocks noChangeAspect="1" noChangeArrowheads="1"/>
          </p:cNvSpPr>
          <p:nvPr/>
        </p:nvSpPr>
        <p:spPr bwMode="gray">
          <a:xfrm>
            <a:off x="0" y="5085184"/>
            <a:ext cx="4462463" cy="64294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6600"/>
              </a:gs>
              <a:gs pos="100000">
                <a:schemeClr val="tx2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rgbClr val="993300"/>
                </a:solidFill>
              </a:rPr>
              <a:t>Диспетчерский тренажер</a:t>
            </a:r>
            <a:endParaRPr lang="en-US" dirty="0">
              <a:solidFill>
                <a:srgbClr val="99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2" name="Shape 231"/>
          <p:cNvCxnSpPr>
            <a:stCxn id="131" idx="0"/>
            <a:endCxn id="145" idx="1"/>
          </p:cNvCxnSpPr>
          <p:nvPr/>
        </p:nvCxnSpPr>
        <p:spPr>
          <a:xfrm rot="5400000" flipH="1" flipV="1">
            <a:off x="2108588" y="1608506"/>
            <a:ext cx="1140623" cy="2357490"/>
          </a:xfrm>
          <a:prstGeom prst="bentConnector2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hape 215"/>
          <p:cNvCxnSpPr>
            <a:stCxn id="145" idx="1"/>
            <a:endCxn id="143" idx="0"/>
          </p:cNvCxnSpPr>
          <p:nvPr/>
        </p:nvCxnSpPr>
        <p:spPr>
          <a:xfrm rot="10800000" flipV="1">
            <a:off x="714360" y="2216938"/>
            <a:ext cx="3143284" cy="1926441"/>
          </a:xfrm>
          <a:prstGeom prst="bentConnector2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hape 234"/>
          <p:cNvCxnSpPr>
            <a:stCxn id="121" idx="0"/>
            <a:endCxn id="145" idx="1"/>
          </p:cNvCxnSpPr>
          <p:nvPr/>
        </p:nvCxnSpPr>
        <p:spPr>
          <a:xfrm rot="5400000" flipH="1" flipV="1">
            <a:off x="1856182" y="2646754"/>
            <a:ext cx="2431277" cy="1571648"/>
          </a:xfrm>
          <a:prstGeom prst="bentConnector2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hape 227"/>
          <p:cNvCxnSpPr>
            <a:stCxn id="122" idx="0"/>
            <a:endCxn id="145" idx="1"/>
          </p:cNvCxnSpPr>
          <p:nvPr/>
        </p:nvCxnSpPr>
        <p:spPr>
          <a:xfrm rot="5400000" flipH="1" flipV="1">
            <a:off x="2751530" y="3108704"/>
            <a:ext cx="1997879" cy="214350"/>
          </a:xfrm>
          <a:prstGeom prst="bentConnector2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hape 224"/>
          <p:cNvCxnSpPr>
            <a:stCxn id="145" idx="3"/>
            <a:endCxn id="125" idx="0"/>
          </p:cNvCxnSpPr>
          <p:nvPr/>
        </p:nvCxnSpPr>
        <p:spPr>
          <a:xfrm>
            <a:off x="5143504" y="2216939"/>
            <a:ext cx="214326" cy="1997879"/>
          </a:xfrm>
          <a:prstGeom prst="bentConnector2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hape 218"/>
          <p:cNvCxnSpPr>
            <a:stCxn id="145" idx="3"/>
            <a:endCxn id="135" idx="0"/>
          </p:cNvCxnSpPr>
          <p:nvPr/>
        </p:nvCxnSpPr>
        <p:spPr>
          <a:xfrm>
            <a:off x="5143504" y="2216939"/>
            <a:ext cx="2286028" cy="1140623"/>
          </a:xfrm>
          <a:prstGeom prst="bentConnector2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hape 212"/>
          <p:cNvCxnSpPr>
            <a:stCxn id="130" idx="0"/>
            <a:endCxn id="145" idx="3"/>
          </p:cNvCxnSpPr>
          <p:nvPr/>
        </p:nvCxnSpPr>
        <p:spPr>
          <a:xfrm rot="16200000" flipV="1">
            <a:off x="5644757" y="1715687"/>
            <a:ext cx="2069317" cy="3071822"/>
          </a:xfrm>
          <a:prstGeom prst="bentConnector2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hape 221"/>
          <p:cNvCxnSpPr>
            <a:stCxn id="126" idx="0"/>
            <a:endCxn id="145" idx="3"/>
          </p:cNvCxnSpPr>
          <p:nvPr/>
        </p:nvCxnSpPr>
        <p:spPr>
          <a:xfrm rot="16200000" flipV="1">
            <a:off x="4713690" y="2646754"/>
            <a:ext cx="2431277" cy="1571648"/>
          </a:xfrm>
          <a:prstGeom prst="bentConnector2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Прямая со стрелкой 204"/>
          <p:cNvCxnSpPr>
            <a:stCxn id="139" idx="2"/>
          </p:cNvCxnSpPr>
          <p:nvPr/>
        </p:nvCxnSpPr>
        <p:spPr>
          <a:xfrm rot="5400000">
            <a:off x="4962530" y="4248146"/>
            <a:ext cx="2219348" cy="12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Прямая со стрелкой 195"/>
          <p:cNvCxnSpPr>
            <a:stCxn id="135" idx="2"/>
          </p:cNvCxnSpPr>
          <p:nvPr/>
        </p:nvCxnSpPr>
        <p:spPr>
          <a:xfrm rot="16200000" flipH="1">
            <a:off x="6712773" y="4641055"/>
            <a:ext cx="1433530" cy="12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Прямая со стрелкой 198"/>
          <p:cNvCxnSpPr>
            <a:stCxn id="131" idx="2"/>
          </p:cNvCxnSpPr>
          <p:nvPr/>
        </p:nvCxnSpPr>
        <p:spPr>
          <a:xfrm rot="16200000" flipH="1">
            <a:off x="783395" y="4641055"/>
            <a:ext cx="1433530" cy="12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Прямая со стрелкой 201"/>
          <p:cNvCxnSpPr>
            <a:stCxn id="138" idx="2"/>
          </p:cNvCxnSpPr>
          <p:nvPr/>
        </p:nvCxnSpPr>
        <p:spPr>
          <a:xfrm rot="16200000" flipH="1">
            <a:off x="1819246" y="4248146"/>
            <a:ext cx="2219348" cy="12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Прямая со стрелкой 207"/>
          <p:cNvCxnSpPr>
            <a:stCxn id="145" idx="2"/>
          </p:cNvCxnSpPr>
          <p:nvPr/>
        </p:nvCxnSpPr>
        <p:spPr>
          <a:xfrm rot="16200000" flipH="1">
            <a:off x="2997997" y="4002883"/>
            <a:ext cx="3005166" cy="12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Скругленный прямоугольник 146"/>
          <p:cNvSpPr/>
          <p:nvPr/>
        </p:nvSpPr>
        <p:spPr>
          <a:xfrm>
            <a:off x="6215074" y="142852"/>
            <a:ext cx="2571768" cy="2000264"/>
          </a:xfrm>
          <a:prstGeom prst="roundRect">
            <a:avLst/>
          </a:prstGeom>
          <a:solidFill>
            <a:schemeClr val="bg1"/>
          </a:solidFill>
          <a:ln>
            <a:solidFill>
              <a:srgbClr val="0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6" name="Скругленный прямоугольник 145"/>
          <p:cNvSpPr/>
          <p:nvPr/>
        </p:nvSpPr>
        <p:spPr>
          <a:xfrm>
            <a:off x="142844" y="142852"/>
            <a:ext cx="2571768" cy="2000264"/>
          </a:xfrm>
          <a:prstGeom prst="roundRect">
            <a:avLst/>
          </a:prstGeom>
          <a:solidFill>
            <a:schemeClr val="bg1"/>
          </a:solidFill>
          <a:ln>
            <a:solidFill>
              <a:srgbClr val="0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7500958" y="1000108"/>
            <a:ext cx="1151193" cy="990592"/>
            <a:chOff x="494" y="1440"/>
            <a:chExt cx="1326" cy="1344"/>
          </a:xfrm>
        </p:grpSpPr>
        <p:sp>
          <p:nvSpPr>
            <p:cNvPr id="7" name="AutoShape 3"/>
            <p:cNvSpPr>
              <a:spLocks noChangeArrowheads="1"/>
            </p:cNvSpPr>
            <p:nvPr/>
          </p:nvSpPr>
          <p:spPr bwMode="gray">
            <a:xfrm>
              <a:off x="576" y="2304"/>
              <a:ext cx="1152" cy="48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rgbClr val="33CC33">
                    <a:gamma/>
                    <a:shade val="46275"/>
                    <a:invGamma/>
                  </a:srgbClr>
                </a:gs>
                <a:gs pos="50000">
                  <a:srgbClr val="33CC33"/>
                </a:gs>
                <a:gs pos="100000">
                  <a:srgbClr val="33CC33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" name="AutoShape 4"/>
            <p:cNvSpPr>
              <a:spLocks noChangeArrowheads="1"/>
            </p:cNvSpPr>
            <p:nvPr/>
          </p:nvSpPr>
          <p:spPr bwMode="gray">
            <a:xfrm>
              <a:off x="576" y="1872"/>
              <a:ext cx="1152" cy="48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rgbClr val="33CC33">
                    <a:gamma/>
                    <a:shade val="46275"/>
                    <a:invGamma/>
                  </a:srgbClr>
                </a:gs>
                <a:gs pos="50000">
                  <a:srgbClr val="33CC33"/>
                </a:gs>
                <a:gs pos="100000">
                  <a:srgbClr val="33CC33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" name="AutoShape 5"/>
            <p:cNvSpPr>
              <a:spLocks noChangeArrowheads="1"/>
            </p:cNvSpPr>
            <p:nvPr/>
          </p:nvSpPr>
          <p:spPr bwMode="gray">
            <a:xfrm>
              <a:off x="576" y="1440"/>
              <a:ext cx="1152" cy="48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rgbClr val="33CC33">
                    <a:gamma/>
                    <a:shade val="46275"/>
                    <a:invGamma/>
                  </a:srgbClr>
                </a:gs>
                <a:gs pos="50000">
                  <a:srgbClr val="33CC33"/>
                </a:gs>
                <a:gs pos="100000">
                  <a:srgbClr val="33CC33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" name="Text Box 21"/>
            <p:cNvSpPr txBox="1">
              <a:spLocks noChangeArrowheads="1"/>
            </p:cNvSpPr>
            <p:nvPr/>
          </p:nvSpPr>
          <p:spPr bwMode="gray">
            <a:xfrm>
              <a:off x="494" y="1537"/>
              <a:ext cx="1326" cy="1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ru-RU" sz="1100" b="1" dirty="0" smtClean="0">
                  <a:solidFill>
                    <a:schemeClr val="bg1"/>
                  </a:solidFill>
                </a:rPr>
                <a:t>БД</a:t>
              </a:r>
            </a:p>
            <a:p>
              <a:pPr algn="ctr"/>
              <a:endParaRPr lang="ru-RU" sz="1100" b="1" dirty="0" smtClean="0">
                <a:solidFill>
                  <a:srgbClr val="000000"/>
                </a:solidFill>
              </a:endParaRPr>
            </a:p>
            <a:p>
              <a:pPr algn="ctr"/>
              <a:r>
                <a:rPr lang="ru-RU" sz="1050" b="1" dirty="0" smtClean="0">
                  <a:solidFill>
                    <a:schemeClr val="bg1"/>
                  </a:solidFill>
                </a:rPr>
                <a:t>конфигурация</a:t>
              </a:r>
            </a:p>
            <a:p>
              <a:pPr algn="ctr"/>
              <a:endParaRPr lang="ru-RU" sz="105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1050" b="1" dirty="0" smtClean="0">
                  <a:solidFill>
                    <a:schemeClr val="bg1"/>
                  </a:solidFill>
                </a:rPr>
                <a:t>архивы</a:t>
              </a:r>
              <a:endParaRPr lang="en-US" sz="1050" b="1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357158" y="928670"/>
            <a:ext cx="980886" cy="990600"/>
            <a:chOff x="4032" y="1440"/>
            <a:chExt cx="1200" cy="1344"/>
          </a:xfrm>
        </p:grpSpPr>
        <p:sp>
          <p:nvSpPr>
            <p:cNvPr id="14" name="AutoShape 6"/>
            <p:cNvSpPr>
              <a:spLocks noChangeArrowheads="1"/>
            </p:cNvSpPr>
            <p:nvPr/>
          </p:nvSpPr>
          <p:spPr bwMode="gray">
            <a:xfrm>
              <a:off x="4032" y="2304"/>
              <a:ext cx="1200" cy="48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rgbClr val="0099FF">
                    <a:gamma/>
                    <a:shade val="46275"/>
                    <a:invGamma/>
                  </a:srgbClr>
                </a:gs>
                <a:gs pos="5000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" name="AutoShape 7"/>
            <p:cNvSpPr>
              <a:spLocks noChangeArrowheads="1"/>
            </p:cNvSpPr>
            <p:nvPr/>
          </p:nvSpPr>
          <p:spPr bwMode="gray">
            <a:xfrm>
              <a:off x="4032" y="1872"/>
              <a:ext cx="1200" cy="48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rgbClr val="0099FF">
                    <a:gamma/>
                    <a:shade val="46275"/>
                    <a:invGamma/>
                  </a:srgbClr>
                </a:gs>
                <a:gs pos="5000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AutoShape 8"/>
            <p:cNvSpPr>
              <a:spLocks noChangeArrowheads="1"/>
            </p:cNvSpPr>
            <p:nvPr/>
          </p:nvSpPr>
          <p:spPr bwMode="gray">
            <a:xfrm>
              <a:off x="4032" y="1440"/>
              <a:ext cx="1200" cy="48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rgbClr val="0099FF">
                    <a:gamma/>
                    <a:shade val="46275"/>
                    <a:invGamma/>
                  </a:srgbClr>
                </a:gs>
                <a:gs pos="5000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0" name="Text Box 21"/>
          <p:cNvSpPr txBox="1">
            <a:spLocks noChangeArrowheads="1"/>
          </p:cNvSpPr>
          <p:nvPr/>
        </p:nvSpPr>
        <p:spPr bwMode="gray">
          <a:xfrm>
            <a:off x="285968" y="1000108"/>
            <a:ext cx="1151277" cy="91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</a:rPr>
              <a:t>БД</a:t>
            </a:r>
          </a:p>
          <a:p>
            <a:pPr algn="ctr"/>
            <a:endParaRPr lang="ru-RU" sz="1100" b="1" dirty="0" smtClean="0">
              <a:solidFill>
                <a:srgbClr val="000000"/>
              </a:solidFill>
            </a:endParaRPr>
          </a:p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конфигурация</a:t>
            </a:r>
            <a:endParaRPr lang="en-US" sz="1050" b="1" dirty="0" smtClean="0">
              <a:solidFill>
                <a:schemeClr val="bg1"/>
              </a:solidFill>
            </a:endParaRPr>
          </a:p>
          <a:p>
            <a:pPr algn="ctr"/>
            <a:endParaRPr lang="en-US" sz="105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архивы</a:t>
            </a:r>
            <a:endParaRPr lang="en-US" sz="1050" b="1" dirty="0">
              <a:solidFill>
                <a:schemeClr val="bg1"/>
              </a:solidFill>
            </a:endParaRPr>
          </a:p>
        </p:txBody>
      </p:sp>
      <p:grpSp>
        <p:nvGrpSpPr>
          <p:cNvPr id="4" name="Группа 112"/>
          <p:cNvGrpSpPr/>
          <p:nvPr/>
        </p:nvGrpSpPr>
        <p:grpSpPr>
          <a:xfrm>
            <a:off x="500034" y="214290"/>
            <a:ext cx="1882539" cy="574900"/>
            <a:chOff x="974949" y="1139588"/>
            <a:chExt cx="1882539" cy="574900"/>
          </a:xfrm>
        </p:grpSpPr>
        <p:sp>
          <p:nvSpPr>
            <p:cNvPr id="36" name="AutoShape 11"/>
            <p:cNvSpPr>
              <a:spLocks noChangeArrowheads="1"/>
            </p:cNvSpPr>
            <p:nvPr/>
          </p:nvSpPr>
          <p:spPr bwMode="gray">
            <a:xfrm>
              <a:off x="974949" y="1139588"/>
              <a:ext cx="1882539" cy="574900"/>
            </a:xfrm>
            <a:prstGeom prst="roundRect">
              <a:avLst>
                <a:gd name="adj" fmla="val 11921"/>
              </a:avLst>
            </a:prstGeom>
            <a:gradFill flip="none" rotWithShape="1">
              <a:gsLst>
                <a:gs pos="0">
                  <a:srgbClr val="0099FF">
                    <a:gamma/>
                    <a:shade val="46275"/>
                    <a:invGamma/>
                  </a:srgbClr>
                </a:gs>
                <a:gs pos="5000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lin ang="13500000" scaled="1"/>
              <a:tileRect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7" name="Freeform 12"/>
            <p:cNvSpPr>
              <a:spLocks/>
            </p:cNvSpPr>
            <p:nvPr/>
          </p:nvSpPr>
          <p:spPr bwMode="gray">
            <a:xfrm>
              <a:off x="1000100" y="1210059"/>
              <a:ext cx="284824" cy="147239"/>
            </a:xfrm>
            <a:custGeom>
              <a:avLst/>
              <a:gdLst>
                <a:gd name="T0" fmla="*/ 105920 w 596"/>
                <a:gd name="T1" fmla="*/ 0 h 598"/>
                <a:gd name="T2" fmla="*/ 0 w 596"/>
                <a:gd name="T3" fmla="*/ 105566 h 598"/>
                <a:gd name="T4" fmla="*/ 0 w 596"/>
                <a:gd name="T5" fmla="*/ 526936 h 598"/>
                <a:gd name="T6" fmla="*/ 144518 w 596"/>
                <a:gd name="T7" fmla="*/ 155665 h 598"/>
                <a:gd name="T8" fmla="*/ 528704 w 596"/>
                <a:gd name="T9" fmla="*/ 0 h 598"/>
                <a:gd name="T10" fmla="*/ 10592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93D4D4"/>
                </a:gs>
                <a:gs pos="100000">
                  <a:srgbClr val="009999">
                    <a:alpha val="0"/>
                  </a:srgbClr>
                </a:gs>
              </a:gsLst>
              <a:lin ang="2700000" scaled="1"/>
            </a:gra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" name="Text Box 7"/>
            <p:cNvSpPr txBox="1">
              <a:spLocks noChangeArrowheads="1"/>
            </p:cNvSpPr>
            <p:nvPr/>
          </p:nvSpPr>
          <p:spPr bwMode="gray">
            <a:xfrm>
              <a:off x="1059781" y="1214422"/>
              <a:ext cx="1654831" cy="4001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ru-RU" sz="2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СЕРВЕР </a:t>
              </a:r>
              <a:r>
                <a:rPr lang="en-US" sz="2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</a:t>
              </a:r>
              <a:endPara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5" name="Группа 113"/>
          <p:cNvGrpSpPr/>
          <p:nvPr/>
        </p:nvGrpSpPr>
        <p:grpSpPr>
          <a:xfrm>
            <a:off x="6572264" y="214290"/>
            <a:ext cx="1882800" cy="583653"/>
            <a:chOff x="6215074" y="1142984"/>
            <a:chExt cx="1882800" cy="583653"/>
          </a:xfrm>
        </p:grpSpPr>
        <p:sp>
          <p:nvSpPr>
            <p:cNvPr id="65" name="AutoShape 11"/>
            <p:cNvSpPr>
              <a:spLocks noChangeArrowheads="1"/>
            </p:cNvSpPr>
            <p:nvPr/>
          </p:nvSpPr>
          <p:spPr bwMode="gray">
            <a:xfrm>
              <a:off x="6215074" y="1142984"/>
              <a:ext cx="1882800" cy="583653"/>
            </a:xfrm>
            <a:prstGeom prst="roundRect">
              <a:avLst>
                <a:gd name="adj" fmla="val 11921"/>
              </a:avLst>
            </a:prstGeom>
            <a:gradFill flip="none" rotWithShape="1">
              <a:gsLst>
                <a:gs pos="0">
                  <a:srgbClr val="33CC33">
                    <a:gamma/>
                    <a:shade val="46275"/>
                    <a:invGamma/>
                  </a:srgbClr>
                </a:gs>
                <a:gs pos="50000">
                  <a:srgbClr val="33CC33"/>
                </a:gs>
                <a:gs pos="100000">
                  <a:srgbClr val="33CC33">
                    <a:gamma/>
                    <a:shade val="46275"/>
                    <a:invGamma/>
                  </a:srgbClr>
                </a:gs>
              </a:gsLst>
              <a:lin ang="13500000" scaled="1"/>
              <a:tileRect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6" name="Freeform 12"/>
            <p:cNvSpPr>
              <a:spLocks/>
            </p:cNvSpPr>
            <p:nvPr/>
          </p:nvSpPr>
          <p:spPr bwMode="gray">
            <a:xfrm>
              <a:off x="6287440" y="1210059"/>
              <a:ext cx="284824" cy="147239"/>
            </a:xfrm>
            <a:custGeom>
              <a:avLst/>
              <a:gdLst>
                <a:gd name="T0" fmla="*/ 105920 w 596"/>
                <a:gd name="T1" fmla="*/ 0 h 598"/>
                <a:gd name="T2" fmla="*/ 0 w 596"/>
                <a:gd name="T3" fmla="*/ 105566 h 598"/>
                <a:gd name="T4" fmla="*/ 0 w 596"/>
                <a:gd name="T5" fmla="*/ 526936 h 598"/>
                <a:gd name="T6" fmla="*/ 144518 w 596"/>
                <a:gd name="T7" fmla="*/ 155665 h 598"/>
                <a:gd name="T8" fmla="*/ 528704 w 596"/>
                <a:gd name="T9" fmla="*/ 0 h 598"/>
                <a:gd name="T10" fmla="*/ 10592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93D4D4"/>
                </a:gs>
                <a:gs pos="100000">
                  <a:srgbClr val="009999">
                    <a:alpha val="0"/>
                  </a:srgbClr>
                </a:gs>
              </a:gsLst>
              <a:lin ang="2700000" scaled="1"/>
            </a:gra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7" name="Text Box 7"/>
            <p:cNvSpPr txBox="1">
              <a:spLocks noChangeArrowheads="1"/>
            </p:cNvSpPr>
            <p:nvPr/>
          </p:nvSpPr>
          <p:spPr bwMode="gray">
            <a:xfrm>
              <a:off x="6286512" y="1214422"/>
              <a:ext cx="1654831" cy="4001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ru-RU" sz="2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СЕРВЕР </a:t>
              </a:r>
              <a:r>
                <a:rPr lang="en-US" sz="2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</a:t>
              </a:r>
              <a:endPara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6" name="Group 41"/>
          <p:cNvGrpSpPr>
            <a:grpSpLocks/>
          </p:cNvGrpSpPr>
          <p:nvPr/>
        </p:nvGrpSpPr>
        <p:grpSpPr bwMode="auto">
          <a:xfrm>
            <a:off x="2319347" y="5723769"/>
            <a:ext cx="824400" cy="824400"/>
            <a:chOff x="555" y="2823"/>
            <a:chExt cx="973" cy="1065"/>
          </a:xfrm>
        </p:grpSpPr>
        <p:pic>
          <p:nvPicPr>
            <p:cNvPr id="83" name="Picture 42" descr="Picture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gray">
            <a:xfrm>
              <a:off x="636" y="3718"/>
              <a:ext cx="819" cy="170"/>
            </a:xfrm>
            <a:prstGeom prst="rect">
              <a:avLst/>
            </a:prstGeom>
            <a:noFill/>
          </p:spPr>
        </p:pic>
        <p:sp>
          <p:nvSpPr>
            <p:cNvPr id="84" name="Oval 43"/>
            <p:cNvSpPr>
              <a:spLocks noChangeArrowheads="1"/>
            </p:cNvSpPr>
            <p:nvPr/>
          </p:nvSpPr>
          <p:spPr bwMode="gray">
            <a:xfrm>
              <a:off x="555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rgbClr val="009999"/>
                </a:gs>
                <a:gs pos="100000">
                  <a:srgbClr val="009999">
                    <a:gamma/>
                    <a:shade val="57255"/>
                    <a:invGamma/>
                  </a:srgbClr>
                </a:gs>
              </a:gsLst>
              <a:path path="rect">
                <a:fillToRect l="100000" t="10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5" name="Oval 44"/>
            <p:cNvSpPr>
              <a:spLocks noChangeArrowheads="1"/>
            </p:cNvSpPr>
            <p:nvPr/>
          </p:nvSpPr>
          <p:spPr bwMode="gray">
            <a:xfrm>
              <a:off x="576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rgbClr val="009999">
                    <a:alpha val="85001"/>
                  </a:srgbClr>
                </a:gs>
                <a:gs pos="100000">
                  <a:srgbClr val="009999">
                    <a:gamma/>
                    <a:shade val="63529"/>
                    <a:invGamma/>
                  </a:srgb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" name="Oval 45"/>
            <p:cNvSpPr>
              <a:spLocks noChangeArrowheads="1"/>
            </p:cNvSpPr>
            <p:nvPr/>
          </p:nvSpPr>
          <p:spPr bwMode="gray">
            <a:xfrm>
              <a:off x="612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rgbClr val="009999"/>
                </a:gs>
                <a:gs pos="100000">
                  <a:srgbClr val="009999">
                    <a:gamma/>
                    <a:shade val="72549"/>
                    <a:invGamma/>
                  </a:srgb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87" name="Picture 46" descr="Picture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gray">
            <a:xfrm>
              <a:off x="576" y="2880"/>
              <a:ext cx="616" cy="616"/>
            </a:xfrm>
            <a:prstGeom prst="rect">
              <a:avLst/>
            </a:prstGeom>
            <a:noFill/>
          </p:spPr>
        </p:pic>
      </p:grpSp>
      <p:grpSp>
        <p:nvGrpSpPr>
          <p:cNvPr id="10" name="Group 48"/>
          <p:cNvGrpSpPr>
            <a:grpSpLocks/>
          </p:cNvGrpSpPr>
          <p:nvPr/>
        </p:nvGrpSpPr>
        <p:grpSpPr bwMode="auto">
          <a:xfrm>
            <a:off x="4071934" y="5723769"/>
            <a:ext cx="824400" cy="824400"/>
            <a:chOff x="555" y="2823"/>
            <a:chExt cx="973" cy="1065"/>
          </a:xfrm>
        </p:grpSpPr>
        <p:pic>
          <p:nvPicPr>
            <p:cNvPr id="89" name="Picture 49" descr="Picture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gray">
            <a:xfrm>
              <a:off x="636" y="3718"/>
              <a:ext cx="819" cy="170"/>
            </a:xfrm>
            <a:prstGeom prst="rect">
              <a:avLst/>
            </a:prstGeom>
            <a:noFill/>
          </p:spPr>
        </p:pic>
        <p:sp>
          <p:nvSpPr>
            <p:cNvPr id="90" name="Oval 50"/>
            <p:cNvSpPr>
              <a:spLocks noChangeArrowheads="1"/>
            </p:cNvSpPr>
            <p:nvPr/>
          </p:nvSpPr>
          <p:spPr bwMode="gray">
            <a:xfrm>
              <a:off x="555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rgbClr val="003399"/>
                </a:gs>
                <a:gs pos="100000">
                  <a:srgbClr val="003399">
                    <a:gamma/>
                    <a:shade val="57255"/>
                    <a:invGamma/>
                  </a:srgbClr>
                </a:gs>
              </a:gsLst>
              <a:path path="rect">
                <a:fillToRect l="100000" t="10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1" name="Oval 51"/>
            <p:cNvSpPr>
              <a:spLocks noChangeArrowheads="1"/>
            </p:cNvSpPr>
            <p:nvPr/>
          </p:nvSpPr>
          <p:spPr bwMode="gray">
            <a:xfrm>
              <a:off x="576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rgbClr val="003399">
                    <a:alpha val="85001"/>
                  </a:srgbClr>
                </a:gs>
                <a:gs pos="100000">
                  <a:srgbClr val="003399">
                    <a:gamma/>
                    <a:shade val="63529"/>
                    <a:invGamma/>
                  </a:srgb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" name="Oval 52"/>
            <p:cNvSpPr>
              <a:spLocks noChangeArrowheads="1"/>
            </p:cNvSpPr>
            <p:nvPr/>
          </p:nvSpPr>
          <p:spPr bwMode="gray">
            <a:xfrm>
              <a:off x="612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rgbClr val="003399"/>
                </a:gs>
                <a:gs pos="100000">
                  <a:srgbClr val="003399">
                    <a:gamma/>
                    <a:shade val="72549"/>
                    <a:invGamma/>
                  </a:srgb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93" name="Picture 53" descr="Picture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gray">
            <a:xfrm>
              <a:off x="576" y="2880"/>
              <a:ext cx="616" cy="616"/>
            </a:xfrm>
            <a:prstGeom prst="rect">
              <a:avLst/>
            </a:prstGeom>
            <a:noFill/>
          </p:spPr>
        </p:pic>
      </p:grpSp>
      <p:grpSp>
        <p:nvGrpSpPr>
          <p:cNvPr id="12" name="Group 34"/>
          <p:cNvGrpSpPr>
            <a:grpSpLocks/>
          </p:cNvGrpSpPr>
          <p:nvPr/>
        </p:nvGrpSpPr>
        <p:grpSpPr bwMode="auto">
          <a:xfrm>
            <a:off x="5891247" y="5723769"/>
            <a:ext cx="823893" cy="823898"/>
            <a:chOff x="555" y="2823"/>
            <a:chExt cx="973" cy="1065"/>
          </a:xfrm>
        </p:grpSpPr>
        <p:pic>
          <p:nvPicPr>
            <p:cNvPr id="95" name="Picture 35" descr="Picture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gray">
            <a:xfrm>
              <a:off x="636" y="3718"/>
              <a:ext cx="819" cy="170"/>
            </a:xfrm>
            <a:prstGeom prst="rect">
              <a:avLst/>
            </a:prstGeom>
            <a:noFill/>
          </p:spPr>
        </p:pic>
        <p:sp>
          <p:nvSpPr>
            <p:cNvPr id="96" name="Oval 36"/>
            <p:cNvSpPr>
              <a:spLocks noChangeArrowheads="1"/>
            </p:cNvSpPr>
            <p:nvPr/>
          </p:nvSpPr>
          <p:spPr bwMode="gray">
            <a:xfrm>
              <a:off x="555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rgbClr val="6666FF"/>
                </a:gs>
                <a:gs pos="100000">
                  <a:srgbClr val="6666FF">
                    <a:gamma/>
                    <a:shade val="57255"/>
                    <a:invGamma/>
                  </a:srgbClr>
                </a:gs>
              </a:gsLst>
              <a:path path="rect">
                <a:fillToRect l="100000" t="10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7" name="Oval 37"/>
            <p:cNvSpPr>
              <a:spLocks noChangeArrowheads="1"/>
            </p:cNvSpPr>
            <p:nvPr/>
          </p:nvSpPr>
          <p:spPr bwMode="gray">
            <a:xfrm>
              <a:off x="576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rgbClr val="6666FF">
                    <a:alpha val="85001"/>
                  </a:srgbClr>
                </a:gs>
                <a:gs pos="100000">
                  <a:srgbClr val="6666FF">
                    <a:gamma/>
                    <a:shade val="63529"/>
                    <a:invGamma/>
                  </a:srgb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8" name="Oval 38"/>
            <p:cNvSpPr>
              <a:spLocks noChangeArrowheads="1"/>
            </p:cNvSpPr>
            <p:nvPr/>
          </p:nvSpPr>
          <p:spPr bwMode="gray">
            <a:xfrm>
              <a:off x="612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rgbClr val="6666FF"/>
                </a:gs>
                <a:gs pos="100000">
                  <a:srgbClr val="6666FF">
                    <a:gamma/>
                    <a:shade val="72549"/>
                    <a:invGamma/>
                  </a:srgb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99" name="Picture 39" descr="Picture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gray">
            <a:xfrm>
              <a:off x="576" y="2880"/>
              <a:ext cx="616" cy="616"/>
            </a:xfrm>
            <a:prstGeom prst="rect">
              <a:avLst/>
            </a:prstGeom>
            <a:noFill/>
          </p:spPr>
        </p:pic>
      </p:grpSp>
      <p:sp>
        <p:nvSpPr>
          <p:cNvPr id="101" name="Rectangle 5"/>
          <p:cNvSpPr>
            <a:spLocks noChangeArrowheads="1"/>
          </p:cNvSpPr>
          <p:nvPr/>
        </p:nvSpPr>
        <p:spPr bwMode="gray">
          <a:xfrm>
            <a:off x="6489069" y="1000108"/>
            <a:ext cx="953979" cy="1013533"/>
          </a:xfrm>
          <a:prstGeom prst="rect">
            <a:avLst/>
          </a:prstGeom>
          <a:gradFill flip="none" rotWithShape="1">
            <a:gsLst>
              <a:gs pos="0">
                <a:srgbClr val="33CC33">
                  <a:gamma/>
                  <a:shade val="46275"/>
                  <a:invGamma/>
                </a:srgbClr>
              </a:gs>
              <a:gs pos="50000">
                <a:srgbClr val="33CC33"/>
              </a:gs>
              <a:gs pos="100000">
                <a:srgbClr val="33CC33">
                  <a:gamma/>
                  <a:shade val="46275"/>
                  <a:invGamma/>
                </a:srgbClr>
              </a:gs>
            </a:gsLst>
            <a:lin ang="13500000" scaled="1"/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r>
              <a:rPr lang="ru-RU" dirty="0" smtClean="0">
                <a:solidFill>
                  <a:schemeClr val="bg1"/>
                </a:solidFill>
              </a:rPr>
              <a:t>ФАЙЛЫ</a:t>
            </a:r>
            <a:endParaRPr lang="en-US" dirty="0"/>
          </a:p>
        </p:txBody>
      </p:sp>
      <p:sp>
        <p:nvSpPr>
          <p:cNvPr id="102" name="Freeform 3"/>
          <p:cNvSpPr>
            <a:spLocks/>
          </p:cNvSpPr>
          <p:nvPr/>
        </p:nvSpPr>
        <p:spPr bwMode="gray">
          <a:xfrm>
            <a:off x="6449320" y="1735624"/>
            <a:ext cx="302850" cy="320248"/>
          </a:xfrm>
          <a:custGeom>
            <a:avLst/>
            <a:gdLst>
              <a:gd name="T0" fmla="*/ 80985 w 1104"/>
              <a:gd name="T1" fmla="*/ 1067366 h 1256"/>
              <a:gd name="T2" fmla="*/ 80985 w 1104"/>
              <a:gd name="T3" fmla="*/ 0 h 1256"/>
              <a:gd name="T4" fmla="*/ 0 w 1104"/>
              <a:gd name="T5" fmla="*/ 0 h 1256"/>
              <a:gd name="T6" fmla="*/ 0 w 1104"/>
              <a:gd name="T7" fmla="*/ 1155700 h 1256"/>
              <a:gd name="T8" fmla="*/ 1016000 w 1104"/>
              <a:gd name="T9" fmla="*/ 1155700 h 1256"/>
              <a:gd name="T10" fmla="*/ 1016000 w 1104"/>
              <a:gd name="T11" fmla="*/ 1067366 h 1256"/>
              <a:gd name="T12" fmla="*/ 80985 w 1104"/>
              <a:gd name="T13" fmla="*/ 1067366 h 12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04"/>
              <a:gd name="T22" fmla="*/ 0 h 1256"/>
              <a:gd name="T23" fmla="*/ 1104 w 1104"/>
              <a:gd name="T24" fmla="*/ 1256 h 12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solidFill>
            <a:srgbClr val="91BF63"/>
          </a:soli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3" name="Freeform 4"/>
          <p:cNvSpPr>
            <a:spLocks/>
          </p:cNvSpPr>
          <p:nvPr/>
        </p:nvSpPr>
        <p:spPr bwMode="gray">
          <a:xfrm rot="10800000">
            <a:off x="7182313" y="960517"/>
            <a:ext cx="302850" cy="320248"/>
          </a:xfrm>
          <a:custGeom>
            <a:avLst/>
            <a:gdLst>
              <a:gd name="T0" fmla="*/ 80985 w 1104"/>
              <a:gd name="T1" fmla="*/ 1067366 h 1256"/>
              <a:gd name="T2" fmla="*/ 80985 w 1104"/>
              <a:gd name="T3" fmla="*/ 0 h 1256"/>
              <a:gd name="T4" fmla="*/ 0 w 1104"/>
              <a:gd name="T5" fmla="*/ 0 h 1256"/>
              <a:gd name="T6" fmla="*/ 0 w 1104"/>
              <a:gd name="T7" fmla="*/ 1155700 h 1256"/>
              <a:gd name="T8" fmla="*/ 1016000 w 1104"/>
              <a:gd name="T9" fmla="*/ 1155700 h 1256"/>
              <a:gd name="T10" fmla="*/ 1016000 w 1104"/>
              <a:gd name="T11" fmla="*/ 1067366 h 1256"/>
              <a:gd name="T12" fmla="*/ 80985 w 1104"/>
              <a:gd name="T13" fmla="*/ 1067366 h 12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04"/>
              <a:gd name="T22" fmla="*/ 0 h 1256"/>
              <a:gd name="T23" fmla="*/ 1104 w 1104"/>
              <a:gd name="T24" fmla="*/ 1256 h 12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solidFill>
            <a:srgbClr val="91BF63"/>
          </a:soli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4" name="Freeform 6"/>
          <p:cNvSpPr>
            <a:spLocks/>
          </p:cNvSpPr>
          <p:nvPr/>
        </p:nvSpPr>
        <p:spPr bwMode="gray">
          <a:xfrm>
            <a:off x="1460665" y="1664186"/>
            <a:ext cx="302850" cy="320248"/>
          </a:xfrm>
          <a:custGeom>
            <a:avLst/>
            <a:gdLst>
              <a:gd name="T0" fmla="*/ 80985 w 1104"/>
              <a:gd name="T1" fmla="*/ 1067366 h 1256"/>
              <a:gd name="T2" fmla="*/ 80985 w 1104"/>
              <a:gd name="T3" fmla="*/ 0 h 1256"/>
              <a:gd name="T4" fmla="*/ 0 w 1104"/>
              <a:gd name="T5" fmla="*/ 0 h 1256"/>
              <a:gd name="T6" fmla="*/ 0 w 1104"/>
              <a:gd name="T7" fmla="*/ 1155700 h 1256"/>
              <a:gd name="T8" fmla="*/ 1016000 w 1104"/>
              <a:gd name="T9" fmla="*/ 1155700 h 1256"/>
              <a:gd name="T10" fmla="*/ 1016000 w 1104"/>
              <a:gd name="T11" fmla="*/ 1067366 h 1256"/>
              <a:gd name="T12" fmla="*/ 80985 w 1104"/>
              <a:gd name="T13" fmla="*/ 1067366 h 12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04"/>
              <a:gd name="T22" fmla="*/ 0 h 1256"/>
              <a:gd name="T23" fmla="*/ 1104 w 1104"/>
              <a:gd name="T24" fmla="*/ 1256 h 12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solidFill>
            <a:srgbClr val="717EF5"/>
          </a:soli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5" name="Freeform 7"/>
          <p:cNvSpPr>
            <a:spLocks/>
          </p:cNvSpPr>
          <p:nvPr/>
        </p:nvSpPr>
        <p:spPr bwMode="gray">
          <a:xfrm rot="10800000">
            <a:off x="2193658" y="889079"/>
            <a:ext cx="302850" cy="320248"/>
          </a:xfrm>
          <a:custGeom>
            <a:avLst/>
            <a:gdLst>
              <a:gd name="T0" fmla="*/ 80985 w 1104"/>
              <a:gd name="T1" fmla="*/ 1067366 h 1256"/>
              <a:gd name="T2" fmla="*/ 80985 w 1104"/>
              <a:gd name="T3" fmla="*/ 0 h 1256"/>
              <a:gd name="T4" fmla="*/ 0 w 1104"/>
              <a:gd name="T5" fmla="*/ 0 h 1256"/>
              <a:gd name="T6" fmla="*/ 0 w 1104"/>
              <a:gd name="T7" fmla="*/ 1155700 h 1256"/>
              <a:gd name="T8" fmla="*/ 1016000 w 1104"/>
              <a:gd name="T9" fmla="*/ 1155700 h 1256"/>
              <a:gd name="T10" fmla="*/ 1016000 w 1104"/>
              <a:gd name="T11" fmla="*/ 1067366 h 1256"/>
              <a:gd name="T12" fmla="*/ 80985 w 1104"/>
              <a:gd name="T13" fmla="*/ 1067366 h 12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04"/>
              <a:gd name="T22" fmla="*/ 0 h 1256"/>
              <a:gd name="T23" fmla="*/ 1104 w 1104"/>
              <a:gd name="T24" fmla="*/ 1256 h 12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solidFill>
            <a:srgbClr val="717EF5"/>
          </a:soli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6" name="Rectangle 8"/>
          <p:cNvSpPr>
            <a:spLocks noChangeArrowheads="1"/>
          </p:cNvSpPr>
          <p:nvPr/>
        </p:nvSpPr>
        <p:spPr bwMode="gray">
          <a:xfrm>
            <a:off x="1500414" y="928670"/>
            <a:ext cx="953979" cy="1013533"/>
          </a:xfrm>
          <a:prstGeom prst="rect">
            <a:avLst/>
          </a:prstGeom>
          <a:gradFill flip="none" rotWithShape="1">
            <a:gsLst>
              <a:gs pos="0">
                <a:srgbClr val="0099FF">
                  <a:gamma/>
                  <a:shade val="46275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shade val="46275"/>
                  <a:invGamma/>
                </a:srgbClr>
              </a:gs>
            </a:gsLst>
            <a:lin ang="13500000" scaled="1"/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ru-RU" dirty="0" smtClean="0">
                <a:solidFill>
                  <a:schemeClr val="bg1"/>
                </a:solidFill>
              </a:rPr>
              <a:t>ФАЙЛЫ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2000232" y="6581025"/>
            <a:ext cx="14613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</a:rPr>
              <a:t>АРМ Диспетчера</a:t>
            </a:r>
            <a:endParaRPr lang="ru-RU" sz="1200" b="1" dirty="0">
              <a:solidFill>
                <a:srgbClr val="000000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3636761" y="6581025"/>
            <a:ext cx="1649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</a:rPr>
              <a:t>АРМ Руководителя</a:t>
            </a:r>
            <a:endParaRPr lang="ru-RU" sz="1200" b="1" dirty="0">
              <a:solidFill>
                <a:srgbClr val="000000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5565587" y="6581025"/>
            <a:ext cx="18589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</a:rPr>
              <a:t>АРМ Администратора</a:t>
            </a:r>
            <a:endParaRPr lang="ru-RU" sz="1200" b="1" dirty="0">
              <a:solidFill>
                <a:srgbClr val="000000"/>
              </a:solidFill>
            </a:endParaRPr>
          </a:p>
        </p:txBody>
      </p:sp>
      <p:cxnSp>
        <p:nvCxnSpPr>
          <p:cNvPr id="115" name="Соединительная линия уступом 114"/>
          <p:cNvCxnSpPr>
            <a:stCxn id="130" idx="2"/>
            <a:endCxn id="143" idx="2"/>
          </p:cNvCxnSpPr>
          <p:nvPr/>
        </p:nvCxnSpPr>
        <p:spPr>
          <a:xfrm rot="5400000" flipH="1">
            <a:off x="4393405" y="1031069"/>
            <a:ext cx="142876" cy="7500966"/>
          </a:xfrm>
          <a:prstGeom prst="bentConnector3">
            <a:avLst>
              <a:gd name="adj1" fmla="val -354780"/>
            </a:avLst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 стрелкой 118"/>
          <p:cNvCxnSpPr/>
          <p:nvPr/>
        </p:nvCxnSpPr>
        <p:spPr>
          <a:xfrm rot="5400000">
            <a:off x="4320959" y="5537430"/>
            <a:ext cx="360000" cy="793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 стрелкой 119"/>
          <p:cNvCxnSpPr/>
          <p:nvPr/>
        </p:nvCxnSpPr>
        <p:spPr>
          <a:xfrm rot="5400000">
            <a:off x="2534612" y="5537032"/>
            <a:ext cx="360000" cy="1588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 стрелкой 122"/>
          <p:cNvCxnSpPr/>
          <p:nvPr/>
        </p:nvCxnSpPr>
        <p:spPr>
          <a:xfrm rot="5400000">
            <a:off x="6106512" y="5537032"/>
            <a:ext cx="360000" cy="1588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 стрелкой 126"/>
          <p:cNvCxnSpPr>
            <a:stCxn id="146" idx="3"/>
            <a:endCxn id="147" idx="1"/>
          </p:cNvCxnSpPr>
          <p:nvPr/>
        </p:nvCxnSpPr>
        <p:spPr>
          <a:xfrm>
            <a:off x="2714612" y="1142984"/>
            <a:ext cx="3500462" cy="1588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я со стрелкой 131"/>
          <p:cNvCxnSpPr/>
          <p:nvPr/>
        </p:nvCxnSpPr>
        <p:spPr>
          <a:xfrm rot="16200000" flipH="1">
            <a:off x="3783803" y="4641055"/>
            <a:ext cx="1433530" cy="12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AutoShape 7"/>
          <p:cNvSpPr>
            <a:spLocks noChangeArrowheads="1"/>
          </p:cNvSpPr>
          <p:nvPr/>
        </p:nvSpPr>
        <p:spPr bwMode="gray">
          <a:xfrm>
            <a:off x="71430" y="4143380"/>
            <a:ext cx="1285860" cy="56673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ECFF"/>
              </a:gs>
              <a:gs pos="50000">
                <a:srgbClr val="CCECFF">
                  <a:gamma/>
                  <a:tint val="42353"/>
                  <a:invGamma/>
                </a:srgbClr>
              </a:gs>
              <a:gs pos="100000">
                <a:srgbClr val="CCECFF"/>
              </a:gs>
            </a:gsLst>
            <a:lin ang="2700000" scaled="1"/>
          </a:gradFill>
          <a:ln w="38100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000" dirty="0" smtClean="0">
                <a:solidFill>
                  <a:srgbClr val="000000"/>
                </a:solidFill>
              </a:rPr>
              <a:t>ЖУРНАЛ </a:t>
            </a:r>
          </a:p>
          <a:p>
            <a:pPr algn="ctr"/>
            <a:r>
              <a:rPr lang="ru-RU" sz="1000" dirty="0" smtClean="0">
                <a:solidFill>
                  <a:srgbClr val="000000"/>
                </a:solidFill>
              </a:rPr>
              <a:t>АВАРИЙНЫХ </a:t>
            </a:r>
          </a:p>
          <a:p>
            <a:pPr algn="ctr"/>
            <a:r>
              <a:rPr lang="ru-RU" sz="1000" dirty="0" smtClean="0">
                <a:solidFill>
                  <a:srgbClr val="000000"/>
                </a:solidFill>
              </a:rPr>
              <a:t>СОБЫТИЙ</a:t>
            </a:r>
            <a:endParaRPr lang="en-US" sz="1000" dirty="0" smtClean="0">
              <a:solidFill>
                <a:srgbClr val="000000"/>
              </a:solidFill>
            </a:endParaRPr>
          </a:p>
        </p:txBody>
      </p:sp>
      <p:cxnSp>
        <p:nvCxnSpPr>
          <p:cNvPr id="144" name="Соединительная линия уступом 139"/>
          <p:cNvCxnSpPr/>
          <p:nvPr/>
        </p:nvCxnSpPr>
        <p:spPr>
          <a:xfrm flipV="1">
            <a:off x="6715140" y="6072206"/>
            <a:ext cx="500066" cy="0"/>
          </a:xfrm>
          <a:prstGeom prst="bentConnector3">
            <a:avLst>
              <a:gd name="adj1" fmla="val 50000"/>
            </a:avLst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AutoShape 7"/>
          <p:cNvSpPr>
            <a:spLocks noChangeArrowheads="1"/>
          </p:cNvSpPr>
          <p:nvPr/>
        </p:nvSpPr>
        <p:spPr bwMode="gray">
          <a:xfrm>
            <a:off x="3857644" y="1933572"/>
            <a:ext cx="1285860" cy="56673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ECFF"/>
              </a:gs>
              <a:gs pos="50000">
                <a:srgbClr val="CCECFF">
                  <a:gamma/>
                  <a:tint val="42353"/>
                  <a:invGamma/>
                </a:srgbClr>
              </a:gs>
              <a:gs pos="100000">
                <a:srgbClr val="CCECFF"/>
              </a:gs>
            </a:gsLst>
            <a:lin ang="2700000" scaled="1"/>
          </a:gradFill>
          <a:ln w="38100">
            <a:solidFill>
              <a:srgbClr val="00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200" b="1" dirty="0" smtClean="0">
                <a:solidFill>
                  <a:srgbClr val="000000"/>
                </a:solidFill>
              </a:rPr>
              <a:t>СЕРВЕР </a:t>
            </a:r>
          </a:p>
          <a:p>
            <a:pPr algn="ctr"/>
            <a:r>
              <a:rPr lang="ru-RU" sz="1200" b="1" dirty="0" smtClean="0">
                <a:solidFill>
                  <a:srgbClr val="000000"/>
                </a:solidFill>
              </a:rPr>
              <a:t>ПРИЛОЖЕНИЙ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121" name="AutoShape 7"/>
          <p:cNvSpPr>
            <a:spLocks noChangeArrowheads="1"/>
          </p:cNvSpPr>
          <p:nvPr/>
        </p:nvSpPr>
        <p:spPr bwMode="gray">
          <a:xfrm>
            <a:off x="1643066" y="4648216"/>
            <a:ext cx="1285860" cy="56673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ECFF"/>
              </a:gs>
              <a:gs pos="50000">
                <a:srgbClr val="CCECFF">
                  <a:gamma/>
                  <a:tint val="42353"/>
                  <a:invGamma/>
                </a:srgbClr>
              </a:gs>
              <a:gs pos="100000">
                <a:srgbClr val="CCECFF"/>
              </a:gs>
            </a:gsLst>
            <a:lin ang="2700000" scaled="1"/>
          </a:gradFill>
          <a:ln w="38100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000" dirty="0" smtClean="0">
                <a:solidFill>
                  <a:srgbClr val="000000"/>
                </a:solidFill>
              </a:rPr>
              <a:t>ПРОСМОТР </a:t>
            </a:r>
          </a:p>
          <a:p>
            <a:pPr algn="ctr"/>
            <a:r>
              <a:rPr lang="ru-RU" sz="1000" dirty="0" smtClean="0">
                <a:solidFill>
                  <a:srgbClr val="000000"/>
                </a:solidFill>
              </a:rPr>
              <a:t>АРХИВОВ</a:t>
            </a:r>
            <a:endParaRPr lang="en-US" sz="1000" dirty="0" smtClean="0">
              <a:solidFill>
                <a:srgbClr val="000000"/>
              </a:solidFill>
            </a:endParaRPr>
          </a:p>
        </p:txBody>
      </p:sp>
      <p:sp>
        <p:nvSpPr>
          <p:cNvPr id="122" name="AutoShape 7"/>
          <p:cNvSpPr>
            <a:spLocks noChangeArrowheads="1"/>
          </p:cNvSpPr>
          <p:nvPr/>
        </p:nvSpPr>
        <p:spPr bwMode="gray">
          <a:xfrm>
            <a:off x="3000364" y="4214818"/>
            <a:ext cx="1285860" cy="56673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ECFF"/>
              </a:gs>
              <a:gs pos="50000">
                <a:srgbClr val="CCECFF">
                  <a:gamma/>
                  <a:tint val="42353"/>
                  <a:invGamma/>
                </a:srgbClr>
              </a:gs>
              <a:gs pos="100000">
                <a:srgbClr val="CCECFF"/>
              </a:gs>
            </a:gsLst>
            <a:lin ang="2700000" scaled="1"/>
          </a:gradFill>
          <a:ln w="38100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000" dirty="0" smtClean="0">
                <a:solidFill>
                  <a:srgbClr val="000000"/>
                </a:solidFill>
              </a:rPr>
              <a:t>ТЕСТИРОВАНИЕ</a:t>
            </a:r>
          </a:p>
          <a:p>
            <a:pPr algn="ctr"/>
            <a:r>
              <a:rPr lang="ru-RU" sz="1000" dirty="0" smtClean="0">
                <a:solidFill>
                  <a:srgbClr val="000000"/>
                </a:solidFill>
              </a:rPr>
              <a:t>БД</a:t>
            </a:r>
            <a:endParaRPr lang="en-US" sz="1000" dirty="0" smtClean="0">
              <a:solidFill>
                <a:srgbClr val="000000"/>
              </a:solidFill>
            </a:endParaRPr>
          </a:p>
        </p:txBody>
      </p:sp>
      <p:sp>
        <p:nvSpPr>
          <p:cNvPr id="125" name="AutoShape 7"/>
          <p:cNvSpPr>
            <a:spLocks noChangeArrowheads="1"/>
          </p:cNvSpPr>
          <p:nvPr/>
        </p:nvSpPr>
        <p:spPr bwMode="gray">
          <a:xfrm>
            <a:off x="4714900" y="4214818"/>
            <a:ext cx="1285860" cy="56673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ECFF"/>
              </a:gs>
              <a:gs pos="50000">
                <a:srgbClr val="CCECFF">
                  <a:gamma/>
                  <a:tint val="42353"/>
                  <a:invGamma/>
                </a:srgbClr>
              </a:gs>
              <a:gs pos="100000">
                <a:srgbClr val="CCECFF"/>
              </a:gs>
            </a:gsLst>
            <a:lin ang="2700000" scaled="1"/>
          </a:gradFill>
          <a:ln w="38100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000" dirty="0" smtClean="0">
                <a:solidFill>
                  <a:srgbClr val="000000"/>
                </a:solidFill>
              </a:rPr>
              <a:t>КОНФИГУРАТОР</a:t>
            </a:r>
          </a:p>
          <a:p>
            <a:pPr algn="ctr"/>
            <a:r>
              <a:rPr lang="ru-RU" sz="1000" dirty="0" smtClean="0">
                <a:solidFill>
                  <a:srgbClr val="000000"/>
                </a:solidFill>
              </a:rPr>
              <a:t>БД</a:t>
            </a:r>
            <a:endParaRPr lang="en-US" sz="1000" dirty="0" smtClean="0">
              <a:solidFill>
                <a:srgbClr val="000000"/>
              </a:solidFill>
            </a:endParaRPr>
          </a:p>
        </p:txBody>
      </p:sp>
      <p:sp>
        <p:nvSpPr>
          <p:cNvPr id="126" name="AutoShape 7"/>
          <p:cNvSpPr>
            <a:spLocks noChangeArrowheads="1"/>
          </p:cNvSpPr>
          <p:nvPr/>
        </p:nvSpPr>
        <p:spPr bwMode="gray">
          <a:xfrm>
            <a:off x="6072222" y="4648216"/>
            <a:ext cx="1285860" cy="56673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ECFF"/>
              </a:gs>
              <a:gs pos="50000">
                <a:srgbClr val="CCECFF">
                  <a:gamma/>
                  <a:tint val="42353"/>
                  <a:invGamma/>
                </a:srgbClr>
              </a:gs>
              <a:gs pos="100000">
                <a:srgbClr val="CCECFF"/>
              </a:gs>
            </a:gsLst>
            <a:lin ang="2700000" scaled="1"/>
          </a:gradFill>
          <a:ln w="38100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000" dirty="0" smtClean="0">
                <a:solidFill>
                  <a:srgbClr val="000000"/>
                </a:solidFill>
              </a:rPr>
              <a:t>ОПЕРАТИВНЫЙ</a:t>
            </a:r>
          </a:p>
          <a:p>
            <a:pPr algn="ctr"/>
            <a:r>
              <a:rPr lang="ru-RU" sz="1000" dirty="0" smtClean="0">
                <a:solidFill>
                  <a:srgbClr val="000000"/>
                </a:solidFill>
              </a:rPr>
              <a:t>ЖУРНАЛ</a:t>
            </a:r>
            <a:endParaRPr lang="en-US" sz="1000" dirty="0" smtClean="0">
              <a:solidFill>
                <a:srgbClr val="000000"/>
              </a:solidFill>
            </a:endParaRPr>
          </a:p>
        </p:txBody>
      </p:sp>
      <p:sp>
        <p:nvSpPr>
          <p:cNvPr id="130" name="AutoShape 7"/>
          <p:cNvSpPr>
            <a:spLocks noChangeArrowheads="1"/>
          </p:cNvSpPr>
          <p:nvPr/>
        </p:nvSpPr>
        <p:spPr bwMode="gray">
          <a:xfrm>
            <a:off x="7572396" y="4286256"/>
            <a:ext cx="1285860" cy="56673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ECFF"/>
              </a:gs>
              <a:gs pos="50000">
                <a:srgbClr val="CCECFF">
                  <a:gamma/>
                  <a:tint val="42353"/>
                  <a:invGamma/>
                </a:srgbClr>
              </a:gs>
              <a:gs pos="100000">
                <a:srgbClr val="CCECFF"/>
              </a:gs>
            </a:gsLst>
            <a:lin ang="2700000" scaled="1"/>
          </a:gradFill>
          <a:ln w="38100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000" dirty="0" smtClean="0">
                <a:solidFill>
                  <a:srgbClr val="000000"/>
                </a:solidFill>
              </a:rPr>
              <a:t>ЗАЯВКИ</a:t>
            </a:r>
            <a:endParaRPr lang="en-US" sz="1000" dirty="0" smtClean="0">
              <a:solidFill>
                <a:srgbClr val="000000"/>
              </a:solidFill>
            </a:endParaRPr>
          </a:p>
        </p:txBody>
      </p:sp>
      <p:sp>
        <p:nvSpPr>
          <p:cNvPr id="131" name="AutoShape 7"/>
          <p:cNvSpPr>
            <a:spLocks noChangeArrowheads="1"/>
          </p:cNvSpPr>
          <p:nvPr/>
        </p:nvSpPr>
        <p:spPr bwMode="gray">
          <a:xfrm>
            <a:off x="857224" y="3357562"/>
            <a:ext cx="1285860" cy="56673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ECFF"/>
              </a:gs>
              <a:gs pos="50000">
                <a:srgbClr val="CCECFF">
                  <a:gamma/>
                  <a:tint val="42353"/>
                  <a:invGamma/>
                </a:srgbClr>
              </a:gs>
              <a:gs pos="100000">
                <a:srgbClr val="CCECFF"/>
              </a:gs>
            </a:gsLst>
            <a:lin ang="2700000" scaled="1"/>
          </a:gradFill>
          <a:ln w="38100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000" dirty="0" smtClean="0">
                <a:solidFill>
                  <a:srgbClr val="000000"/>
                </a:solidFill>
              </a:rPr>
              <a:t>ГРАФИКИ</a:t>
            </a:r>
            <a:endParaRPr lang="en-US" sz="1000" dirty="0" smtClean="0">
              <a:solidFill>
                <a:srgbClr val="000000"/>
              </a:solidFill>
            </a:endParaRPr>
          </a:p>
        </p:txBody>
      </p:sp>
      <p:sp>
        <p:nvSpPr>
          <p:cNvPr id="133" name="AutoShape 7"/>
          <p:cNvSpPr>
            <a:spLocks noChangeArrowheads="1"/>
          </p:cNvSpPr>
          <p:nvPr/>
        </p:nvSpPr>
        <p:spPr bwMode="gray">
          <a:xfrm>
            <a:off x="3857620" y="3357562"/>
            <a:ext cx="1285860" cy="56673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ECFF"/>
              </a:gs>
              <a:gs pos="50000">
                <a:srgbClr val="CCECFF">
                  <a:gamma/>
                  <a:tint val="42353"/>
                  <a:invGamma/>
                </a:srgbClr>
              </a:gs>
              <a:gs pos="100000">
                <a:srgbClr val="CCECFF"/>
              </a:gs>
            </a:gsLst>
            <a:lin ang="2700000" scaled="1"/>
          </a:gradFill>
          <a:ln w="38100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000" dirty="0" smtClean="0">
                <a:solidFill>
                  <a:srgbClr val="000000"/>
                </a:solidFill>
              </a:rPr>
              <a:t>ПАСПОРТА</a:t>
            </a:r>
          </a:p>
          <a:p>
            <a:pPr algn="ctr"/>
            <a:r>
              <a:rPr lang="ru-RU" sz="1000" dirty="0" smtClean="0">
                <a:solidFill>
                  <a:srgbClr val="000000"/>
                </a:solidFill>
              </a:rPr>
              <a:t> ОБОРУДОВАНИЯ</a:t>
            </a:r>
            <a:endParaRPr lang="en-US" sz="1000" dirty="0" smtClean="0">
              <a:solidFill>
                <a:srgbClr val="000000"/>
              </a:solidFill>
            </a:endParaRPr>
          </a:p>
        </p:txBody>
      </p:sp>
      <p:sp>
        <p:nvSpPr>
          <p:cNvPr id="135" name="AutoShape 7"/>
          <p:cNvSpPr>
            <a:spLocks noChangeArrowheads="1"/>
          </p:cNvSpPr>
          <p:nvPr/>
        </p:nvSpPr>
        <p:spPr bwMode="gray">
          <a:xfrm>
            <a:off x="6786602" y="3357562"/>
            <a:ext cx="1285860" cy="56673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ECFF"/>
              </a:gs>
              <a:gs pos="50000">
                <a:srgbClr val="CCECFF">
                  <a:gamma/>
                  <a:tint val="42353"/>
                  <a:invGamma/>
                </a:srgbClr>
              </a:gs>
              <a:gs pos="100000">
                <a:srgbClr val="CCECFF"/>
              </a:gs>
            </a:gsLst>
            <a:lin ang="2700000" scaled="1"/>
          </a:gradFill>
          <a:ln w="38100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000" dirty="0" smtClean="0">
                <a:solidFill>
                  <a:srgbClr val="000000"/>
                </a:solidFill>
              </a:rPr>
              <a:t>ФОРМИРОВАНИЕ</a:t>
            </a:r>
          </a:p>
          <a:p>
            <a:pPr algn="ctr"/>
            <a:r>
              <a:rPr lang="ru-RU" sz="1000" dirty="0" smtClean="0">
                <a:solidFill>
                  <a:srgbClr val="000000"/>
                </a:solidFill>
              </a:rPr>
              <a:t> ОТЧЕТОВ</a:t>
            </a:r>
            <a:endParaRPr lang="en-US" sz="1000" dirty="0" smtClean="0">
              <a:solidFill>
                <a:srgbClr val="000000"/>
              </a:solidFill>
            </a:endParaRPr>
          </a:p>
        </p:txBody>
      </p:sp>
      <p:sp>
        <p:nvSpPr>
          <p:cNvPr id="138" name="AutoShape 7"/>
          <p:cNvSpPr>
            <a:spLocks noChangeArrowheads="1"/>
          </p:cNvSpPr>
          <p:nvPr/>
        </p:nvSpPr>
        <p:spPr bwMode="gray">
          <a:xfrm>
            <a:off x="2285984" y="2571744"/>
            <a:ext cx="1285860" cy="56673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ECFF"/>
              </a:gs>
              <a:gs pos="50000">
                <a:srgbClr val="CCECFF">
                  <a:gamma/>
                  <a:tint val="42353"/>
                  <a:invGamma/>
                </a:srgbClr>
              </a:gs>
              <a:gs pos="100000">
                <a:srgbClr val="CCECFF"/>
              </a:gs>
            </a:gsLst>
            <a:lin ang="2700000" scaled="1"/>
          </a:gradFill>
          <a:ln w="38100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000" b="1" dirty="0" smtClean="0">
                <a:solidFill>
                  <a:srgbClr val="000000"/>
                </a:solidFill>
              </a:rPr>
              <a:t>ЛИЦЕНЗИРОВАНИЕ</a:t>
            </a:r>
            <a:endParaRPr lang="en-US" sz="1000" b="1" dirty="0">
              <a:solidFill>
                <a:srgbClr val="000000"/>
              </a:solidFill>
            </a:endParaRPr>
          </a:p>
        </p:txBody>
      </p:sp>
      <p:sp>
        <p:nvSpPr>
          <p:cNvPr id="139" name="AutoShape 7"/>
          <p:cNvSpPr>
            <a:spLocks noChangeArrowheads="1"/>
          </p:cNvSpPr>
          <p:nvPr/>
        </p:nvSpPr>
        <p:spPr bwMode="gray">
          <a:xfrm>
            <a:off x="5429280" y="2571744"/>
            <a:ext cx="1285860" cy="56673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ECFF"/>
              </a:gs>
              <a:gs pos="50000">
                <a:srgbClr val="CCECFF">
                  <a:gamma/>
                  <a:tint val="42353"/>
                  <a:invGamma/>
                </a:srgbClr>
              </a:gs>
              <a:gs pos="100000">
                <a:srgbClr val="CCECFF"/>
              </a:gs>
            </a:gsLst>
            <a:lin ang="2700000" scaled="1"/>
          </a:gradFill>
          <a:ln w="38100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000" dirty="0" smtClean="0">
                <a:solidFill>
                  <a:srgbClr val="000000"/>
                </a:solidFill>
              </a:rPr>
              <a:t>ШИФРОВАНИЕ</a:t>
            </a:r>
            <a:endParaRPr lang="en-US" sz="1000" dirty="0" smtClean="0">
              <a:solidFill>
                <a:srgbClr val="000000"/>
              </a:solidFill>
            </a:endParaRPr>
          </a:p>
        </p:txBody>
      </p:sp>
      <p:sp>
        <p:nvSpPr>
          <p:cNvPr id="141" name="AutoShape 7"/>
          <p:cNvSpPr>
            <a:spLocks noChangeArrowheads="1"/>
          </p:cNvSpPr>
          <p:nvPr/>
        </p:nvSpPr>
        <p:spPr bwMode="gray">
          <a:xfrm>
            <a:off x="571472" y="5786454"/>
            <a:ext cx="1285860" cy="56673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ECFF"/>
              </a:gs>
              <a:gs pos="50000">
                <a:srgbClr val="CCECFF">
                  <a:gamma/>
                  <a:tint val="42353"/>
                  <a:invGamma/>
                </a:srgbClr>
              </a:gs>
              <a:gs pos="100000">
                <a:srgbClr val="CCECFF"/>
              </a:gs>
            </a:gsLst>
            <a:lin ang="2700000" scaled="1"/>
          </a:gradFill>
          <a:ln w="38100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000" dirty="0" smtClean="0">
                <a:solidFill>
                  <a:srgbClr val="000000"/>
                </a:solidFill>
              </a:rPr>
              <a:t>ДИСПЕТЧЕРСКИЙ</a:t>
            </a:r>
          </a:p>
          <a:p>
            <a:pPr algn="ctr"/>
            <a:r>
              <a:rPr lang="ru-RU" sz="1000" dirty="0" smtClean="0">
                <a:solidFill>
                  <a:srgbClr val="000000"/>
                </a:solidFill>
              </a:rPr>
              <a:t>ТРЕНАЖЕР</a:t>
            </a:r>
            <a:endParaRPr lang="en-US" sz="1000" dirty="0" smtClean="0">
              <a:solidFill>
                <a:srgbClr val="000000"/>
              </a:solidFill>
            </a:endParaRPr>
          </a:p>
        </p:txBody>
      </p:sp>
      <p:sp>
        <p:nvSpPr>
          <p:cNvPr id="142" name="AutoShape 7"/>
          <p:cNvSpPr>
            <a:spLocks noChangeArrowheads="1"/>
          </p:cNvSpPr>
          <p:nvPr/>
        </p:nvSpPr>
        <p:spPr bwMode="gray">
          <a:xfrm>
            <a:off x="7215206" y="5786454"/>
            <a:ext cx="1285860" cy="56673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ECFF"/>
              </a:gs>
              <a:gs pos="50000">
                <a:srgbClr val="CCECFF">
                  <a:gamma/>
                  <a:tint val="42353"/>
                  <a:invGamma/>
                </a:srgbClr>
              </a:gs>
              <a:gs pos="100000">
                <a:srgbClr val="CCECFF"/>
              </a:gs>
            </a:gsLst>
            <a:lin ang="2700000" scaled="1"/>
          </a:gradFill>
          <a:ln w="38100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000" dirty="0" smtClean="0">
                <a:solidFill>
                  <a:srgbClr val="000000"/>
                </a:solidFill>
              </a:rPr>
              <a:t>ГРАФИЧЕСКИЙ</a:t>
            </a:r>
          </a:p>
          <a:p>
            <a:pPr algn="ctr"/>
            <a:r>
              <a:rPr lang="ru-RU" sz="1000" dirty="0" smtClean="0">
                <a:solidFill>
                  <a:srgbClr val="000000"/>
                </a:solidFill>
              </a:rPr>
              <a:t>РЕДАКТОР</a:t>
            </a:r>
            <a:endParaRPr lang="en-US" sz="1000" dirty="0" smtClean="0">
              <a:solidFill>
                <a:srgbClr val="000000"/>
              </a:solidFill>
            </a:endParaRPr>
          </a:p>
        </p:txBody>
      </p:sp>
      <p:cxnSp>
        <p:nvCxnSpPr>
          <p:cNvPr id="152" name="Прямая со стрелкой 151"/>
          <p:cNvCxnSpPr>
            <a:endCxn id="145" idx="0"/>
          </p:cNvCxnSpPr>
          <p:nvPr/>
        </p:nvCxnSpPr>
        <p:spPr>
          <a:xfrm rot="16200000" flipH="1">
            <a:off x="4105274" y="1538272"/>
            <a:ext cx="790588" cy="12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Прямая со стрелкой 178"/>
          <p:cNvCxnSpPr>
            <a:stCxn id="84" idx="2"/>
            <a:endCxn id="141" idx="3"/>
          </p:cNvCxnSpPr>
          <p:nvPr/>
        </p:nvCxnSpPr>
        <p:spPr>
          <a:xfrm rot="10800000">
            <a:off x="1857333" y="6100361"/>
            <a:ext cx="462015" cy="0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Прямая со стрелкой 183"/>
          <p:cNvCxnSpPr>
            <a:stCxn id="122" idx="2"/>
          </p:cNvCxnSpPr>
          <p:nvPr/>
        </p:nvCxnSpPr>
        <p:spPr>
          <a:xfrm rot="16200000" flipH="1">
            <a:off x="3355163" y="5069683"/>
            <a:ext cx="576274" cy="12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Прямая со стрелкой 186"/>
          <p:cNvCxnSpPr>
            <a:stCxn id="125" idx="2"/>
          </p:cNvCxnSpPr>
          <p:nvPr/>
        </p:nvCxnSpPr>
        <p:spPr>
          <a:xfrm rot="16200000" flipH="1">
            <a:off x="5069699" y="5069683"/>
            <a:ext cx="576274" cy="12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Прямая со стрелкой 189"/>
          <p:cNvCxnSpPr>
            <a:stCxn id="121" idx="2"/>
          </p:cNvCxnSpPr>
          <p:nvPr/>
        </p:nvCxnSpPr>
        <p:spPr>
          <a:xfrm rot="16200000" flipH="1">
            <a:off x="2214564" y="5286382"/>
            <a:ext cx="142876" cy="12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Прямая со стрелкой 192"/>
          <p:cNvCxnSpPr>
            <a:stCxn id="126" idx="2"/>
          </p:cNvCxnSpPr>
          <p:nvPr/>
        </p:nvCxnSpPr>
        <p:spPr>
          <a:xfrm rot="16200000" flipH="1">
            <a:off x="6643720" y="5286382"/>
            <a:ext cx="142876" cy="12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hape 247"/>
          <p:cNvCxnSpPr>
            <a:stCxn id="133" idx="0"/>
            <a:endCxn id="145" idx="2"/>
          </p:cNvCxnSpPr>
          <p:nvPr/>
        </p:nvCxnSpPr>
        <p:spPr>
          <a:xfrm rot="5400000" flipH="1" flipV="1">
            <a:off x="4071934" y="2928922"/>
            <a:ext cx="857256" cy="24"/>
          </a:xfrm>
          <a:prstGeom prst="bentConnector3">
            <a:avLst>
              <a:gd name="adj1" fmla="val 50000"/>
            </a:avLst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3491880" y="47667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Клиентское ПО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02915"/>
          </a:xfrm>
        </p:spPr>
        <p:txBody>
          <a:bodyPr/>
          <a:lstStyle/>
          <a:p>
            <a:pPr algn="ctr"/>
            <a:r>
              <a:rPr lang="ru-RU" dirty="0" smtClean="0"/>
              <a:t>Графический Редактор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836712"/>
            <a:ext cx="6617765" cy="529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50937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Создание и редактирование</a:t>
            </a:r>
            <a:endParaRPr lang="ru-RU" dirty="0"/>
          </a:p>
        </p:txBody>
      </p:sp>
      <p:sp>
        <p:nvSpPr>
          <p:cNvPr id="23555" name="Содержимое 3"/>
          <p:cNvSpPr>
            <a:spLocks noGrp="1"/>
          </p:cNvSpPr>
          <p:nvPr>
            <p:ph idx="1"/>
          </p:nvPr>
        </p:nvSpPr>
        <p:spPr>
          <a:xfrm>
            <a:off x="428625" y="928688"/>
            <a:ext cx="7572375" cy="1643062"/>
          </a:xfrm>
        </p:spPr>
        <p:txBody>
          <a:bodyPr/>
          <a:lstStyle/>
          <a:p>
            <a:r>
              <a:rPr lang="ru-RU" sz="1800" smtClean="0"/>
              <a:t>Добавление примитивов</a:t>
            </a:r>
          </a:p>
          <a:p>
            <a:r>
              <a:rPr lang="ru-RU" sz="1800" smtClean="0"/>
              <a:t>Создание групп и контейнеров</a:t>
            </a:r>
          </a:p>
          <a:p>
            <a:r>
              <a:rPr lang="ru-RU" sz="1800" smtClean="0"/>
              <a:t>Добавление электрических аппаратов</a:t>
            </a:r>
          </a:p>
          <a:p>
            <a:r>
              <a:rPr lang="ru-RU" sz="1800" smtClean="0"/>
              <a:t>Создание пользовательской библиотеки элементов</a:t>
            </a:r>
          </a:p>
          <a:p>
            <a:endParaRPr lang="ru-RU" smtClean="0"/>
          </a:p>
        </p:txBody>
      </p:sp>
      <p:pic>
        <p:nvPicPr>
          <p:cNvPr id="2355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" y="2786063"/>
            <a:ext cx="723265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9375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Рабочий режим</a:t>
            </a:r>
            <a:endParaRPr lang="ru-RU" dirty="0"/>
          </a:p>
        </p:txBody>
      </p:sp>
      <p:sp>
        <p:nvSpPr>
          <p:cNvPr id="24579" name="Содержимое 3"/>
          <p:cNvSpPr>
            <a:spLocks noGrp="1"/>
          </p:cNvSpPr>
          <p:nvPr>
            <p:ph idx="1"/>
          </p:nvPr>
        </p:nvSpPr>
        <p:spPr>
          <a:xfrm>
            <a:off x="428625" y="928688"/>
            <a:ext cx="8072438" cy="1714500"/>
          </a:xfrm>
        </p:spPr>
        <p:txBody>
          <a:bodyPr/>
          <a:lstStyle/>
          <a:p>
            <a:r>
              <a:rPr lang="ru-RU" sz="1800" smtClean="0"/>
              <a:t>Средства для проверки настроенной анимации</a:t>
            </a:r>
          </a:p>
        </p:txBody>
      </p:sp>
      <p:pic>
        <p:nvPicPr>
          <p:cNvPr id="24580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1857375"/>
            <a:ext cx="7766050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9375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Использование карт</a:t>
            </a:r>
            <a:endParaRPr lang="ru-RU" dirty="0"/>
          </a:p>
        </p:txBody>
      </p:sp>
      <p:sp>
        <p:nvSpPr>
          <p:cNvPr id="25603" name="Содержимое 3"/>
          <p:cNvSpPr>
            <a:spLocks noGrp="1"/>
          </p:cNvSpPr>
          <p:nvPr>
            <p:ph idx="1"/>
          </p:nvPr>
        </p:nvSpPr>
        <p:spPr>
          <a:xfrm>
            <a:off x="428625" y="1143000"/>
            <a:ext cx="8001000" cy="1285875"/>
          </a:xfrm>
        </p:spPr>
        <p:txBody>
          <a:bodyPr/>
          <a:lstStyle/>
          <a:p>
            <a:r>
              <a:rPr lang="ru-RU" sz="1800" smtClean="0"/>
              <a:t>Подключение карт</a:t>
            </a:r>
          </a:p>
          <a:p>
            <a:r>
              <a:rPr lang="ru-RU" sz="1800" smtClean="0"/>
              <a:t>Добавление на карту и редактирование собственных элементов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63" y="2500313"/>
            <a:ext cx="5961062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9375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Работа с данными</a:t>
            </a:r>
            <a:endParaRPr lang="ru-RU" dirty="0"/>
          </a:p>
        </p:txBody>
      </p:sp>
      <p:sp>
        <p:nvSpPr>
          <p:cNvPr id="26627" name="Содержимое 3"/>
          <p:cNvSpPr>
            <a:spLocks noGrp="1"/>
          </p:cNvSpPr>
          <p:nvPr>
            <p:ph idx="1"/>
          </p:nvPr>
        </p:nvSpPr>
        <p:spPr>
          <a:xfrm>
            <a:off x="428625" y="1143000"/>
            <a:ext cx="8229600" cy="757238"/>
          </a:xfrm>
        </p:spPr>
        <p:txBody>
          <a:bodyPr/>
          <a:lstStyle/>
          <a:p>
            <a:r>
              <a:rPr lang="ru-RU" sz="1800" smtClean="0"/>
              <a:t>Просмотр телемеханической информации и данных об оборудовании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3" y="2428875"/>
            <a:ext cx="7286625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9375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 smtClean="0"/>
              <a:t>Отображение на мобильных платформах</a:t>
            </a:r>
            <a:endParaRPr lang="ru-RU" sz="2800" dirty="0"/>
          </a:p>
        </p:txBody>
      </p:sp>
      <p:sp>
        <p:nvSpPr>
          <p:cNvPr id="27651" name="Содержимое 3"/>
          <p:cNvSpPr>
            <a:spLocks noGrp="1"/>
          </p:cNvSpPr>
          <p:nvPr>
            <p:ph idx="1"/>
          </p:nvPr>
        </p:nvSpPr>
        <p:spPr>
          <a:xfrm>
            <a:off x="428625" y="857250"/>
            <a:ext cx="8229600" cy="1000125"/>
          </a:xfrm>
        </p:spPr>
        <p:txBody>
          <a:bodyPr/>
          <a:lstStyle/>
          <a:p>
            <a:r>
              <a:rPr lang="ru-RU" sz="1800" smtClean="0"/>
              <a:t>Разрабатывается приложение под </a:t>
            </a:r>
            <a:r>
              <a:rPr lang="en-US" sz="1800" smtClean="0"/>
              <a:t>Android</a:t>
            </a:r>
            <a:r>
              <a:rPr lang="ru-RU" sz="1800" smtClean="0"/>
              <a:t>, отображающее схемы, созданные с помощью редактора</a:t>
            </a:r>
          </a:p>
        </p:txBody>
      </p:sp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2428875"/>
            <a:ext cx="5345113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\\ARMD\Users\arm-d\Desktop\Mikhalevskiy\Schem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8" y="1928813"/>
            <a:ext cx="4476750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Возможности редактора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80728"/>
            <a:ext cx="2643174" cy="5072098"/>
          </a:xfrm>
        </p:spPr>
        <p:txBody>
          <a:bodyPr/>
          <a:lstStyle/>
          <a:p>
            <a:r>
              <a:rPr lang="ru-RU" sz="1600" dirty="0" smtClean="0"/>
              <a:t>Многооконный интерфейс </a:t>
            </a:r>
          </a:p>
          <a:p>
            <a:r>
              <a:rPr lang="ru-RU" sz="1600" dirty="0" smtClean="0"/>
              <a:t>Привязка одного объекта на разных мнемосхемах с последующими переходами между ними </a:t>
            </a:r>
          </a:p>
          <a:p>
            <a:r>
              <a:rPr lang="ru-RU" sz="1600" dirty="0" smtClean="0"/>
              <a:t>Разделение схем по логическим составляющим </a:t>
            </a:r>
          </a:p>
          <a:p>
            <a:r>
              <a:rPr lang="ru-RU" sz="1600" dirty="0" smtClean="0"/>
              <a:t>Копирование фрагментов схемы с сохранением всех свойств «привязки» к измерительным каналам как внутри активной схеме, так и при переносе на другую схему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071546"/>
            <a:ext cx="5965492" cy="4989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15430"/>
            <a:ext cx="8280920" cy="765298"/>
          </a:xfrm>
        </p:spPr>
        <p:txBody>
          <a:bodyPr/>
          <a:lstStyle/>
          <a:p>
            <a:pPr algn="ctr"/>
            <a:r>
              <a:rPr lang="ru-RU" sz="3200" dirty="0" smtClean="0"/>
              <a:t>Основные задачи, которые мы решаем</a:t>
            </a:r>
            <a:endParaRPr lang="ru-RU" sz="3200" dirty="0"/>
          </a:p>
        </p:txBody>
      </p:sp>
      <p:sp>
        <p:nvSpPr>
          <p:cNvPr id="173" name="Rectangle 172"/>
          <p:cNvSpPr>
            <a:spLocks noChangeArrowheads="1"/>
          </p:cNvSpPr>
          <p:nvPr/>
        </p:nvSpPr>
        <p:spPr bwMode="auto">
          <a:xfrm>
            <a:off x="179512" y="821025"/>
            <a:ext cx="8208912" cy="52629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Построение автоматизированных рабочих мест в составе </a:t>
            </a:r>
            <a:r>
              <a:rPr lang="en-US" sz="24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SCADA</a:t>
            </a:r>
            <a:r>
              <a:rPr lang="ru-RU" sz="24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-системы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Обеспечение </a:t>
            </a:r>
            <a:r>
              <a:rPr lang="ru-RU" sz="24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единого </a:t>
            </a:r>
            <a:r>
              <a:rPr lang="ru-RU" sz="24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пользовательского интерфейса для </a:t>
            </a:r>
            <a:r>
              <a:rPr lang="ru-RU" sz="24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всех АРМов в составе </a:t>
            </a:r>
            <a:r>
              <a:rPr lang="en-US" sz="24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SCADA</a:t>
            </a:r>
            <a:r>
              <a:rPr lang="ru-RU" sz="24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-системы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Создание АРМов с современным интерфейсом </a:t>
            </a:r>
            <a:r>
              <a:rPr lang="ru-RU" sz="24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в стиле </a:t>
            </a:r>
            <a:r>
              <a:rPr lang="en-US" sz="24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MS Office </a:t>
            </a:r>
            <a:r>
              <a:rPr lang="ru-RU" sz="24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2007/2010</a:t>
            </a: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400" kern="0" dirty="0" smtClean="0">
                <a:solidFill>
                  <a:srgbClr val="000000"/>
                </a:solidFill>
                <a:latin typeface="+mn-lt"/>
                <a:ea typeface="Calibri" pitchFamily="34" charset="0"/>
                <a:cs typeface="Times New Roman" pitchFamily="18" charset="0"/>
              </a:rPr>
              <a:t>О</a:t>
            </a:r>
            <a:r>
              <a:rPr kumimoji="0" lang="ru-RU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itchFamily="34" charset="0"/>
                <a:cs typeface="Times New Roman" pitchFamily="18" charset="0"/>
              </a:rPr>
              <a:t>бмен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itchFamily="34" charset="0"/>
                <a:cs typeface="Times New Roman" pitchFamily="18" charset="0"/>
              </a:rPr>
              <a:t> информацией с устройствами телемеханики</a:t>
            </a:r>
          </a:p>
          <a:p>
            <a:pPr marL="342900" indent="-34290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kern="0" dirty="0">
                <a:solidFill>
                  <a:srgbClr val="000000"/>
                </a:solidFill>
                <a:latin typeface="+mn-lt"/>
                <a:ea typeface="Calibri" pitchFamily="34" charset="0"/>
                <a:cs typeface="Times New Roman" pitchFamily="18" charset="0"/>
              </a:rPr>
              <a:t>Работа с архивной информацией, ведение и хранение</a:t>
            </a:r>
            <a:endParaRPr lang="en-US" sz="2400" kern="0" dirty="0">
              <a:solidFill>
                <a:srgbClr val="000000"/>
              </a:solidFill>
              <a:latin typeface="+mn-lt"/>
            </a:endParaRPr>
          </a:p>
          <a:p>
            <a:pPr marL="342900" indent="-34290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kern="0" dirty="0">
                <a:solidFill>
                  <a:srgbClr val="000000"/>
                </a:solidFill>
                <a:latin typeface="+mn-lt"/>
                <a:ea typeface="Calibri" pitchFamily="34" charset="0"/>
                <a:cs typeface="Times New Roman" pitchFamily="18" charset="0"/>
              </a:rPr>
              <a:t>Прием и предварительная обработка данных</a:t>
            </a:r>
            <a:endParaRPr lang="en-US" sz="2400" kern="0" dirty="0">
              <a:solidFill>
                <a:srgbClr val="000000"/>
              </a:solidFill>
              <a:latin typeface="+mn-lt"/>
            </a:endParaRPr>
          </a:p>
          <a:p>
            <a:pPr marL="342900" indent="-34290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kern="0" dirty="0">
                <a:solidFill>
                  <a:srgbClr val="000000"/>
                </a:solidFill>
                <a:latin typeface="+mn-lt"/>
                <a:ea typeface="Calibri" pitchFamily="34" charset="0"/>
                <a:cs typeface="Times New Roman" pitchFamily="18" charset="0"/>
              </a:rPr>
              <a:t>Обработка запросов клиентов, организация расчетов</a:t>
            </a:r>
            <a:endParaRPr lang="en-US" sz="2400" kern="0" dirty="0">
              <a:solidFill>
                <a:srgbClr val="000000"/>
              </a:solidFill>
              <a:latin typeface="+mn-lt"/>
            </a:endParaRPr>
          </a:p>
          <a:p>
            <a:pPr marL="342900" indent="-34290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kern="0" dirty="0">
                <a:solidFill>
                  <a:srgbClr val="000000"/>
                </a:solidFill>
                <a:latin typeface="+mn-lt"/>
                <a:ea typeface="Calibri" pitchFamily="34" charset="0"/>
                <a:cs typeface="Times New Roman" pitchFamily="18" charset="0"/>
              </a:rPr>
              <a:t>Слежение за состоянием каналов связи</a:t>
            </a:r>
            <a:endParaRPr lang="en-US" sz="2400" kern="0" dirty="0">
              <a:solidFill>
                <a:srgbClr val="000000"/>
              </a:solidFill>
              <a:latin typeface="+mn-lt"/>
            </a:endParaRPr>
          </a:p>
          <a:p>
            <a:pPr marL="342900" indent="-34290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kern="0" dirty="0">
                <a:solidFill>
                  <a:srgbClr val="000000"/>
                </a:solidFill>
                <a:latin typeface="+mn-lt"/>
                <a:ea typeface="Calibri" pitchFamily="34" charset="0"/>
                <a:cs typeface="Times New Roman" pitchFamily="18" charset="0"/>
              </a:rPr>
              <a:t>Работа в режиме резервирования</a:t>
            </a:r>
            <a:endParaRPr lang="en-US" sz="2400" kern="0" dirty="0">
              <a:solidFill>
                <a:srgbClr val="000000"/>
              </a:solidFill>
              <a:latin typeface="+mn-lt"/>
            </a:endParaRPr>
          </a:p>
          <a:p>
            <a:pPr marL="342900" indent="-34290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kern="0" dirty="0">
                <a:solidFill>
                  <a:srgbClr val="000000"/>
                </a:solidFill>
                <a:latin typeface="+mn-lt"/>
                <a:ea typeface="Calibri" pitchFamily="34" charset="0"/>
                <a:cs typeface="Times New Roman" pitchFamily="18" charset="0"/>
              </a:rPr>
              <a:t>Синхронизация, ретрансляция </a:t>
            </a:r>
            <a:r>
              <a:rPr lang="ru-RU" sz="2400" kern="0" dirty="0" smtClean="0">
                <a:solidFill>
                  <a:srgbClr val="000000"/>
                </a:solidFill>
                <a:latin typeface="+mn-lt"/>
                <a:ea typeface="Calibri" pitchFamily="34" charset="0"/>
                <a:cs typeface="Times New Roman" pitchFamily="18" charset="0"/>
              </a:rPr>
              <a:t>данных</a:t>
            </a:r>
            <a:endParaRPr lang="en-US" sz="2400" kern="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Возможности редактора </a:t>
            </a:r>
            <a:br>
              <a:rPr lang="ru-RU" sz="3200" dirty="0" smtClean="0"/>
            </a:b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530725"/>
          </a:xfrm>
        </p:spPr>
        <p:txBody>
          <a:bodyPr/>
          <a:lstStyle/>
          <a:p>
            <a:pPr>
              <a:buClr>
                <a:srgbClr val="993300"/>
              </a:buClr>
            </a:pPr>
            <a:r>
              <a:rPr lang="ru-RU" sz="2000" dirty="0" smtClean="0"/>
              <a:t>Выполнение привязки элементов экранных форм к измерительным каналам и объектам</a:t>
            </a:r>
          </a:p>
          <a:p>
            <a:pPr lvl="0">
              <a:buClr>
                <a:srgbClr val="993300"/>
              </a:buClr>
              <a:buNone/>
            </a:pPr>
            <a:endParaRPr lang="ru-RU" dirty="0" smtClean="0"/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357158" y="5000636"/>
            <a:ext cx="822960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SzPct val="65000"/>
              <a:buFont typeface="Wingdings" pitchFamily="2" charset="2"/>
              <a:buChar char="v"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Администрирование базы данных (БД) технологической и нормативно-справочной информации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SzPct val="65000"/>
              <a:buFont typeface="Wingdings" pitchFamily="2" charset="2"/>
              <a:buChar char="v"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Контроль приема, расчета и репликации данных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SzPct val="65000"/>
              <a:buFont typeface="Wingdings" pitchFamily="2" charset="2"/>
              <a:buChar char="v"/>
              <a:tabLst/>
              <a:defRPr/>
            </a:pPr>
            <a:endParaRPr kumimoji="0" lang="ru-RU" sz="2200" b="1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928802"/>
            <a:ext cx="6643734" cy="3093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АРМ Диспетчера</a:t>
            </a:r>
            <a:endParaRPr lang="ru-RU" sz="3200" dirty="0"/>
          </a:p>
        </p:txBody>
      </p:sp>
      <p:sp>
        <p:nvSpPr>
          <p:cNvPr id="6" name="Подзаголовок 5"/>
          <p:cNvSpPr>
            <a:spLocks noGrp="1"/>
          </p:cNvSpPr>
          <p:nvPr>
            <p:ph idx="1"/>
          </p:nvPr>
        </p:nvSpPr>
        <p:spPr>
          <a:xfrm>
            <a:off x="107504" y="908720"/>
            <a:ext cx="8640960" cy="5400600"/>
          </a:xfrm>
        </p:spPr>
        <p:txBody>
          <a:bodyPr/>
          <a:lstStyle/>
          <a:p>
            <a:pPr marL="0" indent="0">
              <a:buClr>
                <a:srgbClr val="993300"/>
              </a:buClr>
              <a:buNone/>
            </a:pPr>
            <a:r>
              <a:rPr lang="ru-RU" dirty="0" smtClean="0"/>
              <a:t>Включает программы, позволяющие отображать различные типы оперативной информации, данные из БД, нормативно-справочную информацию, графические примитивы, формировать различные сообщения диспетчеру, представлять информацию в виде графиков, таблиц и диаграмм, осуществлять управление ДЩ</a:t>
            </a:r>
          </a:p>
          <a:p>
            <a:pPr marL="0" indent="0">
              <a:buClr>
                <a:srgbClr val="993300"/>
              </a:buClr>
              <a:buNone/>
            </a:pPr>
            <a:r>
              <a:rPr lang="ru-RU" dirty="0" smtClean="0"/>
              <a:t>Функции диспетчерского управления </a:t>
            </a:r>
            <a:r>
              <a:rPr lang="ru-RU" dirty="0"/>
              <a:t>и </a:t>
            </a:r>
            <a:r>
              <a:rPr lang="ru-RU" dirty="0" smtClean="0"/>
              <a:t>сбора данных:</a:t>
            </a:r>
          </a:p>
          <a:p>
            <a:pPr>
              <a:buClr>
                <a:srgbClr val="993300"/>
              </a:buClr>
              <a:buSzPct val="100000"/>
              <a:buFont typeface="Arial" pitchFamily="34" charset="0"/>
              <a:buChar char="•"/>
            </a:pPr>
            <a:r>
              <a:rPr lang="ru-RU" sz="2200" dirty="0"/>
              <a:t>Контроль за операциями с оборудованием и устройствами</a:t>
            </a:r>
          </a:p>
          <a:p>
            <a:pPr>
              <a:buClr>
                <a:srgbClr val="993300"/>
              </a:buClr>
              <a:buSzPct val="100000"/>
              <a:buFont typeface="Arial" pitchFamily="34" charset="0"/>
              <a:buChar char="•"/>
            </a:pPr>
            <a:r>
              <a:rPr lang="ru-RU" sz="2200" dirty="0"/>
              <a:t>Управление диспетчерским щитом</a:t>
            </a:r>
          </a:p>
          <a:p>
            <a:pPr>
              <a:buClr>
                <a:srgbClr val="993300"/>
              </a:buClr>
              <a:buSzPct val="100000"/>
              <a:buFont typeface="Arial" pitchFamily="34" charset="0"/>
              <a:buChar char="•"/>
            </a:pPr>
            <a:r>
              <a:rPr lang="ru-RU" sz="2200" dirty="0"/>
              <a:t>Оперативное представление информации</a:t>
            </a:r>
          </a:p>
          <a:p>
            <a:pPr>
              <a:buClr>
                <a:srgbClr val="993300"/>
              </a:buClr>
              <a:buSzPct val="100000"/>
              <a:buFont typeface="Arial" pitchFamily="34" charset="0"/>
              <a:buChar char="•"/>
            </a:pPr>
            <a:r>
              <a:rPr lang="ru-RU" sz="2200" dirty="0"/>
              <a:t>Выявление недостоверных </a:t>
            </a:r>
            <a:r>
              <a:rPr lang="ru-RU" sz="2200" dirty="0" smtClean="0"/>
              <a:t>данных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АРМ Диспетчера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570" y="1037120"/>
            <a:ext cx="7391806" cy="5093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23576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16633"/>
            <a:ext cx="6419056" cy="720080"/>
          </a:xfrm>
        </p:spPr>
        <p:txBody>
          <a:bodyPr/>
          <a:lstStyle/>
          <a:p>
            <a:r>
              <a:rPr lang="ru-RU" dirty="0" smtClean="0"/>
              <a:t>Основные функции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836712"/>
            <a:ext cx="8229600" cy="5328592"/>
          </a:xfrm>
        </p:spPr>
        <p:txBody>
          <a:bodyPr/>
          <a:lstStyle/>
          <a:p>
            <a:pPr>
              <a:buClr>
                <a:srgbClr val="993300"/>
              </a:buClr>
            </a:pPr>
            <a:r>
              <a:rPr lang="ru-RU" sz="2300" dirty="0" smtClean="0"/>
              <a:t>Отображение  режимных параметров </a:t>
            </a:r>
          </a:p>
          <a:p>
            <a:pPr>
              <a:buClr>
                <a:srgbClr val="993300"/>
              </a:buClr>
            </a:pPr>
            <a:r>
              <a:rPr lang="ru-RU" sz="2300" dirty="0" smtClean="0"/>
              <a:t>Отображение состояния коммутационных  аппаратов</a:t>
            </a:r>
          </a:p>
          <a:p>
            <a:pPr>
              <a:buClr>
                <a:srgbClr val="993300"/>
              </a:buClr>
            </a:pPr>
            <a:r>
              <a:rPr lang="ru-RU" sz="2300" dirty="0" smtClean="0"/>
              <a:t>Отображение расчетных параметров</a:t>
            </a:r>
          </a:p>
          <a:p>
            <a:pPr>
              <a:buClr>
                <a:srgbClr val="993300"/>
              </a:buClr>
            </a:pPr>
            <a:r>
              <a:rPr lang="ru-RU" sz="2300" dirty="0" smtClean="0"/>
              <a:t>Отображение аварийно-предупредительных сигналов</a:t>
            </a:r>
          </a:p>
          <a:p>
            <a:pPr>
              <a:buClr>
                <a:srgbClr val="993300"/>
              </a:buClr>
            </a:pPr>
            <a:r>
              <a:rPr lang="ru-RU" sz="2300" dirty="0" smtClean="0"/>
              <a:t>Отображение информации из архивов</a:t>
            </a:r>
          </a:p>
          <a:p>
            <a:pPr>
              <a:buClr>
                <a:srgbClr val="993300"/>
              </a:buClr>
            </a:pPr>
            <a:r>
              <a:rPr lang="ru-RU" sz="2300" dirty="0"/>
              <a:t>Формирование тревожных сообщений</a:t>
            </a:r>
          </a:p>
          <a:p>
            <a:pPr>
              <a:buClr>
                <a:srgbClr val="993300"/>
              </a:buClr>
            </a:pPr>
            <a:r>
              <a:rPr lang="ru-RU" sz="2300" dirty="0"/>
              <a:t>Телеуправление с поддержкой оперативных блокировок</a:t>
            </a:r>
          </a:p>
          <a:p>
            <a:pPr>
              <a:buClr>
                <a:srgbClr val="993300"/>
              </a:buClr>
            </a:pPr>
            <a:r>
              <a:rPr lang="ru-RU" sz="2300" dirty="0"/>
              <a:t>Отображение паспортов оборудования</a:t>
            </a:r>
          </a:p>
          <a:p>
            <a:pPr>
              <a:buClr>
                <a:srgbClr val="993300"/>
              </a:buClr>
            </a:pPr>
            <a:r>
              <a:rPr lang="ru-RU" sz="2300" dirty="0"/>
              <a:t>Ведение журналов событий</a:t>
            </a:r>
          </a:p>
          <a:p>
            <a:pPr>
              <a:buClr>
                <a:srgbClr val="993300"/>
              </a:buClr>
            </a:pPr>
            <a:r>
              <a:rPr lang="ru-RU" sz="2300" dirty="0"/>
              <a:t>Формирование отчетов</a:t>
            </a:r>
          </a:p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Управление переключениями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000108"/>
            <a:ext cx="8822214" cy="5072098"/>
          </a:xfrm>
        </p:spPr>
        <p:txBody>
          <a:bodyPr/>
          <a:lstStyle/>
          <a:p>
            <a:r>
              <a:rPr lang="ru-RU" sz="2000" dirty="0" smtClean="0"/>
              <a:t>Сбор и управление заявками на ввод/вывод оборудования.</a:t>
            </a:r>
          </a:p>
          <a:p>
            <a:r>
              <a:rPr lang="ru-RU" sz="2000" dirty="0" smtClean="0"/>
              <a:t>Ведение статистики вывода оборудования в ремонт.</a:t>
            </a:r>
          </a:p>
          <a:p>
            <a:r>
              <a:rPr lang="ru-RU" sz="2000" dirty="0" smtClean="0"/>
              <a:t>Анализ допустимости ремонтных заявок.</a:t>
            </a:r>
          </a:p>
          <a:p>
            <a:r>
              <a:rPr lang="ru-RU" sz="2000" dirty="0" smtClean="0"/>
              <a:t>Ведение типовых бланков переключений в электроустановках.</a:t>
            </a:r>
          </a:p>
          <a:p>
            <a:r>
              <a:rPr lang="ru-RU" sz="2000" dirty="0" smtClean="0"/>
              <a:t>Формирование рабочих программ (бланков) проведения переключений.</a:t>
            </a:r>
          </a:p>
          <a:p>
            <a:r>
              <a:rPr lang="ru-RU" sz="2000" dirty="0"/>
              <a:t>Оперативный контроль за правильностью проведения переключений.</a:t>
            </a:r>
          </a:p>
          <a:p>
            <a:r>
              <a:rPr lang="ru-RU" sz="2000" dirty="0"/>
              <a:t>Ведение статистики работы коммутационных аппаратов, изменений режимов работы оборудования и линий электропередачи.</a:t>
            </a:r>
          </a:p>
          <a:p>
            <a:r>
              <a:rPr lang="ru-RU" sz="2000" dirty="0"/>
              <a:t>Ведение оперативного журнала.</a:t>
            </a:r>
          </a:p>
          <a:p>
            <a:r>
              <a:rPr lang="ru-RU" sz="2000" dirty="0"/>
              <a:t>Формирование отчетов о работе оборудования и произведенных переключениях,  отказах</a:t>
            </a:r>
            <a:r>
              <a:rPr lang="ru-RU" sz="2000" dirty="0" smtClean="0"/>
              <a:t>.</a:t>
            </a:r>
          </a:p>
          <a:p>
            <a:pPr>
              <a:lnSpc>
                <a:spcPct val="150000"/>
              </a:lnSpc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50857"/>
          </a:xfrm>
        </p:spPr>
        <p:txBody>
          <a:bodyPr/>
          <a:lstStyle/>
          <a:p>
            <a:r>
              <a:rPr lang="ru-RU" sz="3200" dirty="0" smtClean="0"/>
              <a:t>Возможности программы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36712"/>
            <a:ext cx="2555776" cy="5306932"/>
          </a:xfrm>
        </p:spPr>
        <p:txBody>
          <a:bodyPr/>
          <a:lstStyle/>
          <a:p>
            <a:pPr>
              <a:buClr>
                <a:srgbClr val="993300"/>
              </a:buClr>
            </a:pPr>
            <a:r>
              <a:rPr lang="ru-RU" sz="1600" b="0" dirty="0" smtClean="0"/>
              <a:t>Ведение оперативного состояния элементов на одной схеме ( </a:t>
            </a:r>
            <a:r>
              <a:rPr lang="en-US" sz="1600" b="0" dirty="0" smtClean="0"/>
              <a:t>~</a:t>
            </a:r>
            <a:r>
              <a:rPr lang="ru-RU" sz="1600" b="0" dirty="0" smtClean="0"/>
              <a:t> 150 000 </a:t>
            </a:r>
            <a:r>
              <a:rPr lang="en-US" sz="1600" b="0" dirty="0" smtClean="0"/>
              <a:t>)</a:t>
            </a:r>
            <a:endParaRPr lang="ru-RU" sz="1600" b="0" dirty="0" smtClean="0"/>
          </a:p>
          <a:p>
            <a:pPr>
              <a:buClr>
                <a:srgbClr val="993300"/>
              </a:buClr>
            </a:pPr>
            <a:r>
              <a:rPr lang="ru-RU" sz="1600" b="0" dirty="0" smtClean="0"/>
              <a:t>Отображение </a:t>
            </a:r>
            <a:r>
              <a:rPr lang="en-US" sz="1600" b="0" dirty="0" smtClean="0"/>
              <a:t>~</a:t>
            </a:r>
            <a:r>
              <a:rPr lang="ru-RU" sz="1600" b="0" dirty="0" smtClean="0"/>
              <a:t> 100 питающих ПС и </a:t>
            </a:r>
            <a:r>
              <a:rPr lang="en-US" sz="1600" b="0" dirty="0" smtClean="0"/>
              <a:t>~</a:t>
            </a:r>
            <a:r>
              <a:rPr lang="ru-RU" sz="1600" b="0" dirty="0" smtClean="0"/>
              <a:t>1600 РП на одной схеме</a:t>
            </a:r>
          </a:p>
          <a:p>
            <a:pPr>
              <a:buClr>
                <a:srgbClr val="993300"/>
              </a:buClr>
            </a:pPr>
            <a:r>
              <a:rPr lang="ru-RU" sz="1600" b="0" dirty="0" smtClean="0"/>
              <a:t>Отображения данных в оперативном и нормальном режимах</a:t>
            </a:r>
          </a:p>
          <a:p>
            <a:pPr>
              <a:buClr>
                <a:srgbClr val="993300"/>
              </a:buClr>
            </a:pPr>
            <a:r>
              <a:rPr lang="ru-RU" sz="1600" b="0" dirty="0" smtClean="0"/>
              <a:t>Настройка быстрых переходов от одного участка схемы к другому</a:t>
            </a:r>
          </a:p>
          <a:p>
            <a:pPr>
              <a:buClr>
                <a:srgbClr val="993300"/>
              </a:buClr>
            </a:pPr>
            <a:r>
              <a:rPr lang="ru-RU" sz="1600" b="0" dirty="0" smtClean="0"/>
              <a:t>Применение масштабирования</a:t>
            </a:r>
          </a:p>
          <a:p>
            <a:endParaRPr lang="ru-RU" sz="1600" dirty="0" smtClean="0"/>
          </a:p>
          <a:p>
            <a:endParaRPr lang="ru-RU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6854" y="928670"/>
            <a:ext cx="6404974" cy="5452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0" y="2564904"/>
            <a:ext cx="3207836" cy="2808312"/>
          </a:xfrm>
        </p:spPr>
        <p:txBody>
          <a:bodyPr/>
          <a:lstStyle/>
          <a:p>
            <a:pPr>
              <a:buClrTx/>
              <a:buSzPct val="100000"/>
              <a:buFont typeface="Arial" pitchFamily="34" charset="0"/>
              <a:buChar char="•"/>
            </a:pPr>
            <a:r>
              <a:rPr lang="ru-RU" sz="1800" b="0" dirty="0" smtClean="0"/>
              <a:t>Отображение питающих подстанций по нижней стороне присоединения 6-10 кВ</a:t>
            </a:r>
          </a:p>
          <a:p>
            <a:pPr>
              <a:buClrTx/>
              <a:buSzPct val="100000"/>
              <a:buFont typeface="Arial" pitchFamily="34" charset="0"/>
              <a:buChar char="•"/>
            </a:pPr>
            <a:r>
              <a:rPr lang="ru-RU" sz="1800" b="0" dirty="0" smtClean="0"/>
              <a:t>Отображение общих элементов распределительных подстанций</a:t>
            </a:r>
          </a:p>
          <a:p>
            <a:endParaRPr lang="ru-RU" sz="1600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50857"/>
          </a:xfrm>
        </p:spPr>
        <p:txBody>
          <a:bodyPr/>
          <a:lstStyle/>
          <a:p>
            <a:r>
              <a:rPr lang="ru-RU" sz="3200" dirty="0" smtClean="0"/>
              <a:t>Возможности программы</a:t>
            </a:r>
            <a:endParaRPr lang="ru-RU" sz="32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7836" y="2492896"/>
            <a:ext cx="5513268" cy="374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107504" y="836712"/>
            <a:ext cx="82089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Настраиваемый интерфейс включающий в себя особенности </a:t>
            </a:r>
            <a:r>
              <a:rPr lang="en-US" dirty="0"/>
              <a:t>MS Office </a:t>
            </a:r>
            <a:r>
              <a:rPr lang="en-US" dirty="0" smtClean="0"/>
              <a:t>2007/2010 </a:t>
            </a:r>
            <a:r>
              <a:rPr lang="ru-RU" dirty="0"/>
              <a:t>и </a:t>
            </a:r>
            <a:r>
              <a:rPr lang="en-US" dirty="0"/>
              <a:t>Visual Studio </a:t>
            </a:r>
            <a:r>
              <a:rPr lang="en-US" dirty="0" smtClean="0"/>
              <a:t>2008</a:t>
            </a:r>
            <a:endParaRPr lang="ru-RU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Ведение оперативных состояний  </a:t>
            </a:r>
            <a:r>
              <a:rPr lang="ru-RU" dirty="0" err="1"/>
              <a:t>телемеханизированных</a:t>
            </a:r>
            <a:r>
              <a:rPr lang="ru-RU" dirty="0"/>
              <a:t> и ручных </a:t>
            </a:r>
            <a:r>
              <a:rPr lang="ru-RU" dirty="0" smtClean="0"/>
              <a:t>данных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Присвоение индивидуальных цветовых наборов для секций шин и присоединений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/>
          </a:p>
          <a:p>
            <a:pPr marL="285750" indent="-285750">
              <a:buFont typeface="Arial" pitchFamily="34" charset="0"/>
              <a:buChar char="•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492897"/>
            <a:ext cx="3528392" cy="2566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251520" y="5085184"/>
            <a:ext cx="8424936" cy="1584176"/>
          </a:xfrm>
        </p:spPr>
        <p:txBody>
          <a:bodyPr/>
          <a:lstStyle/>
          <a:p>
            <a:pPr>
              <a:buClr>
                <a:srgbClr val="993300"/>
              </a:buClr>
            </a:pPr>
            <a:r>
              <a:rPr lang="ru-RU" sz="1600" b="0" dirty="0" smtClean="0"/>
              <a:t>Разработка и применение согласованных поведенческих особенностей графических элементов</a:t>
            </a:r>
          </a:p>
          <a:p>
            <a:pPr>
              <a:buClr>
                <a:srgbClr val="993300"/>
              </a:buClr>
            </a:pPr>
            <a:r>
              <a:rPr lang="ru-RU" sz="1600" b="0" dirty="0" smtClean="0"/>
              <a:t>Отображение элементов схемы</a:t>
            </a:r>
            <a:r>
              <a:rPr lang="en-US" sz="1600" b="0" dirty="0" smtClean="0"/>
              <a:t>: </a:t>
            </a:r>
            <a:r>
              <a:rPr lang="ru-RU" sz="1600" b="0" dirty="0" smtClean="0"/>
              <a:t>выключатели, разъединители, кабельные линии, ячейки КРУ, заземляющие ножи,  трансформаторы, секции, шины, ПС, РП</a:t>
            </a:r>
            <a:endParaRPr lang="ru-RU" sz="1600" b="0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22920" y="114393"/>
            <a:ext cx="6141368" cy="617197"/>
          </a:xfrm>
        </p:spPr>
        <p:txBody>
          <a:bodyPr/>
          <a:lstStyle/>
          <a:p>
            <a:r>
              <a:rPr lang="ru-RU" sz="3200" dirty="0" smtClean="0"/>
              <a:t>Возможности программы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0623" y="764704"/>
            <a:ext cx="3869849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35496" y="692696"/>
            <a:ext cx="4968552" cy="1908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SzPct val="65000"/>
              <a:buFont typeface="Wingdings" pitchFamily="2" charset="2"/>
              <a:buChar char="v"/>
              <a:defRPr sz="2400" b="1" baseline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669925" indent="-325438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SzPct val="60000"/>
              <a:buFont typeface="Wingdings" pitchFamily="2" charset="2"/>
              <a:buChar char="v"/>
              <a:defRPr sz="2000" b="1" baseline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2pPr>
            <a:lvl3pPr marL="1022350" indent="-350838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SzPct val="65000"/>
              <a:buFont typeface="Wingdings" pitchFamily="2" charset="2"/>
              <a:buChar char="v"/>
              <a:defRPr sz="1800" b="1" baseline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3pPr>
            <a:lvl4pPr marL="1339850" indent="-315913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SzPct val="70000"/>
              <a:buFont typeface="Wingdings" pitchFamily="2" charset="2"/>
              <a:buChar char="v"/>
              <a:defRPr sz="1600" b="1" baseline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4pPr>
            <a:lvl5pPr marL="1681163" indent="-339725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SzPct val="75000"/>
              <a:buFont typeface="Wingdings" pitchFamily="2" charset="2"/>
              <a:buChar char="v"/>
              <a:defRPr sz="1400" b="1" baseline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993300"/>
              </a:buClr>
            </a:pPr>
            <a:r>
              <a:rPr lang="ru-RU" sz="1600" b="0" dirty="0" smtClean="0"/>
              <a:t>Использование карт-схем </a:t>
            </a:r>
          </a:p>
          <a:p>
            <a:pPr>
              <a:buClr>
                <a:srgbClr val="993300"/>
              </a:buClr>
            </a:pPr>
            <a:r>
              <a:rPr lang="ru-RU" sz="1600" b="0" dirty="0" smtClean="0"/>
              <a:t>Отображение состояний объектов на картах</a:t>
            </a:r>
          </a:p>
          <a:p>
            <a:pPr>
              <a:buClr>
                <a:srgbClr val="993300"/>
              </a:buClr>
            </a:pPr>
            <a:r>
              <a:rPr lang="ru-RU" sz="1600" b="0" dirty="0" smtClean="0"/>
              <a:t>Применение свойств прозрачности элементов</a:t>
            </a:r>
          </a:p>
          <a:p>
            <a:pPr>
              <a:buClr>
                <a:srgbClr val="993300"/>
              </a:buClr>
            </a:pPr>
            <a:r>
              <a:rPr lang="ru-RU" sz="1600" b="0" dirty="0" smtClean="0"/>
              <a:t>Всплывающие подсказки</a:t>
            </a:r>
          </a:p>
          <a:p>
            <a:pPr>
              <a:buClr>
                <a:srgbClr val="993300"/>
              </a:buClr>
            </a:pPr>
            <a:r>
              <a:rPr lang="ru-RU" sz="1600" b="0" dirty="0" smtClean="0"/>
              <a:t>Вызов и раскрытие схем подстанций по ссылкам карты</a:t>
            </a:r>
          </a:p>
          <a:p>
            <a:endParaRPr lang="ru-RU" sz="1600" dirty="0" smtClean="0"/>
          </a:p>
          <a:p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1"/>
            <a:ext cx="8229600" cy="648072"/>
          </a:xfrm>
        </p:spPr>
        <p:txBody>
          <a:bodyPr/>
          <a:lstStyle/>
          <a:p>
            <a:r>
              <a:rPr lang="ru-RU" sz="3200" dirty="0" smtClean="0"/>
              <a:t>Возможности программы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107504" y="764704"/>
            <a:ext cx="8229600" cy="1728192"/>
          </a:xfrm>
        </p:spPr>
        <p:txBody>
          <a:bodyPr/>
          <a:lstStyle/>
          <a:p>
            <a:pPr eaLnBrk="0">
              <a:buClr>
                <a:srgbClr val="993300"/>
              </a:buClr>
            </a:pPr>
            <a:r>
              <a:rPr lang="ru-RU" sz="1600" b="0" dirty="0" smtClean="0"/>
              <a:t>Выдача команд телеуправления с автоматическим контролем их исполнения</a:t>
            </a:r>
          </a:p>
          <a:p>
            <a:pPr>
              <a:buClr>
                <a:srgbClr val="993300"/>
              </a:buClr>
            </a:pPr>
            <a:r>
              <a:rPr lang="ru-RU" sz="1600" b="0" dirty="0" smtClean="0"/>
              <a:t>Отображение данных из архивов и данных, получаемых в реальном времени</a:t>
            </a:r>
          </a:p>
          <a:p>
            <a:pPr eaLnBrk="0">
              <a:buClr>
                <a:srgbClr val="993300"/>
              </a:buClr>
            </a:pPr>
            <a:r>
              <a:rPr lang="ru-RU" sz="1600" b="0" dirty="0"/>
              <a:t>Контроль функционирования каналов связи</a:t>
            </a:r>
          </a:p>
          <a:p>
            <a:pPr>
              <a:buClr>
                <a:srgbClr val="993300"/>
              </a:buClr>
            </a:pPr>
            <a:r>
              <a:rPr lang="ru-RU" sz="1600" b="0" dirty="0"/>
              <a:t>Отображение нормативной и справочной информации</a:t>
            </a:r>
          </a:p>
          <a:p>
            <a:pPr>
              <a:buClr>
                <a:srgbClr val="993300"/>
              </a:buClr>
            </a:pPr>
            <a:r>
              <a:rPr lang="ru-RU" sz="1600" b="0" dirty="0"/>
              <a:t>Ведение журнала аварийных событий, получаемых от данных в режиме реального времени</a:t>
            </a:r>
          </a:p>
          <a:p>
            <a:pPr>
              <a:buClr>
                <a:srgbClr val="993300"/>
              </a:buClr>
            </a:pPr>
            <a:endParaRPr lang="ru-RU" sz="1600" b="0" dirty="0" smtClean="0"/>
          </a:p>
          <a:p>
            <a:pPr>
              <a:buClr>
                <a:srgbClr val="993300"/>
              </a:buClr>
            </a:pPr>
            <a:endParaRPr lang="ru-RU" sz="18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592713"/>
            <a:ext cx="4857784" cy="3356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88900" dir="2700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</p:pic>
      <p:pic>
        <p:nvPicPr>
          <p:cNvPr id="6" name="Рисунок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3893856"/>
            <a:ext cx="6070827" cy="2584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8900" dir="2700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76"/>
            <a:ext cx="8229600" cy="785794"/>
          </a:xfrm>
        </p:spPr>
        <p:txBody>
          <a:bodyPr/>
          <a:lstStyle/>
          <a:p>
            <a:r>
              <a:rPr lang="ru-RU" dirty="0" smtClean="0"/>
              <a:t>Применение слоев на схемах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785794"/>
            <a:ext cx="8358214" cy="770998"/>
          </a:xfrm>
        </p:spPr>
        <p:txBody>
          <a:bodyPr/>
          <a:lstStyle/>
          <a:p>
            <a:pPr lvl="0"/>
            <a:r>
              <a:rPr lang="ru-RU" sz="2000" b="0" dirty="0" smtClean="0"/>
              <a:t>Регулирование загруженности мнемосхем</a:t>
            </a:r>
          </a:p>
          <a:p>
            <a:r>
              <a:rPr lang="ru-RU" sz="2000" b="0" dirty="0"/>
              <a:t>Скрытие данных по неактивным слоям</a:t>
            </a:r>
          </a:p>
          <a:p>
            <a:pPr lvl="0"/>
            <a:endParaRPr lang="ru-RU" sz="20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724919"/>
            <a:ext cx="5286375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3990975" cy="383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Прямоугольник 171"/>
          <p:cNvSpPr/>
          <p:nvPr/>
        </p:nvSpPr>
        <p:spPr>
          <a:xfrm>
            <a:off x="107504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7584153" y="3596435"/>
            <a:ext cx="1151193" cy="990592"/>
            <a:chOff x="494" y="1440"/>
            <a:chExt cx="1326" cy="1344"/>
          </a:xfrm>
        </p:grpSpPr>
        <p:sp>
          <p:nvSpPr>
            <p:cNvPr id="7" name="AutoShape 3"/>
            <p:cNvSpPr>
              <a:spLocks noChangeArrowheads="1"/>
            </p:cNvSpPr>
            <p:nvPr/>
          </p:nvSpPr>
          <p:spPr bwMode="gray">
            <a:xfrm>
              <a:off x="576" y="2304"/>
              <a:ext cx="1152" cy="48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rgbClr val="33CC33">
                    <a:gamma/>
                    <a:shade val="46275"/>
                    <a:invGamma/>
                  </a:srgbClr>
                </a:gs>
                <a:gs pos="50000">
                  <a:srgbClr val="33CC33"/>
                </a:gs>
                <a:gs pos="100000">
                  <a:srgbClr val="33CC33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" name="AutoShape 4"/>
            <p:cNvSpPr>
              <a:spLocks noChangeArrowheads="1"/>
            </p:cNvSpPr>
            <p:nvPr/>
          </p:nvSpPr>
          <p:spPr bwMode="gray">
            <a:xfrm>
              <a:off x="576" y="1872"/>
              <a:ext cx="1152" cy="48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rgbClr val="33CC33">
                    <a:gamma/>
                    <a:shade val="46275"/>
                    <a:invGamma/>
                  </a:srgbClr>
                </a:gs>
                <a:gs pos="50000">
                  <a:srgbClr val="33CC33"/>
                </a:gs>
                <a:gs pos="100000">
                  <a:srgbClr val="33CC33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" name="AutoShape 5"/>
            <p:cNvSpPr>
              <a:spLocks noChangeArrowheads="1"/>
            </p:cNvSpPr>
            <p:nvPr/>
          </p:nvSpPr>
          <p:spPr bwMode="gray">
            <a:xfrm>
              <a:off x="576" y="1440"/>
              <a:ext cx="1152" cy="48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rgbClr val="33CC33">
                    <a:gamma/>
                    <a:shade val="46275"/>
                    <a:invGamma/>
                  </a:srgbClr>
                </a:gs>
                <a:gs pos="50000">
                  <a:srgbClr val="33CC33"/>
                </a:gs>
                <a:gs pos="100000">
                  <a:srgbClr val="33CC33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" name="Text Box 21"/>
            <p:cNvSpPr txBox="1">
              <a:spLocks noChangeArrowheads="1"/>
            </p:cNvSpPr>
            <p:nvPr/>
          </p:nvSpPr>
          <p:spPr bwMode="gray">
            <a:xfrm>
              <a:off x="494" y="1537"/>
              <a:ext cx="1326" cy="1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ru-RU" sz="1100" b="1" dirty="0" smtClean="0">
                  <a:solidFill>
                    <a:schemeClr val="bg1"/>
                  </a:solidFill>
                </a:rPr>
                <a:t>БД</a:t>
              </a:r>
            </a:p>
            <a:p>
              <a:pPr algn="ctr"/>
              <a:endParaRPr lang="ru-RU" sz="1100" b="1" dirty="0" smtClean="0">
                <a:solidFill>
                  <a:srgbClr val="000000"/>
                </a:solidFill>
              </a:endParaRPr>
            </a:p>
            <a:p>
              <a:pPr algn="ctr"/>
              <a:r>
                <a:rPr lang="ru-RU" sz="1050" b="1" dirty="0" smtClean="0">
                  <a:solidFill>
                    <a:schemeClr val="bg1"/>
                  </a:solidFill>
                </a:rPr>
                <a:t>конфигурация</a:t>
              </a:r>
            </a:p>
            <a:p>
              <a:pPr algn="ctr"/>
              <a:endParaRPr lang="ru-RU" sz="105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1050" b="1" dirty="0" smtClean="0">
                  <a:solidFill>
                    <a:schemeClr val="bg1"/>
                  </a:solidFill>
                </a:rPr>
                <a:t>архивы</a:t>
              </a:r>
              <a:endParaRPr lang="en-US" sz="1050" b="1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214034" y="3580629"/>
            <a:ext cx="980886" cy="990600"/>
            <a:chOff x="4032" y="1440"/>
            <a:chExt cx="1200" cy="1344"/>
          </a:xfrm>
        </p:grpSpPr>
        <p:sp>
          <p:nvSpPr>
            <p:cNvPr id="14" name="AutoShape 6"/>
            <p:cNvSpPr>
              <a:spLocks noChangeArrowheads="1"/>
            </p:cNvSpPr>
            <p:nvPr/>
          </p:nvSpPr>
          <p:spPr bwMode="gray">
            <a:xfrm>
              <a:off x="4032" y="2304"/>
              <a:ext cx="1200" cy="48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rgbClr val="0099FF">
                    <a:gamma/>
                    <a:shade val="46275"/>
                    <a:invGamma/>
                  </a:srgbClr>
                </a:gs>
                <a:gs pos="5000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" name="AutoShape 7"/>
            <p:cNvSpPr>
              <a:spLocks noChangeArrowheads="1"/>
            </p:cNvSpPr>
            <p:nvPr/>
          </p:nvSpPr>
          <p:spPr bwMode="gray">
            <a:xfrm>
              <a:off x="4032" y="1872"/>
              <a:ext cx="1200" cy="48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rgbClr val="0099FF">
                    <a:gamma/>
                    <a:shade val="46275"/>
                    <a:invGamma/>
                  </a:srgbClr>
                </a:gs>
                <a:gs pos="5000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AutoShape 8"/>
            <p:cNvSpPr>
              <a:spLocks noChangeArrowheads="1"/>
            </p:cNvSpPr>
            <p:nvPr/>
          </p:nvSpPr>
          <p:spPr bwMode="gray">
            <a:xfrm>
              <a:off x="4032" y="1440"/>
              <a:ext cx="1200" cy="48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rgbClr val="0099FF">
                    <a:gamma/>
                    <a:shade val="46275"/>
                    <a:invGamma/>
                  </a:srgbClr>
                </a:gs>
                <a:gs pos="5000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0" name="Text Box 21"/>
          <p:cNvSpPr txBox="1">
            <a:spLocks noChangeArrowheads="1"/>
          </p:cNvSpPr>
          <p:nvPr/>
        </p:nvSpPr>
        <p:spPr bwMode="gray">
          <a:xfrm>
            <a:off x="142844" y="3652067"/>
            <a:ext cx="1151277" cy="91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</a:rPr>
              <a:t>БД</a:t>
            </a:r>
          </a:p>
          <a:p>
            <a:pPr algn="ctr"/>
            <a:endParaRPr lang="ru-RU" sz="1100" b="1" dirty="0" smtClean="0">
              <a:solidFill>
                <a:srgbClr val="000000"/>
              </a:solidFill>
            </a:endParaRPr>
          </a:p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конфигурация</a:t>
            </a:r>
            <a:endParaRPr lang="en-US" sz="1050" b="1" dirty="0" smtClean="0">
              <a:solidFill>
                <a:schemeClr val="bg1"/>
              </a:solidFill>
            </a:endParaRPr>
          </a:p>
          <a:p>
            <a:pPr algn="ctr"/>
            <a:endParaRPr lang="en-US" sz="105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архивы</a:t>
            </a:r>
            <a:endParaRPr lang="en-US" sz="1050" b="1" dirty="0">
              <a:solidFill>
                <a:schemeClr val="bg1"/>
              </a:solidFill>
            </a:endParaRPr>
          </a:p>
        </p:txBody>
      </p:sp>
      <p:grpSp>
        <p:nvGrpSpPr>
          <p:cNvPr id="4" name="Группа 33"/>
          <p:cNvGrpSpPr/>
          <p:nvPr/>
        </p:nvGrpSpPr>
        <p:grpSpPr>
          <a:xfrm>
            <a:off x="827584" y="980728"/>
            <a:ext cx="7185919" cy="2286016"/>
            <a:chOff x="283192" y="3143245"/>
            <a:chExt cx="17507212" cy="3844657"/>
          </a:xfrm>
        </p:grpSpPr>
        <p:sp>
          <p:nvSpPr>
            <p:cNvPr id="35" name="AutoShape 17"/>
            <p:cNvSpPr>
              <a:spLocks noChangeArrowheads="1"/>
            </p:cNvSpPr>
            <p:nvPr/>
          </p:nvSpPr>
          <p:spPr bwMode="gray">
            <a:xfrm>
              <a:off x="283192" y="3143245"/>
              <a:ext cx="4003055" cy="3844657"/>
            </a:xfrm>
            <a:prstGeom prst="roundRect">
              <a:avLst>
                <a:gd name="adj" fmla="val 11921"/>
              </a:avLst>
            </a:prstGeom>
            <a:noFill/>
            <a:ln>
              <a:solidFill>
                <a:srgbClr val="000000"/>
              </a:solidFill>
              <a:prstDash val="dash"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36" name="AutoShape 11"/>
            <p:cNvSpPr>
              <a:spLocks noChangeArrowheads="1"/>
            </p:cNvSpPr>
            <p:nvPr/>
          </p:nvSpPr>
          <p:spPr bwMode="gray">
            <a:xfrm>
              <a:off x="424605" y="3363104"/>
              <a:ext cx="3647243" cy="4945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009999"/>
                </a:gs>
                <a:gs pos="100000">
                  <a:srgbClr val="006B6B"/>
                </a:gs>
              </a:gsLst>
              <a:lin ang="5400000" scaled="1"/>
            </a:gra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" name="Freeform 12"/>
            <p:cNvSpPr>
              <a:spLocks/>
            </p:cNvSpPr>
            <p:nvPr/>
          </p:nvSpPr>
          <p:spPr bwMode="gray">
            <a:xfrm>
              <a:off x="471398" y="3401227"/>
              <a:ext cx="693924" cy="247629"/>
            </a:xfrm>
            <a:custGeom>
              <a:avLst/>
              <a:gdLst>
                <a:gd name="T0" fmla="*/ 105920 w 596"/>
                <a:gd name="T1" fmla="*/ 0 h 598"/>
                <a:gd name="T2" fmla="*/ 0 w 596"/>
                <a:gd name="T3" fmla="*/ 105566 h 598"/>
                <a:gd name="T4" fmla="*/ 0 w 596"/>
                <a:gd name="T5" fmla="*/ 526936 h 598"/>
                <a:gd name="T6" fmla="*/ 144518 w 596"/>
                <a:gd name="T7" fmla="*/ 155665 h 598"/>
                <a:gd name="T8" fmla="*/ 528704 w 596"/>
                <a:gd name="T9" fmla="*/ 0 h 598"/>
                <a:gd name="T10" fmla="*/ 10592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93D4D4"/>
                </a:gs>
                <a:gs pos="100000">
                  <a:srgbClr val="009999">
                    <a:alpha val="0"/>
                  </a:srgbClr>
                </a:gs>
              </a:gsLst>
              <a:lin ang="2700000" scaled="1"/>
            </a:gra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" name="Text Box 7"/>
            <p:cNvSpPr txBox="1">
              <a:spLocks noChangeArrowheads="1"/>
            </p:cNvSpPr>
            <p:nvPr/>
          </p:nvSpPr>
          <p:spPr bwMode="gray">
            <a:xfrm>
              <a:off x="283192" y="3334390"/>
              <a:ext cx="4031701" cy="46586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ru-RU" sz="12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СЕРВЕР </a:t>
              </a:r>
              <a:r>
                <a:rPr lang="en-US" sz="12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IEC104</a:t>
              </a:r>
              <a:endParaRPr lang="en-US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39" name="AutoShape 5"/>
            <p:cNvSpPr>
              <a:spLocks noChangeArrowheads="1"/>
            </p:cNvSpPr>
            <p:nvPr/>
          </p:nvSpPr>
          <p:spPr bwMode="gray">
            <a:xfrm>
              <a:off x="424063" y="3984264"/>
              <a:ext cx="3647873" cy="49319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0066CC"/>
                </a:gs>
                <a:gs pos="100000">
                  <a:srgbClr val="00478E"/>
                </a:gs>
              </a:gsLst>
              <a:lin ang="5400000" scaled="1"/>
            </a:gra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" name="Text Box 7"/>
            <p:cNvSpPr txBox="1">
              <a:spLocks noChangeArrowheads="1"/>
            </p:cNvSpPr>
            <p:nvPr/>
          </p:nvSpPr>
          <p:spPr bwMode="gray">
            <a:xfrm>
              <a:off x="357156" y="3943660"/>
              <a:ext cx="3957734" cy="62114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ru-RU" sz="9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ЗАГРУЗЧИК ПРОТОКОЛОВ</a:t>
              </a:r>
              <a:endParaRPr lang="en-US" sz="9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" name="Freeform 6"/>
            <p:cNvSpPr>
              <a:spLocks/>
            </p:cNvSpPr>
            <p:nvPr/>
          </p:nvSpPr>
          <p:spPr bwMode="gray">
            <a:xfrm>
              <a:off x="457238" y="3984264"/>
              <a:ext cx="613271" cy="248399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0066CC">
                    <a:gamma/>
                    <a:tint val="54510"/>
                    <a:invGamma/>
                  </a:srgbClr>
                </a:gs>
                <a:gs pos="50000">
                  <a:srgbClr val="0066CC">
                    <a:alpha val="0"/>
                  </a:srgbClr>
                </a:gs>
                <a:gs pos="100000">
                  <a:srgbClr val="0066CC">
                    <a:gamma/>
                    <a:tint val="54510"/>
                    <a:invGamma/>
                  </a:srgb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2" name="AutoShape 5"/>
            <p:cNvSpPr>
              <a:spLocks noChangeArrowheads="1"/>
            </p:cNvSpPr>
            <p:nvPr/>
          </p:nvSpPr>
          <p:spPr bwMode="gray">
            <a:xfrm>
              <a:off x="424063" y="4584991"/>
              <a:ext cx="3647873" cy="49319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AB81FF"/>
                </a:gs>
                <a:gs pos="100000">
                  <a:srgbClr val="9661FF"/>
                </a:gs>
              </a:gsLst>
              <a:lin ang="5400000" scaled="1"/>
            </a:gra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3" name="Text Box 7"/>
            <p:cNvSpPr txBox="1">
              <a:spLocks noChangeArrowheads="1"/>
            </p:cNvSpPr>
            <p:nvPr/>
          </p:nvSpPr>
          <p:spPr bwMode="gray">
            <a:xfrm>
              <a:off x="357159" y="4599712"/>
              <a:ext cx="3857653" cy="46586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ru-RU" sz="12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СЕРВЕР ТМ</a:t>
              </a:r>
              <a:endParaRPr lang="en-US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4" name="Freeform 12"/>
            <p:cNvSpPr>
              <a:spLocks/>
            </p:cNvSpPr>
            <p:nvPr/>
          </p:nvSpPr>
          <p:spPr bwMode="gray">
            <a:xfrm>
              <a:off x="495498" y="4584991"/>
              <a:ext cx="614289" cy="247629"/>
            </a:xfrm>
            <a:custGeom>
              <a:avLst/>
              <a:gdLst>
                <a:gd name="T0" fmla="*/ 105920 w 596"/>
                <a:gd name="T1" fmla="*/ 0 h 598"/>
                <a:gd name="T2" fmla="*/ 0 w 596"/>
                <a:gd name="T3" fmla="*/ 105566 h 598"/>
                <a:gd name="T4" fmla="*/ 0 w 596"/>
                <a:gd name="T5" fmla="*/ 526936 h 598"/>
                <a:gd name="T6" fmla="*/ 144518 w 596"/>
                <a:gd name="T7" fmla="*/ 155665 h 598"/>
                <a:gd name="T8" fmla="*/ 528704 w 596"/>
                <a:gd name="T9" fmla="*/ 0 h 598"/>
                <a:gd name="T10" fmla="*/ 10592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E8FAFE">
                    <a:alpha val="46000"/>
                  </a:srgbClr>
                </a:gs>
                <a:gs pos="100000">
                  <a:srgbClr val="009999">
                    <a:alpha val="0"/>
                  </a:srgbClr>
                </a:gs>
              </a:gsLst>
              <a:lin ang="2700000" scaled="1"/>
            </a:gra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7" name="AutoShape 5"/>
            <p:cNvSpPr>
              <a:spLocks noChangeArrowheads="1"/>
            </p:cNvSpPr>
            <p:nvPr/>
          </p:nvSpPr>
          <p:spPr bwMode="gray">
            <a:xfrm>
              <a:off x="14142531" y="3990974"/>
              <a:ext cx="3647873" cy="484417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0066CC"/>
                </a:gs>
                <a:gs pos="100000">
                  <a:srgbClr val="00478E"/>
                </a:gs>
              </a:gsLst>
              <a:lin ang="5400000" scaled="1"/>
            </a:gra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8" name="Text Box 7"/>
            <p:cNvSpPr txBox="1">
              <a:spLocks noChangeArrowheads="1"/>
            </p:cNvSpPr>
            <p:nvPr/>
          </p:nvSpPr>
          <p:spPr bwMode="gray">
            <a:xfrm>
              <a:off x="13749481" y="3943660"/>
              <a:ext cx="3859563" cy="62114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ru-RU" sz="9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ЗАГРУЗЧИК ПРОТОКОЛОВ</a:t>
              </a:r>
              <a:endParaRPr lang="en-US" sz="9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54" name="AutoShape 5"/>
          <p:cNvSpPr>
            <a:spLocks noChangeArrowheads="1"/>
          </p:cNvSpPr>
          <p:nvPr/>
        </p:nvSpPr>
        <p:spPr bwMode="gray">
          <a:xfrm>
            <a:off x="899592" y="2214554"/>
            <a:ext cx="1497287" cy="293254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rgbClr val="D7D200"/>
              </a:gs>
              <a:gs pos="100000">
                <a:srgbClr val="C49500"/>
              </a:gs>
            </a:gsLst>
            <a:lin ang="5400000" scaled="1"/>
          </a:gradFill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ЧИСТКА АРХИВОВ</a:t>
            </a:r>
          </a:p>
        </p:txBody>
      </p:sp>
      <p:sp>
        <p:nvSpPr>
          <p:cNvPr id="56" name="Freeform 12"/>
          <p:cNvSpPr>
            <a:spLocks/>
          </p:cNvSpPr>
          <p:nvPr/>
        </p:nvSpPr>
        <p:spPr bwMode="gray">
          <a:xfrm>
            <a:off x="985444" y="2214554"/>
            <a:ext cx="252138" cy="147239"/>
          </a:xfrm>
          <a:custGeom>
            <a:avLst/>
            <a:gdLst>
              <a:gd name="T0" fmla="*/ 105920 w 596"/>
              <a:gd name="T1" fmla="*/ 0 h 598"/>
              <a:gd name="T2" fmla="*/ 0 w 596"/>
              <a:gd name="T3" fmla="*/ 105566 h 598"/>
              <a:gd name="T4" fmla="*/ 0 w 596"/>
              <a:gd name="T5" fmla="*/ 526936 h 598"/>
              <a:gd name="T6" fmla="*/ 144518 w 596"/>
              <a:gd name="T7" fmla="*/ 155665 h 598"/>
              <a:gd name="T8" fmla="*/ 528704 w 596"/>
              <a:gd name="T9" fmla="*/ 0 h 598"/>
              <a:gd name="T10" fmla="*/ 105920 w 596"/>
              <a:gd name="T11" fmla="*/ 0 h 5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96"/>
              <a:gd name="T19" fmla="*/ 0 h 598"/>
              <a:gd name="T20" fmla="*/ 596 w 596"/>
              <a:gd name="T21" fmla="*/ 598 h 59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E8FAFE">
                  <a:alpha val="46000"/>
                </a:srgbClr>
              </a:gs>
              <a:gs pos="100000">
                <a:srgbClr val="009999">
                  <a:alpha val="0"/>
                </a:srgbClr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7" name="AutoShape 5"/>
          <p:cNvSpPr>
            <a:spLocks noChangeArrowheads="1"/>
          </p:cNvSpPr>
          <p:nvPr/>
        </p:nvSpPr>
        <p:spPr bwMode="gray">
          <a:xfrm>
            <a:off x="899592" y="2571744"/>
            <a:ext cx="1497287" cy="293254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" name="Text Box 7"/>
          <p:cNvSpPr txBox="1">
            <a:spLocks noChangeArrowheads="1"/>
          </p:cNvSpPr>
          <p:nvPr/>
        </p:nvSpPr>
        <p:spPr bwMode="gray">
          <a:xfrm>
            <a:off x="928662" y="2580497"/>
            <a:ext cx="1428760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ЭКСПОРТ БД</a:t>
            </a:r>
            <a:endParaRPr lang="en-US" sz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9" name="Freeform 12"/>
          <p:cNvSpPr>
            <a:spLocks/>
          </p:cNvSpPr>
          <p:nvPr/>
        </p:nvSpPr>
        <p:spPr bwMode="gray">
          <a:xfrm>
            <a:off x="985444" y="2571744"/>
            <a:ext cx="252138" cy="147239"/>
          </a:xfrm>
          <a:custGeom>
            <a:avLst/>
            <a:gdLst>
              <a:gd name="T0" fmla="*/ 105920 w 596"/>
              <a:gd name="T1" fmla="*/ 0 h 598"/>
              <a:gd name="T2" fmla="*/ 0 w 596"/>
              <a:gd name="T3" fmla="*/ 105566 h 598"/>
              <a:gd name="T4" fmla="*/ 0 w 596"/>
              <a:gd name="T5" fmla="*/ 526936 h 598"/>
              <a:gd name="T6" fmla="*/ 144518 w 596"/>
              <a:gd name="T7" fmla="*/ 155665 h 598"/>
              <a:gd name="T8" fmla="*/ 528704 w 596"/>
              <a:gd name="T9" fmla="*/ 0 h 598"/>
              <a:gd name="T10" fmla="*/ 105920 w 596"/>
              <a:gd name="T11" fmla="*/ 0 h 5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96"/>
              <a:gd name="T19" fmla="*/ 0 h 598"/>
              <a:gd name="T20" fmla="*/ 596 w 596"/>
              <a:gd name="T21" fmla="*/ 598 h 59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E8FAFE">
                  <a:alpha val="46000"/>
                </a:srgbClr>
              </a:gs>
              <a:gs pos="100000">
                <a:srgbClr val="009999">
                  <a:alpha val="0"/>
                </a:srgbClr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2" name="Freeform 12"/>
          <p:cNvSpPr>
            <a:spLocks/>
          </p:cNvSpPr>
          <p:nvPr/>
        </p:nvSpPr>
        <p:spPr bwMode="gray">
          <a:xfrm>
            <a:off x="985444" y="2928934"/>
            <a:ext cx="252138" cy="147239"/>
          </a:xfrm>
          <a:custGeom>
            <a:avLst/>
            <a:gdLst>
              <a:gd name="T0" fmla="*/ 105920 w 596"/>
              <a:gd name="T1" fmla="*/ 0 h 598"/>
              <a:gd name="T2" fmla="*/ 0 w 596"/>
              <a:gd name="T3" fmla="*/ 105566 h 598"/>
              <a:gd name="T4" fmla="*/ 0 w 596"/>
              <a:gd name="T5" fmla="*/ 526936 h 598"/>
              <a:gd name="T6" fmla="*/ 144518 w 596"/>
              <a:gd name="T7" fmla="*/ 155665 h 598"/>
              <a:gd name="T8" fmla="*/ 528704 w 596"/>
              <a:gd name="T9" fmla="*/ 0 h 598"/>
              <a:gd name="T10" fmla="*/ 105920 w 596"/>
              <a:gd name="T11" fmla="*/ 0 h 5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96"/>
              <a:gd name="T19" fmla="*/ 0 h 598"/>
              <a:gd name="T20" fmla="*/ 596 w 596"/>
              <a:gd name="T21" fmla="*/ 598 h 59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E8FAFE">
                  <a:alpha val="46000"/>
                </a:srgbClr>
              </a:gs>
              <a:gs pos="100000">
                <a:srgbClr val="009999">
                  <a:alpha val="0"/>
                </a:srgbClr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5" name="Группа 62"/>
          <p:cNvGrpSpPr/>
          <p:nvPr/>
        </p:nvGrpSpPr>
        <p:grpSpPr>
          <a:xfrm>
            <a:off x="6429388" y="1000108"/>
            <a:ext cx="1654831" cy="2286016"/>
            <a:chOff x="283192" y="3143245"/>
            <a:chExt cx="4031701" cy="3844657"/>
          </a:xfrm>
        </p:grpSpPr>
        <p:sp>
          <p:nvSpPr>
            <p:cNvPr id="64" name="AutoShape 17"/>
            <p:cNvSpPr>
              <a:spLocks noChangeArrowheads="1"/>
            </p:cNvSpPr>
            <p:nvPr/>
          </p:nvSpPr>
          <p:spPr bwMode="gray">
            <a:xfrm>
              <a:off x="283192" y="3143245"/>
              <a:ext cx="4003055" cy="3844657"/>
            </a:xfrm>
            <a:prstGeom prst="roundRect">
              <a:avLst>
                <a:gd name="adj" fmla="val 11921"/>
              </a:avLst>
            </a:prstGeom>
            <a:noFill/>
            <a:ln>
              <a:solidFill>
                <a:srgbClr val="000000"/>
              </a:solidFill>
              <a:prstDash val="dash"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65" name="AutoShape 11"/>
            <p:cNvSpPr>
              <a:spLocks noChangeArrowheads="1"/>
            </p:cNvSpPr>
            <p:nvPr/>
          </p:nvSpPr>
          <p:spPr bwMode="gray">
            <a:xfrm>
              <a:off x="424605" y="3363104"/>
              <a:ext cx="3647243" cy="4945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009999"/>
                </a:gs>
                <a:gs pos="100000">
                  <a:srgbClr val="006B6B"/>
                </a:gs>
              </a:gsLst>
              <a:lin ang="5400000" scaled="1"/>
            </a:gra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" name="Freeform 12"/>
            <p:cNvSpPr>
              <a:spLocks/>
            </p:cNvSpPr>
            <p:nvPr/>
          </p:nvSpPr>
          <p:spPr bwMode="gray">
            <a:xfrm>
              <a:off x="471398" y="3401227"/>
              <a:ext cx="693924" cy="247629"/>
            </a:xfrm>
            <a:custGeom>
              <a:avLst/>
              <a:gdLst>
                <a:gd name="T0" fmla="*/ 105920 w 596"/>
                <a:gd name="T1" fmla="*/ 0 h 598"/>
                <a:gd name="T2" fmla="*/ 0 w 596"/>
                <a:gd name="T3" fmla="*/ 105566 h 598"/>
                <a:gd name="T4" fmla="*/ 0 w 596"/>
                <a:gd name="T5" fmla="*/ 526936 h 598"/>
                <a:gd name="T6" fmla="*/ 144518 w 596"/>
                <a:gd name="T7" fmla="*/ 155665 h 598"/>
                <a:gd name="T8" fmla="*/ 528704 w 596"/>
                <a:gd name="T9" fmla="*/ 0 h 598"/>
                <a:gd name="T10" fmla="*/ 10592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93D4D4"/>
                </a:gs>
                <a:gs pos="100000">
                  <a:srgbClr val="009999">
                    <a:alpha val="0"/>
                  </a:srgbClr>
                </a:gs>
              </a:gsLst>
              <a:lin ang="2700000" scaled="1"/>
            </a:gra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7" name="Text Box 7"/>
            <p:cNvSpPr txBox="1">
              <a:spLocks noChangeArrowheads="1"/>
            </p:cNvSpPr>
            <p:nvPr/>
          </p:nvSpPr>
          <p:spPr bwMode="gray">
            <a:xfrm>
              <a:off x="283192" y="3334390"/>
              <a:ext cx="4031701" cy="46586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ru-RU" sz="12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СЕРВЕР </a:t>
              </a:r>
              <a:r>
                <a:rPr lang="en-US" sz="12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IEC104</a:t>
              </a:r>
              <a:endParaRPr lang="en-US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1" name="AutoShape 5"/>
            <p:cNvSpPr>
              <a:spLocks noChangeArrowheads="1"/>
            </p:cNvSpPr>
            <p:nvPr/>
          </p:nvSpPr>
          <p:spPr bwMode="gray">
            <a:xfrm>
              <a:off x="424063" y="4584991"/>
              <a:ext cx="3647873" cy="49319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AB81FF"/>
                </a:gs>
                <a:gs pos="100000">
                  <a:srgbClr val="9661FF"/>
                </a:gs>
              </a:gsLst>
              <a:lin ang="5400000" scaled="1"/>
            </a:gra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2" name="Text Box 7"/>
            <p:cNvSpPr txBox="1">
              <a:spLocks noChangeArrowheads="1"/>
            </p:cNvSpPr>
            <p:nvPr/>
          </p:nvSpPr>
          <p:spPr bwMode="gray">
            <a:xfrm>
              <a:off x="357159" y="4599712"/>
              <a:ext cx="3857653" cy="46586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ru-RU" sz="12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СЕРВЕР ТМ</a:t>
              </a:r>
              <a:endParaRPr lang="en-US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3" name="Freeform 12"/>
            <p:cNvSpPr>
              <a:spLocks/>
            </p:cNvSpPr>
            <p:nvPr/>
          </p:nvSpPr>
          <p:spPr bwMode="gray">
            <a:xfrm>
              <a:off x="495498" y="4584991"/>
              <a:ext cx="614289" cy="247629"/>
            </a:xfrm>
            <a:custGeom>
              <a:avLst/>
              <a:gdLst>
                <a:gd name="T0" fmla="*/ 105920 w 596"/>
                <a:gd name="T1" fmla="*/ 0 h 598"/>
                <a:gd name="T2" fmla="*/ 0 w 596"/>
                <a:gd name="T3" fmla="*/ 105566 h 598"/>
                <a:gd name="T4" fmla="*/ 0 w 596"/>
                <a:gd name="T5" fmla="*/ 526936 h 598"/>
                <a:gd name="T6" fmla="*/ 144518 w 596"/>
                <a:gd name="T7" fmla="*/ 155665 h 598"/>
                <a:gd name="T8" fmla="*/ 528704 w 596"/>
                <a:gd name="T9" fmla="*/ 0 h 598"/>
                <a:gd name="T10" fmla="*/ 10592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E8FAFE">
                    <a:alpha val="46000"/>
                  </a:srgbClr>
                </a:gs>
                <a:gs pos="100000">
                  <a:srgbClr val="009999">
                    <a:alpha val="0"/>
                  </a:srgbClr>
                </a:gs>
              </a:gsLst>
              <a:lin ang="2700000" scaled="1"/>
            </a:gra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4" name="AutoShape 5"/>
          <p:cNvSpPr>
            <a:spLocks noChangeArrowheads="1"/>
          </p:cNvSpPr>
          <p:nvPr/>
        </p:nvSpPr>
        <p:spPr bwMode="gray">
          <a:xfrm>
            <a:off x="6468606" y="2205801"/>
            <a:ext cx="1497287" cy="293254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rgbClr val="D7D200"/>
              </a:gs>
              <a:gs pos="100000">
                <a:srgbClr val="C49500"/>
              </a:gs>
            </a:gsLst>
            <a:lin ang="5400000" scaled="1"/>
          </a:gradFill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ЧИСТКА АРХИВОВ</a:t>
            </a:r>
            <a:endParaRPr lang="ru-RU" sz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5" name="Freeform 12"/>
          <p:cNvSpPr>
            <a:spLocks/>
          </p:cNvSpPr>
          <p:nvPr/>
        </p:nvSpPr>
        <p:spPr bwMode="gray">
          <a:xfrm>
            <a:off x="6497927" y="2205801"/>
            <a:ext cx="252138" cy="147239"/>
          </a:xfrm>
          <a:custGeom>
            <a:avLst/>
            <a:gdLst>
              <a:gd name="T0" fmla="*/ 105920 w 596"/>
              <a:gd name="T1" fmla="*/ 0 h 598"/>
              <a:gd name="T2" fmla="*/ 0 w 596"/>
              <a:gd name="T3" fmla="*/ 105566 h 598"/>
              <a:gd name="T4" fmla="*/ 0 w 596"/>
              <a:gd name="T5" fmla="*/ 526936 h 598"/>
              <a:gd name="T6" fmla="*/ 144518 w 596"/>
              <a:gd name="T7" fmla="*/ 155665 h 598"/>
              <a:gd name="T8" fmla="*/ 528704 w 596"/>
              <a:gd name="T9" fmla="*/ 0 h 598"/>
              <a:gd name="T10" fmla="*/ 105920 w 596"/>
              <a:gd name="T11" fmla="*/ 0 h 5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96"/>
              <a:gd name="T19" fmla="*/ 0 h 598"/>
              <a:gd name="T20" fmla="*/ 596 w 596"/>
              <a:gd name="T21" fmla="*/ 598 h 59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E8FAFE">
                  <a:alpha val="46000"/>
                </a:srgbClr>
              </a:gs>
              <a:gs pos="100000">
                <a:srgbClr val="009999">
                  <a:alpha val="0"/>
                </a:srgbClr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6" name="AutoShape 5"/>
          <p:cNvSpPr>
            <a:spLocks noChangeArrowheads="1"/>
          </p:cNvSpPr>
          <p:nvPr/>
        </p:nvSpPr>
        <p:spPr bwMode="gray">
          <a:xfrm>
            <a:off x="6516216" y="2562991"/>
            <a:ext cx="1497287" cy="293254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7" name="Text Box 7"/>
          <p:cNvSpPr txBox="1">
            <a:spLocks noChangeArrowheads="1"/>
          </p:cNvSpPr>
          <p:nvPr/>
        </p:nvSpPr>
        <p:spPr bwMode="gray">
          <a:xfrm>
            <a:off x="6441145" y="2571744"/>
            <a:ext cx="1428760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ЭКСПОРТ БД</a:t>
            </a:r>
            <a:endParaRPr lang="en-US" sz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8" name="Freeform 12"/>
          <p:cNvSpPr>
            <a:spLocks/>
          </p:cNvSpPr>
          <p:nvPr/>
        </p:nvSpPr>
        <p:spPr bwMode="gray">
          <a:xfrm>
            <a:off x="6497927" y="2562991"/>
            <a:ext cx="252138" cy="147239"/>
          </a:xfrm>
          <a:custGeom>
            <a:avLst/>
            <a:gdLst>
              <a:gd name="T0" fmla="*/ 105920 w 596"/>
              <a:gd name="T1" fmla="*/ 0 h 598"/>
              <a:gd name="T2" fmla="*/ 0 w 596"/>
              <a:gd name="T3" fmla="*/ 105566 h 598"/>
              <a:gd name="T4" fmla="*/ 0 w 596"/>
              <a:gd name="T5" fmla="*/ 526936 h 598"/>
              <a:gd name="T6" fmla="*/ 144518 w 596"/>
              <a:gd name="T7" fmla="*/ 155665 h 598"/>
              <a:gd name="T8" fmla="*/ 528704 w 596"/>
              <a:gd name="T9" fmla="*/ 0 h 598"/>
              <a:gd name="T10" fmla="*/ 105920 w 596"/>
              <a:gd name="T11" fmla="*/ 0 h 5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96"/>
              <a:gd name="T19" fmla="*/ 0 h 598"/>
              <a:gd name="T20" fmla="*/ 596 w 596"/>
              <a:gd name="T21" fmla="*/ 598 h 59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E8FAFE">
                  <a:alpha val="46000"/>
                </a:srgbClr>
              </a:gs>
              <a:gs pos="100000">
                <a:srgbClr val="009999">
                  <a:alpha val="0"/>
                </a:srgbClr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9" name="AutoShape 5"/>
          <p:cNvSpPr>
            <a:spLocks noChangeArrowheads="1"/>
          </p:cNvSpPr>
          <p:nvPr/>
        </p:nvSpPr>
        <p:spPr bwMode="gray">
          <a:xfrm>
            <a:off x="6516216" y="2920181"/>
            <a:ext cx="1497287" cy="293254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1"/>
          </a:gradFill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" name="Text Box 7"/>
          <p:cNvSpPr txBox="1">
            <a:spLocks noChangeArrowheads="1"/>
          </p:cNvSpPr>
          <p:nvPr/>
        </p:nvSpPr>
        <p:spPr bwMode="gray">
          <a:xfrm>
            <a:off x="6441145" y="2928934"/>
            <a:ext cx="1583392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1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СИНХРОНИЗАЦИЯ БД</a:t>
            </a:r>
            <a:endParaRPr lang="en-US" sz="1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1" name="Freeform 12"/>
          <p:cNvSpPr>
            <a:spLocks/>
          </p:cNvSpPr>
          <p:nvPr/>
        </p:nvSpPr>
        <p:spPr bwMode="gray">
          <a:xfrm>
            <a:off x="6497927" y="2920181"/>
            <a:ext cx="252138" cy="147239"/>
          </a:xfrm>
          <a:custGeom>
            <a:avLst/>
            <a:gdLst>
              <a:gd name="T0" fmla="*/ 105920 w 596"/>
              <a:gd name="T1" fmla="*/ 0 h 598"/>
              <a:gd name="T2" fmla="*/ 0 w 596"/>
              <a:gd name="T3" fmla="*/ 105566 h 598"/>
              <a:gd name="T4" fmla="*/ 0 w 596"/>
              <a:gd name="T5" fmla="*/ 526936 h 598"/>
              <a:gd name="T6" fmla="*/ 144518 w 596"/>
              <a:gd name="T7" fmla="*/ 155665 h 598"/>
              <a:gd name="T8" fmla="*/ 528704 w 596"/>
              <a:gd name="T9" fmla="*/ 0 h 598"/>
              <a:gd name="T10" fmla="*/ 105920 w 596"/>
              <a:gd name="T11" fmla="*/ 0 h 5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96"/>
              <a:gd name="T19" fmla="*/ 0 h 598"/>
              <a:gd name="T20" fmla="*/ 596 w 596"/>
              <a:gd name="T21" fmla="*/ 598 h 59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E8FAFE">
                  <a:alpha val="46000"/>
                </a:srgbClr>
              </a:gs>
              <a:gs pos="100000">
                <a:srgbClr val="009999">
                  <a:alpha val="0"/>
                </a:srgbClr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6" name="Group 41"/>
          <p:cNvGrpSpPr>
            <a:grpSpLocks/>
          </p:cNvGrpSpPr>
          <p:nvPr/>
        </p:nvGrpSpPr>
        <p:grpSpPr bwMode="auto">
          <a:xfrm>
            <a:off x="2428860" y="5723769"/>
            <a:ext cx="824400" cy="824400"/>
            <a:chOff x="555" y="2823"/>
            <a:chExt cx="973" cy="1065"/>
          </a:xfrm>
        </p:grpSpPr>
        <p:pic>
          <p:nvPicPr>
            <p:cNvPr id="83" name="Picture 42" descr="Picture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gray">
            <a:xfrm>
              <a:off x="636" y="3718"/>
              <a:ext cx="819" cy="170"/>
            </a:xfrm>
            <a:prstGeom prst="rect">
              <a:avLst/>
            </a:prstGeom>
            <a:noFill/>
          </p:spPr>
        </p:pic>
        <p:sp>
          <p:nvSpPr>
            <p:cNvPr id="84" name="Oval 43"/>
            <p:cNvSpPr>
              <a:spLocks noChangeArrowheads="1"/>
            </p:cNvSpPr>
            <p:nvPr/>
          </p:nvSpPr>
          <p:spPr bwMode="gray">
            <a:xfrm>
              <a:off x="555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rgbClr val="009999"/>
                </a:gs>
                <a:gs pos="100000">
                  <a:srgbClr val="009999">
                    <a:gamma/>
                    <a:shade val="57255"/>
                    <a:invGamma/>
                  </a:srgbClr>
                </a:gs>
              </a:gsLst>
              <a:path path="rect">
                <a:fillToRect l="100000" t="10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5" name="Oval 44"/>
            <p:cNvSpPr>
              <a:spLocks noChangeArrowheads="1"/>
            </p:cNvSpPr>
            <p:nvPr/>
          </p:nvSpPr>
          <p:spPr bwMode="gray">
            <a:xfrm>
              <a:off x="576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rgbClr val="009999">
                    <a:alpha val="85001"/>
                  </a:srgbClr>
                </a:gs>
                <a:gs pos="100000">
                  <a:srgbClr val="009999">
                    <a:gamma/>
                    <a:shade val="63529"/>
                    <a:invGamma/>
                  </a:srgb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" name="Oval 45"/>
            <p:cNvSpPr>
              <a:spLocks noChangeArrowheads="1"/>
            </p:cNvSpPr>
            <p:nvPr/>
          </p:nvSpPr>
          <p:spPr bwMode="gray">
            <a:xfrm>
              <a:off x="612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rgbClr val="009999"/>
                </a:gs>
                <a:gs pos="100000">
                  <a:srgbClr val="009999">
                    <a:gamma/>
                    <a:shade val="72549"/>
                    <a:invGamma/>
                  </a:srgb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87" name="Picture 46" descr="Picture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gray">
            <a:xfrm>
              <a:off x="576" y="2880"/>
              <a:ext cx="616" cy="616"/>
            </a:xfrm>
            <a:prstGeom prst="rect">
              <a:avLst/>
            </a:prstGeom>
            <a:noFill/>
          </p:spPr>
        </p:pic>
      </p:grpSp>
      <p:grpSp>
        <p:nvGrpSpPr>
          <p:cNvPr id="10" name="Group 48"/>
          <p:cNvGrpSpPr>
            <a:grpSpLocks/>
          </p:cNvGrpSpPr>
          <p:nvPr/>
        </p:nvGrpSpPr>
        <p:grpSpPr bwMode="auto">
          <a:xfrm>
            <a:off x="4143372" y="5723769"/>
            <a:ext cx="824400" cy="824400"/>
            <a:chOff x="555" y="2823"/>
            <a:chExt cx="973" cy="1065"/>
          </a:xfrm>
        </p:grpSpPr>
        <p:pic>
          <p:nvPicPr>
            <p:cNvPr id="89" name="Picture 49" descr="Picture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gray">
            <a:xfrm>
              <a:off x="636" y="3718"/>
              <a:ext cx="819" cy="170"/>
            </a:xfrm>
            <a:prstGeom prst="rect">
              <a:avLst/>
            </a:prstGeom>
            <a:noFill/>
          </p:spPr>
        </p:pic>
        <p:sp>
          <p:nvSpPr>
            <p:cNvPr id="90" name="Oval 50"/>
            <p:cNvSpPr>
              <a:spLocks noChangeArrowheads="1"/>
            </p:cNvSpPr>
            <p:nvPr/>
          </p:nvSpPr>
          <p:spPr bwMode="gray">
            <a:xfrm>
              <a:off x="555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rgbClr val="003399"/>
                </a:gs>
                <a:gs pos="100000">
                  <a:srgbClr val="003399">
                    <a:gamma/>
                    <a:shade val="57255"/>
                    <a:invGamma/>
                  </a:srgbClr>
                </a:gs>
              </a:gsLst>
              <a:path path="rect">
                <a:fillToRect l="100000" t="10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1" name="Oval 51"/>
            <p:cNvSpPr>
              <a:spLocks noChangeArrowheads="1"/>
            </p:cNvSpPr>
            <p:nvPr/>
          </p:nvSpPr>
          <p:spPr bwMode="gray">
            <a:xfrm>
              <a:off x="576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rgbClr val="003399">
                    <a:alpha val="85001"/>
                  </a:srgbClr>
                </a:gs>
                <a:gs pos="100000">
                  <a:srgbClr val="003399">
                    <a:gamma/>
                    <a:shade val="63529"/>
                    <a:invGamma/>
                  </a:srgb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" name="Oval 52"/>
            <p:cNvSpPr>
              <a:spLocks noChangeArrowheads="1"/>
            </p:cNvSpPr>
            <p:nvPr/>
          </p:nvSpPr>
          <p:spPr bwMode="gray">
            <a:xfrm>
              <a:off x="612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rgbClr val="003399"/>
                </a:gs>
                <a:gs pos="100000">
                  <a:srgbClr val="003399">
                    <a:gamma/>
                    <a:shade val="72549"/>
                    <a:invGamma/>
                  </a:srgb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93" name="Picture 53" descr="Picture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gray">
            <a:xfrm>
              <a:off x="576" y="2880"/>
              <a:ext cx="616" cy="616"/>
            </a:xfrm>
            <a:prstGeom prst="rect">
              <a:avLst/>
            </a:prstGeom>
            <a:noFill/>
          </p:spPr>
        </p:pic>
      </p:grpSp>
      <p:grpSp>
        <p:nvGrpSpPr>
          <p:cNvPr id="12" name="Group 34"/>
          <p:cNvGrpSpPr>
            <a:grpSpLocks/>
          </p:cNvGrpSpPr>
          <p:nvPr/>
        </p:nvGrpSpPr>
        <p:grpSpPr bwMode="auto">
          <a:xfrm>
            <a:off x="6000760" y="5723769"/>
            <a:ext cx="823893" cy="823898"/>
            <a:chOff x="555" y="2823"/>
            <a:chExt cx="973" cy="1065"/>
          </a:xfrm>
        </p:grpSpPr>
        <p:pic>
          <p:nvPicPr>
            <p:cNvPr id="95" name="Picture 35" descr="Picture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gray">
            <a:xfrm>
              <a:off x="636" y="3718"/>
              <a:ext cx="819" cy="170"/>
            </a:xfrm>
            <a:prstGeom prst="rect">
              <a:avLst/>
            </a:prstGeom>
            <a:noFill/>
          </p:spPr>
        </p:pic>
        <p:sp>
          <p:nvSpPr>
            <p:cNvPr id="96" name="Oval 36"/>
            <p:cNvSpPr>
              <a:spLocks noChangeArrowheads="1"/>
            </p:cNvSpPr>
            <p:nvPr/>
          </p:nvSpPr>
          <p:spPr bwMode="gray">
            <a:xfrm>
              <a:off x="555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rgbClr val="6666FF"/>
                </a:gs>
                <a:gs pos="100000">
                  <a:srgbClr val="6666FF">
                    <a:gamma/>
                    <a:shade val="57255"/>
                    <a:invGamma/>
                  </a:srgbClr>
                </a:gs>
              </a:gsLst>
              <a:path path="rect">
                <a:fillToRect l="100000" t="10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7" name="Oval 37"/>
            <p:cNvSpPr>
              <a:spLocks noChangeArrowheads="1"/>
            </p:cNvSpPr>
            <p:nvPr/>
          </p:nvSpPr>
          <p:spPr bwMode="gray">
            <a:xfrm>
              <a:off x="576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rgbClr val="6666FF">
                    <a:alpha val="85001"/>
                  </a:srgbClr>
                </a:gs>
                <a:gs pos="100000">
                  <a:srgbClr val="6666FF">
                    <a:gamma/>
                    <a:shade val="63529"/>
                    <a:invGamma/>
                  </a:srgb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8" name="Oval 38"/>
            <p:cNvSpPr>
              <a:spLocks noChangeArrowheads="1"/>
            </p:cNvSpPr>
            <p:nvPr/>
          </p:nvSpPr>
          <p:spPr bwMode="gray">
            <a:xfrm>
              <a:off x="612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rgbClr val="6666FF"/>
                </a:gs>
                <a:gs pos="100000">
                  <a:srgbClr val="6666FF">
                    <a:gamma/>
                    <a:shade val="72549"/>
                    <a:invGamma/>
                  </a:srgb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99" name="Picture 39" descr="Picture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gray">
            <a:xfrm>
              <a:off x="576" y="2880"/>
              <a:ext cx="616" cy="616"/>
            </a:xfrm>
            <a:prstGeom prst="rect">
              <a:avLst/>
            </a:prstGeom>
            <a:noFill/>
          </p:spPr>
        </p:pic>
      </p:grpSp>
      <p:sp>
        <p:nvSpPr>
          <p:cNvPr id="101" name="Rectangle 5"/>
          <p:cNvSpPr>
            <a:spLocks noChangeArrowheads="1"/>
          </p:cNvSpPr>
          <p:nvPr/>
        </p:nvSpPr>
        <p:spPr bwMode="gray">
          <a:xfrm>
            <a:off x="6572264" y="3596435"/>
            <a:ext cx="953979" cy="1013533"/>
          </a:xfrm>
          <a:prstGeom prst="rect">
            <a:avLst/>
          </a:prstGeom>
          <a:gradFill flip="none" rotWithShape="1">
            <a:gsLst>
              <a:gs pos="0">
                <a:srgbClr val="33CC33">
                  <a:gamma/>
                  <a:shade val="46275"/>
                  <a:invGamma/>
                </a:srgbClr>
              </a:gs>
              <a:gs pos="50000">
                <a:srgbClr val="33CC33"/>
              </a:gs>
              <a:gs pos="100000">
                <a:srgbClr val="33CC33">
                  <a:gamma/>
                  <a:shade val="46275"/>
                  <a:invGamma/>
                </a:srgbClr>
              </a:gs>
            </a:gsLst>
            <a:lin ang="13500000" scaled="1"/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r>
              <a:rPr lang="ru-RU" dirty="0" smtClean="0">
                <a:solidFill>
                  <a:schemeClr val="bg1"/>
                </a:solidFill>
              </a:rPr>
              <a:t>ФАЙЛЫ</a:t>
            </a:r>
            <a:endParaRPr lang="en-US" dirty="0"/>
          </a:p>
        </p:txBody>
      </p:sp>
      <p:sp>
        <p:nvSpPr>
          <p:cNvPr id="102" name="Freeform 3"/>
          <p:cNvSpPr>
            <a:spLocks/>
          </p:cNvSpPr>
          <p:nvPr/>
        </p:nvSpPr>
        <p:spPr bwMode="gray">
          <a:xfrm>
            <a:off x="6532515" y="4331951"/>
            <a:ext cx="302850" cy="320248"/>
          </a:xfrm>
          <a:custGeom>
            <a:avLst/>
            <a:gdLst>
              <a:gd name="T0" fmla="*/ 80985 w 1104"/>
              <a:gd name="T1" fmla="*/ 1067366 h 1256"/>
              <a:gd name="T2" fmla="*/ 80985 w 1104"/>
              <a:gd name="T3" fmla="*/ 0 h 1256"/>
              <a:gd name="T4" fmla="*/ 0 w 1104"/>
              <a:gd name="T5" fmla="*/ 0 h 1256"/>
              <a:gd name="T6" fmla="*/ 0 w 1104"/>
              <a:gd name="T7" fmla="*/ 1155700 h 1256"/>
              <a:gd name="T8" fmla="*/ 1016000 w 1104"/>
              <a:gd name="T9" fmla="*/ 1155700 h 1256"/>
              <a:gd name="T10" fmla="*/ 1016000 w 1104"/>
              <a:gd name="T11" fmla="*/ 1067366 h 1256"/>
              <a:gd name="T12" fmla="*/ 80985 w 1104"/>
              <a:gd name="T13" fmla="*/ 1067366 h 12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04"/>
              <a:gd name="T22" fmla="*/ 0 h 1256"/>
              <a:gd name="T23" fmla="*/ 1104 w 1104"/>
              <a:gd name="T24" fmla="*/ 1256 h 12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solidFill>
            <a:srgbClr val="91BF63"/>
          </a:soli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3" name="Freeform 4"/>
          <p:cNvSpPr>
            <a:spLocks/>
          </p:cNvSpPr>
          <p:nvPr/>
        </p:nvSpPr>
        <p:spPr bwMode="gray">
          <a:xfrm rot="10800000">
            <a:off x="7265508" y="3556844"/>
            <a:ext cx="302850" cy="320248"/>
          </a:xfrm>
          <a:custGeom>
            <a:avLst/>
            <a:gdLst>
              <a:gd name="T0" fmla="*/ 80985 w 1104"/>
              <a:gd name="T1" fmla="*/ 1067366 h 1256"/>
              <a:gd name="T2" fmla="*/ 80985 w 1104"/>
              <a:gd name="T3" fmla="*/ 0 h 1256"/>
              <a:gd name="T4" fmla="*/ 0 w 1104"/>
              <a:gd name="T5" fmla="*/ 0 h 1256"/>
              <a:gd name="T6" fmla="*/ 0 w 1104"/>
              <a:gd name="T7" fmla="*/ 1155700 h 1256"/>
              <a:gd name="T8" fmla="*/ 1016000 w 1104"/>
              <a:gd name="T9" fmla="*/ 1155700 h 1256"/>
              <a:gd name="T10" fmla="*/ 1016000 w 1104"/>
              <a:gd name="T11" fmla="*/ 1067366 h 1256"/>
              <a:gd name="T12" fmla="*/ 80985 w 1104"/>
              <a:gd name="T13" fmla="*/ 1067366 h 12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04"/>
              <a:gd name="T22" fmla="*/ 0 h 1256"/>
              <a:gd name="T23" fmla="*/ 1104 w 1104"/>
              <a:gd name="T24" fmla="*/ 1256 h 12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solidFill>
            <a:srgbClr val="91BF63"/>
          </a:soli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4" name="Freeform 6"/>
          <p:cNvSpPr>
            <a:spLocks/>
          </p:cNvSpPr>
          <p:nvPr/>
        </p:nvSpPr>
        <p:spPr bwMode="gray">
          <a:xfrm>
            <a:off x="1317541" y="4316145"/>
            <a:ext cx="302850" cy="320248"/>
          </a:xfrm>
          <a:custGeom>
            <a:avLst/>
            <a:gdLst>
              <a:gd name="T0" fmla="*/ 80985 w 1104"/>
              <a:gd name="T1" fmla="*/ 1067366 h 1256"/>
              <a:gd name="T2" fmla="*/ 80985 w 1104"/>
              <a:gd name="T3" fmla="*/ 0 h 1256"/>
              <a:gd name="T4" fmla="*/ 0 w 1104"/>
              <a:gd name="T5" fmla="*/ 0 h 1256"/>
              <a:gd name="T6" fmla="*/ 0 w 1104"/>
              <a:gd name="T7" fmla="*/ 1155700 h 1256"/>
              <a:gd name="T8" fmla="*/ 1016000 w 1104"/>
              <a:gd name="T9" fmla="*/ 1155700 h 1256"/>
              <a:gd name="T10" fmla="*/ 1016000 w 1104"/>
              <a:gd name="T11" fmla="*/ 1067366 h 1256"/>
              <a:gd name="T12" fmla="*/ 80985 w 1104"/>
              <a:gd name="T13" fmla="*/ 1067366 h 12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04"/>
              <a:gd name="T22" fmla="*/ 0 h 1256"/>
              <a:gd name="T23" fmla="*/ 1104 w 1104"/>
              <a:gd name="T24" fmla="*/ 1256 h 12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solidFill>
            <a:srgbClr val="717EF5"/>
          </a:soli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5" name="Freeform 7"/>
          <p:cNvSpPr>
            <a:spLocks/>
          </p:cNvSpPr>
          <p:nvPr/>
        </p:nvSpPr>
        <p:spPr bwMode="gray">
          <a:xfrm rot="10800000">
            <a:off x="2050534" y="3541038"/>
            <a:ext cx="302850" cy="320248"/>
          </a:xfrm>
          <a:custGeom>
            <a:avLst/>
            <a:gdLst>
              <a:gd name="T0" fmla="*/ 80985 w 1104"/>
              <a:gd name="T1" fmla="*/ 1067366 h 1256"/>
              <a:gd name="T2" fmla="*/ 80985 w 1104"/>
              <a:gd name="T3" fmla="*/ 0 h 1256"/>
              <a:gd name="T4" fmla="*/ 0 w 1104"/>
              <a:gd name="T5" fmla="*/ 0 h 1256"/>
              <a:gd name="T6" fmla="*/ 0 w 1104"/>
              <a:gd name="T7" fmla="*/ 1155700 h 1256"/>
              <a:gd name="T8" fmla="*/ 1016000 w 1104"/>
              <a:gd name="T9" fmla="*/ 1155700 h 1256"/>
              <a:gd name="T10" fmla="*/ 1016000 w 1104"/>
              <a:gd name="T11" fmla="*/ 1067366 h 1256"/>
              <a:gd name="T12" fmla="*/ 80985 w 1104"/>
              <a:gd name="T13" fmla="*/ 1067366 h 12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04"/>
              <a:gd name="T22" fmla="*/ 0 h 1256"/>
              <a:gd name="T23" fmla="*/ 1104 w 1104"/>
              <a:gd name="T24" fmla="*/ 1256 h 12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solidFill>
            <a:srgbClr val="717EF5"/>
          </a:soli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6" name="Rectangle 8"/>
          <p:cNvSpPr>
            <a:spLocks noChangeArrowheads="1"/>
          </p:cNvSpPr>
          <p:nvPr/>
        </p:nvSpPr>
        <p:spPr bwMode="gray">
          <a:xfrm>
            <a:off x="1357290" y="3580629"/>
            <a:ext cx="953979" cy="1013533"/>
          </a:xfrm>
          <a:prstGeom prst="rect">
            <a:avLst/>
          </a:prstGeom>
          <a:gradFill flip="none" rotWithShape="1">
            <a:gsLst>
              <a:gs pos="0">
                <a:srgbClr val="0099FF">
                  <a:gamma/>
                  <a:shade val="46275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shade val="46275"/>
                  <a:invGamma/>
                </a:srgbClr>
              </a:gs>
            </a:gsLst>
            <a:lin ang="13500000" scaled="1"/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ru-RU" dirty="0" smtClean="0">
                <a:solidFill>
                  <a:schemeClr val="bg1"/>
                </a:solidFill>
              </a:rPr>
              <a:t>ФАЙЛЫ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2143108" y="6581025"/>
            <a:ext cx="14613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</a:rPr>
              <a:t>АРМ Диспетчера</a:t>
            </a:r>
            <a:endParaRPr lang="ru-RU" sz="1200" b="1" dirty="0">
              <a:solidFill>
                <a:srgbClr val="000000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3713225" y="6581025"/>
            <a:ext cx="18589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</a:rPr>
              <a:t>АРМ Администратора</a:t>
            </a:r>
            <a:endParaRPr lang="ru-RU" sz="1200" b="1" dirty="0">
              <a:solidFill>
                <a:srgbClr val="000000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5708463" y="6581025"/>
            <a:ext cx="1649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</a:rPr>
              <a:t>АРМ Руководителя</a:t>
            </a:r>
            <a:endParaRPr lang="ru-RU" sz="1200" b="1" dirty="0">
              <a:solidFill>
                <a:srgbClr val="000000"/>
              </a:solidFill>
            </a:endParaRPr>
          </a:p>
        </p:txBody>
      </p:sp>
      <p:pic>
        <p:nvPicPr>
          <p:cNvPr id="110" name="Picture 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357166"/>
            <a:ext cx="1285883" cy="500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1" name="Picture 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357166"/>
            <a:ext cx="1285884" cy="5000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2" name="TextBox 111"/>
          <p:cNvSpPr txBox="1"/>
          <p:nvPr/>
        </p:nvSpPr>
        <p:spPr>
          <a:xfrm>
            <a:off x="3071802" y="1000108"/>
            <a:ext cx="29011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</a:rPr>
              <a:t>ПРЕОБРАЗОВАТЕЛИ ПРОТОКОЛОВ</a:t>
            </a:r>
            <a:endParaRPr lang="ru-RU" sz="1200" b="1" dirty="0">
              <a:solidFill>
                <a:srgbClr val="000000"/>
              </a:solidFill>
            </a:endParaRPr>
          </a:p>
        </p:txBody>
      </p:sp>
      <p:cxnSp>
        <p:nvCxnSpPr>
          <p:cNvPr id="115" name="Соединительная линия уступом 114"/>
          <p:cNvCxnSpPr>
            <a:stCxn id="101" idx="2"/>
            <a:endCxn id="106" idx="2"/>
          </p:cNvCxnSpPr>
          <p:nvPr/>
        </p:nvCxnSpPr>
        <p:spPr>
          <a:xfrm rot="5400000" flipH="1">
            <a:off x="4433864" y="1994578"/>
            <a:ext cx="15806" cy="5214974"/>
          </a:xfrm>
          <a:prstGeom prst="bentConnector3">
            <a:avLst>
              <a:gd name="adj1" fmla="val -3395629"/>
            </a:avLst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 стрелкой 118"/>
          <p:cNvCxnSpPr/>
          <p:nvPr/>
        </p:nvCxnSpPr>
        <p:spPr>
          <a:xfrm rot="5400000">
            <a:off x="4286248" y="5438017"/>
            <a:ext cx="571504" cy="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 стрелкой 119"/>
          <p:cNvCxnSpPr/>
          <p:nvPr/>
        </p:nvCxnSpPr>
        <p:spPr>
          <a:xfrm rot="5400000">
            <a:off x="2571736" y="5438017"/>
            <a:ext cx="571504" cy="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 стрелкой 122"/>
          <p:cNvCxnSpPr/>
          <p:nvPr/>
        </p:nvCxnSpPr>
        <p:spPr>
          <a:xfrm rot="5400000">
            <a:off x="6143636" y="5438017"/>
            <a:ext cx="571504" cy="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2000232" y="4786322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WCF</a:t>
            </a:r>
            <a:endParaRPr lang="ru-RU" dirty="0">
              <a:solidFill>
                <a:srgbClr val="000000"/>
              </a:solidFill>
            </a:endParaRPr>
          </a:p>
        </p:txBody>
      </p:sp>
      <p:cxnSp>
        <p:nvCxnSpPr>
          <p:cNvPr id="127" name="Прямая со стрелкой 126"/>
          <p:cNvCxnSpPr>
            <a:stCxn id="35" idx="3"/>
            <a:endCxn id="64" idx="1"/>
          </p:cNvCxnSpPr>
          <p:nvPr/>
        </p:nvCxnSpPr>
        <p:spPr>
          <a:xfrm>
            <a:off x="2470657" y="2123736"/>
            <a:ext cx="3958731" cy="19380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>
          <a:xfrm>
            <a:off x="329862" y="630776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</a:rPr>
              <a:t>СЕРВЕР 1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7402224" y="630776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</a:rPr>
              <a:t>СЕРВЕР 2</a:t>
            </a:r>
            <a:endParaRPr lang="ru-RU" dirty="0">
              <a:solidFill>
                <a:srgbClr val="000000"/>
              </a:solidFill>
            </a:endParaRPr>
          </a:p>
        </p:txBody>
      </p:sp>
      <p:cxnSp>
        <p:nvCxnSpPr>
          <p:cNvPr id="132" name="Прямая со стрелкой 131"/>
          <p:cNvCxnSpPr/>
          <p:nvPr/>
        </p:nvCxnSpPr>
        <p:spPr>
          <a:xfrm rot="5400000">
            <a:off x="3071008" y="3643314"/>
            <a:ext cx="3000396" cy="1588"/>
          </a:xfrm>
          <a:prstGeom prst="straightConnector1">
            <a:avLst/>
          </a:prstGeom>
          <a:ln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/>
          <p:cNvSpPr txBox="1"/>
          <p:nvPr/>
        </p:nvSpPr>
        <p:spPr>
          <a:xfrm>
            <a:off x="6286512" y="4786322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WCF</a:t>
            </a:r>
            <a:endParaRPr lang="ru-RU" dirty="0">
              <a:solidFill>
                <a:srgbClr val="000000"/>
              </a:solidFill>
            </a:endParaRPr>
          </a:p>
        </p:txBody>
      </p:sp>
      <p:cxnSp>
        <p:nvCxnSpPr>
          <p:cNvPr id="136" name="Shape 135"/>
          <p:cNvCxnSpPr>
            <a:stCxn id="64" idx="0"/>
            <a:endCxn id="111" idx="3"/>
          </p:cNvCxnSpPr>
          <p:nvPr/>
        </p:nvCxnSpPr>
        <p:spPr>
          <a:xfrm rot="16200000" flipV="1">
            <a:off x="6679415" y="428597"/>
            <a:ext cx="392922" cy="750099"/>
          </a:xfrm>
          <a:prstGeom prst="bentConnector2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hape 136"/>
          <p:cNvCxnSpPr>
            <a:stCxn id="35" idx="0"/>
            <a:endCxn id="110" idx="1"/>
          </p:cNvCxnSpPr>
          <p:nvPr/>
        </p:nvCxnSpPr>
        <p:spPr>
          <a:xfrm rot="5400000" flipH="1" flipV="1">
            <a:off x="1888028" y="368459"/>
            <a:ext cx="373362" cy="851177"/>
          </a:xfrm>
          <a:prstGeom prst="bentConnector2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Соединительная линия уступом 139"/>
          <p:cNvCxnSpPr>
            <a:stCxn id="84" idx="2"/>
            <a:endCxn id="20" idx="2"/>
          </p:cNvCxnSpPr>
          <p:nvPr/>
        </p:nvCxnSpPr>
        <p:spPr>
          <a:xfrm rot="10800000">
            <a:off x="718484" y="4567703"/>
            <a:ext cx="1710377" cy="1532659"/>
          </a:xfrm>
          <a:prstGeom prst="bentConnector2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AutoShape 7"/>
          <p:cNvSpPr>
            <a:spLocks noChangeArrowheads="1"/>
          </p:cNvSpPr>
          <p:nvPr/>
        </p:nvSpPr>
        <p:spPr bwMode="gray">
          <a:xfrm>
            <a:off x="285720" y="5786454"/>
            <a:ext cx="1285860" cy="56673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ECFF"/>
              </a:gs>
              <a:gs pos="50000">
                <a:srgbClr val="CCECFF">
                  <a:gamma/>
                  <a:tint val="42353"/>
                  <a:invGamma/>
                </a:srgbClr>
              </a:gs>
              <a:gs pos="100000">
                <a:srgbClr val="CCECFF"/>
              </a:gs>
            </a:gsLst>
            <a:lin ang="2700000" scaled="1"/>
          </a:gradFill>
          <a:ln w="38100">
            <a:solidFill>
              <a:srgbClr val="3366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200" dirty="0" smtClean="0">
                <a:solidFill>
                  <a:srgbClr val="000000"/>
                </a:solidFill>
              </a:rPr>
              <a:t>СЕРВЕР </a:t>
            </a:r>
          </a:p>
          <a:p>
            <a:pPr algn="ctr"/>
            <a:r>
              <a:rPr lang="ru-RU" sz="1200" dirty="0" smtClean="0">
                <a:solidFill>
                  <a:srgbClr val="000000"/>
                </a:solidFill>
              </a:rPr>
              <a:t>ПРИЛОЖЕНИЙ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144" name="Соединительная линия уступом 139"/>
          <p:cNvCxnSpPr/>
          <p:nvPr/>
        </p:nvCxnSpPr>
        <p:spPr>
          <a:xfrm flipV="1">
            <a:off x="6828789" y="4582722"/>
            <a:ext cx="1330756" cy="1513105"/>
          </a:xfrm>
          <a:prstGeom prst="bentConnector2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AutoShape 7"/>
          <p:cNvSpPr>
            <a:spLocks noChangeArrowheads="1"/>
          </p:cNvSpPr>
          <p:nvPr/>
        </p:nvSpPr>
        <p:spPr bwMode="gray">
          <a:xfrm>
            <a:off x="7286644" y="5786454"/>
            <a:ext cx="1285860" cy="56673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ECFF"/>
              </a:gs>
              <a:gs pos="50000">
                <a:srgbClr val="CCECFF">
                  <a:gamma/>
                  <a:tint val="42353"/>
                  <a:invGamma/>
                </a:srgbClr>
              </a:gs>
              <a:gs pos="100000">
                <a:srgbClr val="CCECFF"/>
              </a:gs>
            </a:gsLst>
            <a:lin ang="2700000" scaled="1"/>
          </a:gradFill>
          <a:ln w="38100">
            <a:solidFill>
              <a:srgbClr val="33CC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200" dirty="0" smtClean="0">
                <a:solidFill>
                  <a:srgbClr val="000000"/>
                </a:solidFill>
              </a:rPr>
              <a:t>СЕРВЕР </a:t>
            </a:r>
          </a:p>
          <a:p>
            <a:pPr algn="ctr"/>
            <a:r>
              <a:rPr lang="ru-RU" sz="1200" dirty="0" smtClean="0">
                <a:solidFill>
                  <a:srgbClr val="000000"/>
                </a:solidFill>
              </a:rPr>
              <a:t>ПРИЛОЖЕНИЙ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149" name="Shape 148"/>
          <p:cNvCxnSpPr>
            <a:stCxn id="38" idx="3"/>
            <a:endCxn id="111" idx="2"/>
          </p:cNvCxnSpPr>
          <p:nvPr/>
        </p:nvCxnSpPr>
        <p:spPr>
          <a:xfrm flipV="1">
            <a:off x="2482415" y="857206"/>
            <a:ext cx="3375469" cy="375676"/>
          </a:xfrm>
          <a:prstGeom prst="bentConnector2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hape 149"/>
          <p:cNvCxnSpPr>
            <a:stCxn id="67" idx="1"/>
            <a:endCxn id="110" idx="2"/>
          </p:cNvCxnSpPr>
          <p:nvPr/>
        </p:nvCxnSpPr>
        <p:spPr>
          <a:xfrm rot="10800000">
            <a:off x="3143240" y="857566"/>
            <a:ext cx="3286148" cy="394696"/>
          </a:xfrm>
          <a:prstGeom prst="bentConnector2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8"/>
          <p:cNvGrpSpPr>
            <a:grpSpLocks/>
          </p:cNvGrpSpPr>
          <p:nvPr/>
        </p:nvGrpSpPr>
        <p:grpSpPr bwMode="auto">
          <a:xfrm>
            <a:off x="3071802" y="3286124"/>
            <a:ext cx="928694" cy="782625"/>
            <a:chOff x="1110" y="2656"/>
            <a:chExt cx="1549" cy="1351"/>
          </a:xfrm>
        </p:grpSpPr>
        <p:sp>
          <p:nvSpPr>
            <p:cNvPr id="154" name="AutoShape 9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5" name="AutoShape 10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6" name="AutoShape 11"/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00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57" name="Text Box 17"/>
          <p:cNvSpPr txBox="1">
            <a:spLocks noChangeArrowheads="1"/>
          </p:cNvSpPr>
          <p:nvPr/>
        </p:nvSpPr>
        <p:spPr bwMode="gray">
          <a:xfrm>
            <a:off x="3143240" y="3357562"/>
            <a:ext cx="78581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FF"/>
                </a:solidFill>
              </a:rPr>
              <a:t>OPC </a:t>
            </a:r>
            <a:r>
              <a:rPr lang="ru-RU" sz="1200" b="1" dirty="0" smtClean="0">
                <a:solidFill>
                  <a:srgbClr val="FFFFFF"/>
                </a:solidFill>
              </a:rPr>
              <a:t>сервер</a:t>
            </a:r>
          </a:p>
          <a:p>
            <a:pPr algn="ctr"/>
            <a:r>
              <a:rPr lang="en-US" sz="1200" b="1" dirty="0" smtClean="0">
                <a:solidFill>
                  <a:srgbClr val="FFFFFF"/>
                </a:solidFill>
              </a:rPr>
              <a:t>DMS</a:t>
            </a:r>
            <a:r>
              <a:rPr lang="ru-RU" sz="1200" b="1" dirty="0" smtClean="0">
                <a:solidFill>
                  <a:srgbClr val="FFFFFF"/>
                </a:solidFill>
              </a:rPr>
              <a:t> </a:t>
            </a:r>
            <a:endParaRPr lang="en-US" sz="1200" dirty="0">
              <a:solidFill>
                <a:srgbClr val="FFFFFF"/>
              </a:solidFill>
            </a:endParaRPr>
          </a:p>
        </p:txBody>
      </p:sp>
      <p:grpSp>
        <p:nvGrpSpPr>
          <p:cNvPr id="17" name="Group 8"/>
          <p:cNvGrpSpPr>
            <a:grpSpLocks/>
          </p:cNvGrpSpPr>
          <p:nvPr/>
        </p:nvGrpSpPr>
        <p:grpSpPr bwMode="auto">
          <a:xfrm>
            <a:off x="5072066" y="3286124"/>
            <a:ext cx="928694" cy="782625"/>
            <a:chOff x="1110" y="2656"/>
            <a:chExt cx="1549" cy="1351"/>
          </a:xfrm>
        </p:grpSpPr>
        <p:sp>
          <p:nvSpPr>
            <p:cNvPr id="159" name="AutoShape 9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0" name="AutoShape 10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1" name="AutoShape 11"/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33CC33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62" name="Text Box 17"/>
          <p:cNvSpPr txBox="1">
            <a:spLocks noChangeArrowheads="1"/>
          </p:cNvSpPr>
          <p:nvPr/>
        </p:nvSpPr>
        <p:spPr bwMode="gray">
          <a:xfrm>
            <a:off x="5143504" y="3357562"/>
            <a:ext cx="78581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FF"/>
                </a:solidFill>
              </a:rPr>
              <a:t>OPC </a:t>
            </a:r>
            <a:r>
              <a:rPr lang="ru-RU" sz="1200" b="1" dirty="0" smtClean="0">
                <a:solidFill>
                  <a:srgbClr val="FFFFFF"/>
                </a:solidFill>
              </a:rPr>
              <a:t>сервер</a:t>
            </a:r>
          </a:p>
          <a:p>
            <a:pPr algn="ctr"/>
            <a:r>
              <a:rPr lang="en-US" sz="1200" b="1" dirty="0" smtClean="0">
                <a:solidFill>
                  <a:srgbClr val="FFFFFF"/>
                </a:solidFill>
              </a:rPr>
              <a:t>DMS</a:t>
            </a:r>
            <a:r>
              <a:rPr lang="ru-RU" sz="1200" b="1" dirty="0" smtClean="0">
                <a:solidFill>
                  <a:srgbClr val="FFFFFF"/>
                </a:solidFill>
              </a:rPr>
              <a:t> </a:t>
            </a:r>
            <a:endParaRPr lang="en-US" sz="1200" dirty="0">
              <a:solidFill>
                <a:srgbClr val="FFFFFF"/>
              </a:solidFill>
            </a:endParaRPr>
          </a:p>
        </p:txBody>
      </p:sp>
      <p:cxnSp>
        <p:nvCxnSpPr>
          <p:cNvPr id="164" name="Shape 163"/>
          <p:cNvCxnSpPr>
            <a:endCxn id="157" idx="0"/>
          </p:cNvCxnSpPr>
          <p:nvPr/>
        </p:nvCxnSpPr>
        <p:spPr>
          <a:xfrm>
            <a:off x="2571736" y="2714620"/>
            <a:ext cx="964413" cy="642942"/>
          </a:xfrm>
          <a:prstGeom prst="bentConnector2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hape 164"/>
          <p:cNvCxnSpPr>
            <a:stCxn id="77" idx="1"/>
            <a:endCxn id="162" idx="0"/>
          </p:cNvCxnSpPr>
          <p:nvPr/>
        </p:nvCxnSpPr>
        <p:spPr>
          <a:xfrm rot="10800000" flipV="1">
            <a:off x="5536413" y="2710244"/>
            <a:ext cx="904732" cy="647318"/>
          </a:xfrm>
          <a:prstGeom prst="bentConnector2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Прямая со стрелкой 173"/>
          <p:cNvCxnSpPr/>
          <p:nvPr/>
        </p:nvCxnSpPr>
        <p:spPr>
          <a:xfrm>
            <a:off x="3857620" y="714356"/>
            <a:ext cx="1285884" cy="1588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AutoShape 7"/>
          <p:cNvSpPr>
            <a:spLocks noChangeArrowheads="1"/>
          </p:cNvSpPr>
          <p:nvPr/>
        </p:nvSpPr>
        <p:spPr bwMode="gray">
          <a:xfrm>
            <a:off x="3000364" y="2428868"/>
            <a:ext cx="1285860" cy="56673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ECFF"/>
              </a:gs>
              <a:gs pos="50000">
                <a:srgbClr val="CCECFF">
                  <a:gamma/>
                  <a:tint val="42353"/>
                  <a:invGamma/>
                </a:srgbClr>
              </a:gs>
              <a:gs pos="100000">
                <a:srgbClr val="CCECFF"/>
              </a:gs>
            </a:gsLst>
            <a:lin ang="2700000" scaled="1"/>
          </a:gradFill>
          <a:ln w="38100">
            <a:solidFill>
              <a:srgbClr val="3366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OPC PROXY</a:t>
            </a:r>
            <a:endParaRPr lang="ru-RU" sz="1200" dirty="0">
              <a:solidFill>
                <a:srgbClr val="000000"/>
              </a:solidFill>
            </a:endParaRPr>
          </a:p>
        </p:txBody>
      </p:sp>
      <p:sp>
        <p:nvSpPr>
          <p:cNvPr id="114" name="AutoShape 7"/>
          <p:cNvSpPr>
            <a:spLocks noChangeArrowheads="1"/>
          </p:cNvSpPr>
          <p:nvPr/>
        </p:nvSpPr>
        <p:spPr bwMode="gray">
          <a:xfrm>
            <a:off x="4786314" y="2428868"/>
            <a:ext cx="1285860" cy="56673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ECFF"/>
              </a:gs>
              <a:gs pos="50000">
                <a:srgbClr val="CCECFF">
                  <a:gamma/>
                  <a:tint val="42353"/>
                  <a:invGamma/>
                </a:srgbClr>
              </a:gs>
              <a:gs pos="100000">
                <a:srgbClr val="CCECFF"/>
              </a:gs>
            </a:gsLst>
            <a:lin ang="2700000" scaled="1"/>
          </a:gradFill>
          <a:ln w="38100">
            <a:solidFill>
              <a:srgbClr val="33CC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OPC PROXY</a:t>
            </a:r>
            <a:endParaRPr lang="ru-RU" sz="1200" dirty="0">
              <a:solidFill>
                <a:srgbClr val="000000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95536" y="11663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Серверное ПО 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Systel_PPT\СПБ\Screen\Слои с заземляющими ножами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5544616" cy="4435547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142876"/>
            <a:ext cx="8229600" cy="785794"/>
          </a:xfrm>
        </p:spPr>
        <p:txBody>
          <a:bodyPr/>
          <a:lstStyle/>
          <a:p>
            <a:r>
              <a:rPr lang="ru-RU" dirty="0" smtClean="0"/>
              <a:t>Применение слоев на схемах</a:t>
            </a:r>
            <a:endParaRPr lang="ru-RU" dirty="0"/>
          </a:p>
        </p:txBody>
      </p:sp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285720" y="785794"/>
            <a:ext cx="8358214" cy="428628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/>
              <a:t>Отображение/скрытие заземляющих ножей</a:t>
            </a:r>
            <a:endParaRPr lang="ru-RU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0408" y="2884134"/>
            <a:ext cx="4192072" cy="3713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Поддержка ГИС </a:t>
            </a:r>
            <a:r>
              <a:rPr lang="en-US" dirty="0" smtClean="0"/>
              <a:t>Open Street Map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7941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ru-RU" b="0" dirty="0" smtClean="0"/>
              <a:t>В качестве источника карт используется открытая ГИС </a:t>
            </a:r>
            <a:r>
              <a:rPr lang="ru-RU" dirty="0" err="1" smtClean="0"/>
              <a:t>OpenStreetMap</a:t>
            </a:r>
            <a:r>
              <a:rPr lang="ru-RU" b="0" dirty="0" smtClean="0"/>
              <a:t>, сокращённо </a:t>
            </a:r>
            <a:r>
              <a:rPr lang="ru-RU" dirty="0" smtClean="0"/>
              <a:t>OSM</a:t>
            </a:r>
            <a:r>
              <a:rPr lang="ru-RU" b="0" dirty="0" smtClean="0"/>
              <a:t> — некоммерческий веб-картографический проект по созданию силами сообщества участников-пользователей Интернета подробной свободной и бесплатной географической карты мира.</a:t>
            </a:r>
          </a:p>
          <a:p>
            <a:endParaRPr lang="ru-RU" b="0" dirty="0" smtClean="0"/>
          </a:p>
          <a:p>
            <a:r>
              <a:rPr lang="ru-RU" b="0" dirty="0" smtClean="0"/>
              <a:t>Может использоваться в </a:t>
            </a:r>
            <a:r>
              <a:rPr lang="en-US" b="0" dirty="0" smtClean="0"/>
              <a:t>desktop </a:t>
            </a:r>
            <a:r>
              <a:rPr lang="ru-RU" b="0" dirty="0" smtClean="0"/>
              <a:t>приложениях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39825"/>
          </a:xfrm>
        </p:spPr>
        <p:txBody>
          <a:bodyPr/>
          <a:lstStyle/>
          <a:p>
            <a:r>
              <a:rPr lang="ru-RU" sz="2800" dirty="0" smtClean="0"/>
              <a:t>Использование сервиса </a:t>
            </a:r>
            <a:r>
              <a:rPr lang="en-US" sz="2800" dirty="0" smtClean="0"/>
              <a:t>OSM</a:t>
            </a:r>
            <a:endParaRPr lang="ru-RU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357298"/>
            <a:ext cx="8704446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50857"/>
          </a:xfrm>
        </p:spPr>
        <p:txBody>
          <a:bodyPr/>
          <a:lstStyle/>
          <a:p>
            <a:r>
              <a:rPr lang="ru-RU" dirty="0" smtClean="0"/>
              <a:t>Особенности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7941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ru-RU" sz="2000" b="0" dirty="0" smtClean="0"/>
              <a:t>18 уровней масштаба</a:t>
            </a:r>
          </a:p>
          <a:p>
            <a:pPr>
              <a:lnSpc>
                <a:spcPct val="200000"/>
              </a:lnSpc>
            </a:pPr>
            <a:r>
              <a:rPr lang="ru-RU" sz="2000" b="0" dirty="0" smtClean="0"/>
              <a:t>Карты подгружаются в виде изображений 256х256 </a:t>
            </a:r>
            <a:r>
              <a:rPr lang="ru-RU" sz="2000" b="0" dirty="0" err="1" smtClean="0"/>
              <a:t>пикс</a:t>
            </a:r>
            <a:r>
              <a:rPr lang="ru-RU" sz="2000" b="0" dirty="0" smtClean="0"/>
              <a:t>. с </a:t>
            </a:r>
            <a:r>
              <a:rPr lang="ru-RU" sz="2000" b="0" dirty="0" err="1" smtClean="0"/>
              <a:t>тайл-сервера</a:t>
            </a:r>
            <a:r>
              <a:rPr lang="ru-RU" sz="2000" b="0" dirty="0" smtClean="0"/>
              <a:t> </a:t>
            </a:r>
            <a:r>
              <a:rPr lang="en-US" sz="2000" b="0" dirty="0" smtClean="0"/>
              <a:t>(tile.openstreetmap.org)</a:t>
            </a:r>
            <a:r>
              <a:rPr lang="ru-RU" sz="2000" b="0" dirty="0" smtClean="0"/>
              <a:t> </a:t>
            </a:r>
          </a:p>
          <a:p>
            <a:pPr>
              <a:lnSpc>
                <a:spcPct val="200000"/>
              </a:lnSpc>
            </a:pPr>
            <a:r>
              <a:rPr lang="ru-RU" sz="2000" b="0" dirty="0" smtClean="0"/>
              <a:t>Загруженные </a:t>
            </a:r>
            <a:r>
              <a:rPr lang="ru-RU" sz="2000" b="0" dirty="0" err="1" smtClean="0"/>
              <a:t>тайлы</a:t>
            </a:r>
            <a:r>
              <a:rPr lang="ru-RU" sz="2000" b="0" dirty="0" smtClean="0"/>
              <a:t> хранятся локально и уже не загружаются (если нет необходимости в обновлении)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Возможность наносить на карту элементы, доступные в редакторе</a:t>
            </a:r>
            <a:endParaRPr lang="ru-RU" sz="2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1214422"/>
            <a:ext cx="9072594" cy="4914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Установка плакатов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214422"/>
            <a:ext cx="3257544" cy="4530725"/>
          </a:xfrm>
        </p:spPr>
        <p:txBody>
          <a:bodyPr/>
          <a:lstStyle/>
          <a:p>
            <a:r>
              <a:rPr lang="ru-RU" sz="2000" dirty="0" smtClean="0"/>
              <a:t>Создание пользовательских плакатов</a:t>
            </a:r>
          </a:p>
          <a:p>
            <a:r>
              <a:rPr lang="ru-RU" sz="2000" dirty="0" smtClean="0"/>
              <a:t>Установка</a:t>
            </a:r>
          </a:p>
          <a:p>
            <a:r>
              <a:rPr lang="ru-RU" sz="2000" dirty="0" smtClean="0"/>
              <a:t>Отображение на других диспетчерских местах</a:t>
            </a:r>
          </a:p>
          <a:p>
            <a:r>
              <a:rPr lang="ru-RU" sz="2000" dirty="0" smtClean="0"/>
              <a:t>Удаление</a:t>
            </a:r>
            <a:endParaRPr lang="ru-RU" sz="20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1071546"/>
            <a:ext cx="5500726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Диспетчерский тренажер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dirty="0" smtClean="0"/>
              <a:t>Тренажер по оперативным переключениям предназначен для обучения персонала энергетических объектов порядку проведения коммутаций на любых энергетических объектах. Он также может использоваться для обучения выходу из аварийных ситуаций.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Режимы диспетчерского тренажера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dirty="0" smtClean="0"/>
              <a:t>Режим обучения для самоподготовки  оперативного диспетчерского персонала.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Режим экзамена для проверки знаний, аттестации, проведении соревнований и т.д.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Режим демонстрации для обучения оперативного диспетчерского персонала.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Systel_PPT\Презентация_2011\тренажер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-28576"/>
            <a:ext cx="10096500" cy="6886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Systel_PPT\Презентация_2011\тренажер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" y="-828676"/>
            <a:ext cx="8801100" cy="7686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0" y="0"/>
            <a:ext cx="9144000" cy="2643182"/>
          </a:xfrm>
          <a:prstGeom prst="rect">
            <a:avLst/>
          </a:prstGeom>
          <a:gradFill>
            <a:gsLst>
              <a:gs pos="0">
                <a:schemeClr val="accent1">
                  <a:alpha val="14000"/>
                </a:schemeClr>
              </a:gs>
              <a:gs pos="32000">
                <a:schemeClr val="bg1">
                  <a:alpha val="92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3"/>
          <p:cNvGrpSpPr/>
          <p:nvPr/>
        </p:nvGrpSpPr>
        <p:grpSpPr>
          <a:xfrm>
            <a:off x="923925" y="1643050"/>
            <a:ext cx="7296150" cy="4724400"/>
            <a:chOff x="923925" y="1752600"/>
            <a:chExt cx="7296150" cy="4724400"/>
          </a:xfrm>
        </p:grpSpPr>
        <p:sp>
          <p:nvSpPr>
            <p:cNvPr id="5" name="AutoShape 3"/>
            <p:cNvSpPr>
              <a:spLocks noChangeArrowheads="1"/>
            </p:cNvSpPr>
            <p:nvPr/>
          </p:nvSpPr>
          <p:spPr bwMode="gray">
            <a:xfrm flipV="1">
              <a:off x="1022350" y="5410200"/>
              <a:ext cx="7089775" cy="403225"/>
            </a:xfrm>
            <a:custGeom>
              <a:avLst/>
              <a:gdLst>
                <a:gd name="G0" fmla="+- 3694 0 0"/>
                <a:gd name="G1" fmla="+- 21600 0 3694"/>
                <a:gd name="G2" fmla="*/ 3694 1 2"/>
                <a:gd name="G3" fmla="+- 21600 0 G2"/>
                <a:gd name="G4" fmla="+/ 3694 21600 2"/>
                <a:gd name="G5" fmla="+/ G1 0 2"/>
                <a:gd name="G6" fmla="*/ 21600 21600 3694"/>
                <a:gd name="G7" fmla="*/ G6 1 2"/>
                <a:gd name="G8" fmla="+- 21600 0 G7"/>
                <a:gd name="G9" fmla="*/ 21600 1 2"/>
                <a:gd name="G10" fmla="+- 3694 0 G9"/>
                <a:gd name="G11" fmla="?: G10 G8 0"/>
                <a:gd name="G12" fmla="?: G10 G7 21600"/>
                <a:gd name="T0" fmla="*/ 19753 w 21600"/>
                <a:gd name="T1" fmla="*/ 10800 h 21600"/>
                <a:gd name="T2" fmla="*/ 10800 w 21600"/>
                <a:gd name="T3" fmla="*/ 21600 h 21600"/>
                <a:gd name="T4" fmla="*/ 1847 w 21600"/>
                <a:gd name="T5" fmla="*/ 10800 h 21600"/>
                <a:gd name="T6" fmla="*/ 10800 w 21600"/>
                <a:gd name="T7" fmla="*/ 0 h 21600"/>
                <a:gd name="T8" fmla="*/ 3647 w 21600"/>
                <a:gd name="T9" fmla="*/ 3647 h 21600"/>
                <a:gd name="T10" fmla="*/ 17953 w 21600"/>
                <a:gd name="T11" fmla="*/ 1795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694" y="21600"/>
                  </a:lnTo>
                  <a:lnTo>
                    <a:pt x="17906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5F5F5F">
                    <a:gamma/>
                    <a:tint val="0"/>
                    <a:invGamma/>
                  </a:srgbClr>
                </a:gs>
                <a:gs pos="100000">
                  <a:srgbClr val="5F5F5F">
                    <a:alpha val="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gray">
            <a:xfrm>
              <a:off x="1676400" y="1752600"/>
              <a:ext cx="2819400" cy="1755775"/>
            </a:xfrm>
            <a:prstGeom prst="roundRect">
              <a:avLst>
                <a:gd name="adj" fmla="val 9616"/>
              </a:avLst>
            </a:prstGeom>
            <a:gradFill rotWithShape="1">
              <a:gsLst>
                <a:gs pos="0">
                  <a:srgbClr val="DDDDDD">
                    <a:gamma/>
                    <a:tint val="28627"/>
                    <a:invGamma/>
                  </a:srgbClr>
                </a:gs>
                <a:gs pos="100000">
                  <a:srgbClr val="DDDDDD"/>
                </a:gs>
              </a:gsLst>
              <a:lin ang="5400000" scaled="1"/>
            </a:gradFill>
            <a:ln w="28575">
              <a:solidFill>
                <a:srgbClr val="5A90C2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gray">
            <a:xfrm>
              <a:off x="4648200" y="1752600"/>
              <a:ext cx="2819400" cy="1755775"/>
            </a:xfrm>
            <a:prstGeom prst="roundRect">
              <a:avLst>
                <a:gd name="adj" fmla="val 9616"/>
              </a:avLst>
            </a:prstGeom>
            <a:gradFill rotWithShape="1">
              <a:gsLst>
                <a:gs pos="0">
                  <a:srgbClr val="DDDDDD">
                    <a:gamma/>
                    <a:tint val="28627"/>
                    <a:invGamma/>
                  </a:srgbClr>
                </a:gs>
                <a:gs pos="100000">
                  <a:srgbClr val="DDDDDD"/>
                </a:gs>
              </a:gsLst>
              <a:lin ang="5400000" scaled="1"/>
            </a:gradFill>
            <a:ln w="28575">
              <a:solidFill>
                <a:srgbClr val="8AC24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gray">
            <a:xfrm>
              <a:off x="1676400" y="3654425"/>
              <a:ext cx="2819400" cy="1831975"/>
            </a:xfrm>
            <a:prstGeom prst="roundRect">
              <a:avLst>
                <a:gd name="adj" fmla="val 9616"/>
              </a:avLst>
            </a:prstGeom>
            <a:gradFill rotWithShape="1">
              <a:gsLst>
                <a:gs pos="0">
                  <a:srgbClr val="DDDDDD">
                    <a:gamma/>
                    <a:tint val="28627"/>
                    <a:invGamma/>
                  </a:srgbClr>
                </a:gs>
                <a:gs pos="100000">
                  <a:srgbClr val="DDDDDD"/>
                </a:gs>
              </a:gsLst>
              <a:lin ang="5400000" scaled="1"/>
            </a:gradFill>
            <a:ln w="28575">
              <a:solidFill>
                <a:srgbClr val="F6831A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gray">
            <a:xfrm>
              <a:off x="4648200" y="3654425"/>
              <a:ext cx="2819400" cy="1831975"/>
            </a:xfrm>
            <a:prstGeom prst="roundRect">
              <a:avLst>
                <a:gd name="adj" fmla="val 9616"/>
              </a:avLst>
            </a:prstGeom>
            <a:gradFill rotWithShape="1">
              <a:gsLst>
                <a:gs pos="0">
                  <a:srgbClr val="DDDDDD">
                    <a:gamma/>
                    <a:tint val="28627"/>
                    <a:invGamma/>
                  </a:srgbClr>
                </a:gs>
                <a:gs pos="100000">
                  <a:srgbClr val="DDDDDD"/>
                </a:gs>
              </a:gsLst>
              <a:lin ang="5400000" scaled="1"/>
            </a:gradFill>
            <a:ln w="28575">
              <a:solidFill>
                <a:srgbClr val="EFC821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AutoShape 8"/>
            <p:cNvSpPr>
              <a:spLocks noChangeArrowheads="1"/>
            </p:cNvSpPr>
            <p:nvPr/>
          </p:nvSpPr>
          <p:spPr bwMode="gray">
            <a:xfrm>
              <a:off x="2744788" y="2743200"/>
              <a:ext cx="1752600" cy="766763"/>
            </a:xfrm>
            <a:prstGeom prst="roundRect">
              <a:avLst>
                <a:gd name="adj" fmla="val 19773"/>
              </a:avLst>
            </a:prstGeom>
            <a:gradFill rotWithShape="1">
              <a:gsLst>
                <a:gs pos="0">
                  <a:srgbClr val="5A90C2"/>
                </a:gs>
                <a:gs pos="100000">
                  <a:srgbClr val="5A90C2">
                    <a:gamma/>
                    <a:shade val="66667"/>
                    <a:invGamma/>
                  </a:srgbClr>
                </a:gs>
              </a:gsLst>
              <a:lin ang="5400000" scaled="1"/>
            </a:gradFill>
            <a:ln w="19050">
              <a:solidFill>
                <a:srgbClr val="5A90C2"/>
              </a:solidFill>
              <a:round/>
              <a:headEnd/>
              <a:tailEnd/>
            </a:ln>
            <a:effectLst>
              <a:outerShdw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AutoShape 9"/>
            <p:cNvSpPr>
              <a:spLocks noChangeArrowheads="1"/>
            </p:cNvSpPr>
            <p:nvPr/>
          </p:nvSpPr>
          <p:spPr bwMode="gray">
            <a:xfrm>
              <a:off x="4638675" y="2743200"/>
              <a:ext cx="1752600" cy="766763"/>
            </a:xfrm>
            <a:prstGeom prst="roundRect">
              <a:avLst>
                <a:gd name="adj" fmla="val 20903"/>
              </a:avLst>
            </a:prstGeom>
            <a:gradFill rotWithShape="1">
              <a:gsLst>
                <a:gs pos="0">
                  <a:srgbClr val="8AC246"/>
                </a:gs>
                <a:gs pos="100000">
                  <a:srgbClr val="8AC246">
                    <a:gamma/>
                    <a:shade val="66667"/>
                    <a:invGamma/>
                  </a:srgbClr>
                </a:gs>
              </a:gsLst>
              <a:lin ang="5400000" scaled="1"/>
            </a:gradFill>
            <a:ln w="19050">
              <a:solidFill>
                <a:srgbClr val="8AC246"/>
              </a:solidFill>
              <a:round/>
              <a:headEnd/>
              <a:tailEnd/>
            </a:ln>
            <a:effectLst>
              <a:outerShdw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gray">
            <a:xfrm>
              <a:off x="2744788" y="3644900"/>
              <a:ext cx="1752600" cy="746125"/>
            </a:xfrm>
            <a:prstGeom prst="roundRect">
              <a:avLst>
                <a:gd name="adj" fmla="val 19773"/>
              </a:avLst>
            </a:prstGeom>
            <a:gradFill rotWithShape="1">
              <a:gsLst>
                <a:gs pos="0">
                  <a:srgbClr val="F6831A"/>
                </a:gs>
                <a:gs pos="100000">
                  <a:srgbClr val="F6831A">
                    <a:gamma/>
                    <a:shade val="66667"/>
                    <a:invGamma/>
                  </a:srgbClr>
                </a:gs>
              </a:gsLst>
              <a:lin ang="5400000" scaled="1"/>
            </a:gradFill>
            <a:ln w="19050">
              <a:solidFill>
                <a:srgbClr val="F6831A"/>
              </a:solidFill>
              <a:round/>
              <a:headEnd/>
              <a:tailEnd/>
            </a:ln>
            <a:effectLst>
              <a:outerShdw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gray">
            <a:xfrm>
              <a:off x="4638675" y="3644900"/>
              <a:ext cx="1752600" cy="746125"/>
            </a:xfrm>
            <a:prstGeom prst="roundRect">
              <a:avLst>
                <a:gd name="adj" fmla="val 20903"/>
              </a:avLst>
            </a:prstGeom>
            <a:gradFill rotWithShape="1">
              <a:gsLst>
                <a:gs pos="0">
                  <a:srgbClr val="EFC821"/>
                </a:gs>
                <a:gs pos="100000">
                  <a:srgbClr val="EFC821">
                    <a:gamma/>
                    <a:shade val="66667"/>
                    <a:invGamma/>
                  </a:srgbClr>
                </a:gs>
              </a:gsLst>
              <a:lin ang="5400000" scaled="1"/>
            </a:gradFill>
            <a:ln w="19050">
              <a:solidFill>
                <a:srgbClr val="EFC821"/>
              </a:solidFill>
              <a:round/>
              <a:headEnd/>
              <a:tailEnd/>
            </a:ln>
            <a:effectLst>
              <a:outerShdw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AutoShape 12"/>
            <p:cNvSpPr>
              <a:spLocks noChangeArrowheads="1"/>
            </p:cNvSpPr>
            <p:nvPr/>
          </p:nvSpPr>
          <p:spPr bwMode="gray">
            <a:xfrm>
              <a:off x="923925" y="5713413"/>
              <a:ext cx="7296150" cy="763587"/>
            </a:xfrm>
            <a:prstGeom prst="roundRect">
              <a:avLst>
                <a:gd name="adj" fmla="val 35954"/>
              </a:avLst>
            </a:prstGeom>
            <a:gradFill rotWithShape="1">
              <a:gsLst>
                <a:gs pos="0">
                  <a:schemeClr val="tx1">
                    <a:lumMod val="60000"/>
                    <a:lumOff val="40000"/>
                  </a:schemeClr>
                </a:gs>
                <a:gs pos="50000">
                  <a:schemeClr val="tx1">
                    <a:lumMod val="20000"/>
                    <a:lumOff val="80000"/>
                  </a:schemeClr>
                </a:gs>
                <a:gs pos="100000">
                  <a:schemeClr val="tx1">
                    <a:lumMod val="60000"/>
                    <a:lumOff val="40000"/>
                  </a:schemeClr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>
              <a:outerShdw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gray">
            <a:xfrm>
              <a:off x="2643174" y="2707553"/>
              <a:ext cx="1928826" cy="8309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600" kern="0" dirty="0" smtClean="0">
                  <a:solidFill>
                    <a:srgbClr val="FFFFFF"/>
                  </a:solidFill>
                </a:rPr>
                <a:t>подсистема</a:t>
              </a:r>
              <a:r>
                <a:rPr kumimoji="0" lang="ru-RU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 </a:t>
              </a:r>
              <a:r>
                <a:rPr lang="ru-RU" sz="1600" kern="0" dirty="0" smtClean="0">
                  <a:solidFill>
                    <a:srgbClr val="FFFFFF"/>
                  </a:solidFill>
                </a:rPr>
                <a:t>приема</a:t>
              </a:r>
              <a:r>
                <a:rPr lang="en-US" sz="1600" kern="0" dirty="0" smtClean="0">
                  <a:solidFill>
                    <a:srgbClr val="FFFFFF"/>
                  </a:solidFill>
                </a:rPr>
                <a:t>/</a:t>
              </a:r>
              <a:r>
                <a:rPr lang="ru-RU" sz="1600" kern="0" dirty="0" smtClean="0">
                  <a:solidFill>
                    <a:srgbClr val="FFFFFF"/>
                  </a:solidFill>
                </a:rPr>
                <a:t>передачи данных</a:t>
              </a:r>
              <a:endPara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gray">
            <a:xfrm>
              <a:off x="4572000" y="2786058"/>
              <a:ext cx="1862151" cy="5847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подсистема резервирования</a:t>
              </a:r>
              <a:endPara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gray">
            <a:xfrm>
              <a:off x="2727311" y="3739593"/>
              <a:ext cx="1701813" cy="5847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lvl="0"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ru-RU" sz="1600" kern="0" dirty="0" smtClean="0">
                  <a:solidFill>
                    <a:srgbClr val="FFFFFF"/>
                  </a:solidFill>
                </a:rPr>
                <a:t>подсистема архивирования</a:t>
              </a:r>
              <a:endParaRPr lang="en-US" sz="1600" kern="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gray">
            <a:xfrm>
              <a:off x="4710113" y="3609988"/>
              <a:ext cx="1647837" cy="8309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ru-RU" sz="1600" kern="0" dirty="0" smtClean="0">
                  <a:solidFill>
                    <a:srgbClr val="FFFFFF"/>
                  </a:solidFill>
                </a:rPr>
                <a:t>подсистема управления конфигурацией</a:t>
              </a:r>
              <a:endParaRPr lang="en-US" sz="1600" kern="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9" name="Text Box 17"/>
            <p:cNvSpPr txBox="1">
              <a:spLocks noChangeArrowheads="1"/>
            </p:cNvSpPr>
            <p:nvPr/>
          </p:nvSpPr>
          <p:spPr bwMode="gray">
            <a:xfrm>
              <a:off x="1643042" y="1785926"/>
              <a:ext cx="2786082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Информационный обмен между системой сбора данных и сервером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lang="ru-RU" sz="1200" kern="0" dirty="0" smtClean="0">
                  <a:solidFill>
                    <a:srgbClr val="000000"/>
                  </a:solidFill>
                </a:rPr>
                <a:t>Информационный обмен между клиентами и сервером</a:t>
              </a: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Text Box 18"/>
            <p:cNvSpPr txBox="1">
              <a:spLocks noChangeArrowheads="1"/>
            </p:cNvSpPr>
            <p:nvPr/>
          </p:nvSpPr>
          <p:spPr bwMode="gray">
            <a:xfrm>
              <a:off x="4643438" y="4395806"/>
              <a:ext cx="2857520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lang="ru-RU" sz="1200" kern="0" dirty="0" smtClean="0">
                  <a:solidFill>
                    <a:srgbClr val="000000"/>
                  </a:solidFill>
                </a:rPr>
                <a:t>Конфигурационная БД с описанием каналов связи, данных, параметров их обработки и т.п.</a:t>
              </a: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Информация</a:t>
              </a:r>
              <a:r>
                <a:rPr kumimoji="0" lang="ru-RU" sz="1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для автоматизированных рабочих мест</a:t>
              </a: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Text Box 19"/>
            <p:cNvSpPr txBox="1">
              <a:spLocks noChangeArrowheads="1"/>
            </p:cNvSpPr>
            <p:nvPr/>
          </p:nvSpPr>
          <p:spPr bwMode="gray">
            <a:xfrm>
              <a:off x="5105400" y="1780278"/>
              <a:ext cx="22860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</a:t>
              </a:r>
              <a:r>
                <a:rPr kumimoji="0" lang="ru-RU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обычное резервирование</a:t>
              </a: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lang="ru-RU" sz="1200" kern="0" dirty="0" smtClean="0">
                  <a:solidFill>
                    <a:srgbClr val="000000"/>
                  </a:solidFill>
                </a:rPr>
                <a:t>«горячее» резервирование</a:t>
              </a: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принцип независимости</a:t>
              </a: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gray">
            <a:xfrm>
              <a:off x="1714480" y="4681558"/>
              <a:ext cx="22860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</a:t>
              </a:r>
              <a:r>
                <a:rPr kumimoji="0" lang="ru-RU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Архивная</a:t>
              </a:r>
              <a:r>
                <a:rPr kumimoji="0" lang="ru-RU" sz="1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БД с указанием категорий оперативной информации</a:t>
              </a: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Text Box 4"/>
            <p:cNvSpPr txBox="1">
              <a:spLocks noChangeArrowheads="1"/>
            </p:cNvSpPr>
            <p:nvPr/>
          </p:nvSpPr>
          <p:spPr bwMode="gray">
            <a:xfrm>
              <a:off x="1676400" y="5947966"/>
              <a:ext cx="5791200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600" kern="0" dirty="0" smtClean="0">
                  <a:solidFill>
                    <a:srgbClr val="000000"/>
                  </a:solidFill>
                </a:rPr>
                <a:t>Подсистема обработки и хранения информации</a:t>
              </a:r>
              <a:endPara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5" name="Заголовок 1"/>
          <p:cNvSpPr>
            <a:spLocks noGrp="1"/>
          </p:cNvSpPr>
          <p:nvPr>
            <p:ph type="title"/>
          </p:nvPr>
        </p:nvSpPr>
        <p:spPr>
          <a:xfrm>
            <a:off x="0" y="150793"/>
            <a:ext cx="9144000" cy="563563"/>
          </a:xfrm>
        </p:spPr>
        <p:txBody>
          <a:bodyPr/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СЕРВЕРА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Systel_PPT\Презентация_2011\тренажер3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5274"/>
            <a:ext cx="8439150" cy="6562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Systel_PPT\Презентация_2011\тренажер4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9"/>
            <a:ext cx="8458200" cy="67437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Конфигуратор БД</a:t>
            </a:r>
            <a:endParaRPr lang="ru-RU" dirty="0"/>
          </a:p>
        </p:txBody>
      </p:sp>
      <p:graphicFrame>
        <p:nvGraphicFramePr>
          <p:cNvPr id="5" name="Схема 4"/>
          <p:cNvGraphicFramePr/>
          <p:nvPr/>
        </p:nvGraphicFramePr>
        <p:xfrm>
          <a:off x="500034" y="1071546"/>
          <a:ext cx="7572428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/>
          <p:cNvGraphicFramePr/>
          <p:nvPr/>
        </p:nvGraphicFramePr>
        <p:xfrm>
          <a:off x="571472" y="3071810"/>
          <a:ext cx="742955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71472" y="2500306"/>
            <a:ext cx="7500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 smtClean="0"/>
              <a:t>Программа предоставляет пользователю</a:t>
            </a:r>
            <a:r>
              <a:rPr lang="ru-RU" sz="2000" b="1" dirty="0" smtClean="0"/>
              <a:t>: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задачи, решаемые конфигуратором</a:t>
            </a:r>
            <a:endParaRPr lang="ru-RU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500034" y="1643050"/>
          <a:ext cx="7429552" cy="4143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 программы</a:t>
            </a:r>
            <a:endParaRPr lang="ru-RU" dirty="0"/>
          </a:p>
        </p:txBody>
      </p:sp>
      <p:pic>
        <p:nvPicPr>
          <p:cNvPr id="9" name="Содержимое 8" descr="общее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1000108"/>
            <a:ext cx="6976234" cy="513081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Возможности конфигуратора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4" y="1142984"/>
          <a:ext cx="7572428" cy="4786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 bwMode="gray">
          <a:xfrm>
            <a:off x="1214414" y="428604"/>
            <a:ext cx="6072230" cy="357190"/>
          </a:xfrm>
          <a:prstGeom prst="roundRect">
            <a:avLst>
              <a:gd name="adj" fmla="val 18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3176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r>
              <a:rPr lang="ru-RU" sz="2200" dirty="0" smtClean="0"/>
              <a:t>Многооконный интерфейс</a:t>
            </a:r>
            <a:endParaRPr lang="ru-RU" sz="2200" dirty="0"/>
          </a:p>
        </p:txBody>
      </p:sp>
      <p:pic>
        <p:nvPicPr>
          <p:cNvPr id="7" name="Содержимое 6" descr="Многооконный интерфейс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8425" y="857233"/>
            <a:ext cx="7241161" cy="53130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Особенности конфигуратора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4" y="1214422"/>
          <a:ext cx="7715304" cy="4786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 bwMode="gray">
          <a:xfrm>
            <a:off x="785786" y="357166"/>
            <a:ext cx="7072362" cy="785818"/>
          </a:xfrm>
          <a:prstGeom prst="roundRect">
            <a:avLst>
              <a:gd name="adj" fmla="val 18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3176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lvl="0" algn="ctr"/>
            <a:endParaRPr lang="ru-RU" sz="2200" dirty="0" smtClean="0"/>
          </a:p>
          <a:p>
            <a:pPr lvl="0" algn="ctr"/>
            <a:r>
              <a:rPr lang="ru-RU" sz="2200" dirty="0" smtClean="0"/>
              <a:t>Выполнение привязки элементов дерева между собой с последующим переходом друг на друга</a:t>
            </a:r>
          </a:p>
          <a:p>
            <a:pPr algn="ctr"/>
            <a:endParaRPr lang="ru-RU" sz="2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3" y="1214422"/>
            <a:ext cx="5306531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307992"/>
            <a:ext cx="4551395" cy="355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Вкладки. «</a:t>
            </a:r>
            <a:r>
              <a:rPr lang="ru-RU" u="sng" dirty="0" smtClean="0"/>
              <a:t>Сигналы</a:t>
            </a:r>
            <a:r>
              <a:rPr lang="ru-RU" dirty="0" smtClean="0"/>
              <a:t>»</a:t>
            </a:r>
            <a:endParaRPr lang="ru-RU" dirty="0"/>
          </a:p>
        </p:txBody>
      </p:sp>
      <p:cxnSp>
        <p:nvCxnSpPr>
          <p:cNvPr id="8" name="Прямая со стрелкой 7"/>
          <p:cNvCxnSpPr/>
          <p:nvPr/>
        </p:nvCxnSpPr>
        <p:spPr>
          <a:xfrm rot="16200000" flipH="1">
            <a:off x="35687" y="3964785"/>
            <a:ext cx="857256" cy="357190"/>
          </a:xfrm>
          <a:prstGeom prst="straightConnector1">
            <a:avLst/>
          </a:prstGeom>
          <a:ln>
            <a:solidFill>
              <a:srgbClr val="C6340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/>
          <p:cNvSpPr/>
          <p:nvPr/>
        </p:nvSpPr>
        <p:spPr bwMode="gray">
          <a:xfrm>
            <a:off x="2285984" y="1500174"/>
            <a:ext cx="2786082" cy="714380"/>
          </a:xfrm>
          <a:prstGeom prst="ellipse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0">
            <a:noFill/>
            <a:prstDash val="solid"/>
            <a:round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rtlCol="0" anchor="ctr"/>
          <a:lstStyle/>
          <a:p>
            <a:r>
              <a:rPr lang="ru-RU" sz="1600" dirty="0" smtClean="0"/>
              <a:t>Поиск сигнала в дереве по индексу</a:t>
            </a:r>
            <a:endParaRPr lang="ru-RU" sz="1600" dirty="0"/>
          </a:p>
        </p:txBody>
      </p:sp>
      <p:sp>
        <p:nvSpPr>
          <p:cNvPr id="17" name="Овал 16"/>
          <p:cNvSpPr/>
          <p:nvPr/>
        </p:nvSpPr>
        <p:spPr bwMode="gray">
          <a:xfrm>
            <a:off x="1714480" y="2285992"/>
            <a:ext cx="3071834" cy="714380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0">
            <a:noFill/>
            <a:prstDash val="solid"/>
            <a:round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rtlCol="0" anchor="ctr"/>
          <a:lstStyle/>
          <a:p>
            <a:pPr algn="ctr"/>
            <a:r>
              <a:rPr lang="ru-RU" sz="1600" dirty="0" smtClean="0"/>
              <a:t>Добавление сигнала</a:t>
            </a:r>
            <a:endParaRPr lang="ru-RU" sz="1600" dirty="0"/>
          </a:p>
        </p:txBody>
      </p:sp>
      <p:sp>
        <p:nvSpPr>
          <p:cNvPr id="18" name="Овал 17"/>
          <p:cNvSpPr/>
          <p:nvPr/>
        </p:nvSpPr>
        <p:spPr bwMode="gray">
          <a:xfrm>
            <a:off x="1500166" y="3071810"/>
            <a:ext cx="2500330" cy="642942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0">
            <a:noFill/>
            <a:prstDash val="solid"/>
            <a:round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rtlCol="0" anchor="ctr"/>
          <a:lstStyle/>
          <a:p>
            <a:pPr algn="ctr"/>
            <a:r>
              <a:rPr lang="ru-RU" sz="1600" dirty="0" smtClean="0"/>
              <a:t>Редактирование</a:t>
            </a:r>
            <a:endParaRPr lang="ru-RU" sz="1600" dirty="0"/>
          </a:p>
        </p:txBody>
      </p:sp>
      <p:sp>
        <p:nvSpPr>
          <p:cNvPr id="20" name="Овал 19"/>
          <p:cNvSpPr/>
          <p:nvPr/>
        </p:nvSpPr>
        <p:spPr bwMode="gray">
          <a:xfrm>
            <a:off x="928662" y="3786190"/>
            <a:ext cx="2571768" cy="642942"/>
          </a:xfrm>
          <a:prstGeom prst="ellipse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16200000" scaled="1"/>
            <a:tileRect/>
          </a:gradFill>
          <a:ln w="0">
            <a:noFill/>
            <a:prstDash val="solid"/>
            <a:round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rtlCol="0" anchor="ctr"/>
          <a:lstStyle/>
          <a:p>
            <a:pPr algn="ctr"/>
            <a:r>
              <a:rPr lang="ru-RU" sz="1600" dirty="0" smtClean="0"/>
              <a:t>Удаление </a:t>
            </a:r>
            <a:endParaRPr lang="ru-RU" sz="1600" dirty="0"/>
          </a:p>
        </p:txBody>
      </p:sp>
      <p:sp>
        <p:nvSpPr>
          <p:cNvPr id="21" name="Овал 20"/>
          <p:cNvSpPr/>
          <p:nvPr/>
        </p:nvSpPr>
        <p:spPr bwMode="gray">
          <a:xfrm>
            <a:off x="428596" y="4500570"/>
            <a:ext cx="2857520" cy="642942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6000000" scaled="0"/>
            <a:tileRect/>
          </a:gradFill>
          <a:ln w="0">
            <a:noFill/>
            <a:prstDash val="solid"/>
            <a:round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rtlCol="0" anchor="ctr"/>
          <a:lstStyle/>
          <a:p>
            <a:pPr algn="ctr"/>
            <a:r>
              <a:rPr lang="ru-RU" sz="1600" dirty="0" smtClean="0"/>
              <a:t>Редактирование схем для ПС</a:t>
            </a:r>
            <a:endParaRPr lang="ru-RU" sz="1600" dirty="0"/>
          </a:p>
        </p:txBody>
      </p:sp>
      <p:sp>
        <p:nvSpPr>
          <p:cNvPr id="24" name="Овал 23"/>
          <p:cNvSpPr/>
          <p:nvPr/>
        </p:nvSpPr>
        <p:spPr bwMode="gray">
          <a:xfrm>
            <a:off x="0" y="5214950"/>
            <a:ext cx="3428992" cy="1071570"/>
          </a:xfrm>
          <a:prstGeom prst="ellips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0">
            <a:noFill/>
            <a:prstDash val="solid"/>
            <a:round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rtlCol="0" anchor="ctr"/>
          <a:lstStyle/>
          <a:p>
            <a:pPr algn="ctr"/>
            <a:r>
              <a:rPr lang="ru-RU" sz="1600" dirty="0" smtClean="0"/>
              <a:t>Отображение и редактирование связи сигнала с </a:t>
            </a:r>
            <a:r>
              <a:rPr lang="en-US" sz="1600" dirty="0" smtClean="0"/>
              <a:t>Import</a:t>
            </a:r>
            <a:r>
              <a:rPr lang="ru-RU" sz="1600" dirty="0" smtClean="0"/>
              <a:t> </a:t>
            </a:r>
            <a:r>
              <a:rPr lang="en-US" sz="1600" dirty="0" smtClean="0"/>
              <a:t>/</a:t>
            </a:r>
            <a:r>
              <a:rPr lang="ru-RU" sz="1600" dirty="0" smtClean="0"/>
              <a:t> </a:t>
            </a:r>
            <a:r>
              <a:rPr lang="en-US" sz="1600" dirty="0" smtClean="0"/>
              <a:t>Export</a:t>
            </a:r>
            <a:endParaRPr lang="ru-RU" sz="1600" dirty="0"/>
          </a:p>
        </p:txBody>
      </p:sp>
      <p:cxnSp>
        <p:nvCxnSpPr>
          <p:cNvPr id="25" name="Прямая со стрелкой 24"/>
          <p:cNvCxnSpPr/>
          <p:nvPr/>
        </p:nvCxnSpPr>
        <p:spPr>
          <a:xfrm rot="16200000" flipH="1">
            <a:off x="-250065" y="4607727"/>
            <a:ext cx="1071570" cy="285752"/>
          </a:xfrm>
          <a:prstGeom prst="straightConnector1">
            <a:avLst/>
          </a:prstGeom>
          <a:ln>
            <a:solidFill>
              <a:srgbClr val="C6340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Схема 26"/>
          <p:cNvGraphicFramePr/>
          <p:nvPr/>
        </p:nvGraphicFramePr>
        <p:xfrm>
          <a:off x="-785850" y="1928802"/>
          <a:ext cx="3119438" cy="2389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35" name="Прямая со стрелкой 34"/>
          <p:cNvCxnSpPr/>
          <p:nvPr/>
        </p:nvCxnSpPr>
        <p:spPr>
          <a:xfrm rot="16200000" flipH="1">
            <a:off x="571472" y="3286124"/>
            <a:ext cx="642942" cy="500066"/>
          </a:xfrm>
          <a:prstGeom prst="straightConnector1">
            <a:avLst/>
          </a:prstGeom>
          <a:ln>
            <a:solidFill>
              <a:srgbClr val="C6340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928662" y="2786058"/>
            <a:ext cx="642942" cy="428628"/>
          </a:xfrm>
          <a:prstGeom prst="straightConnector1">
            <a:avLst/>
          </a:prstGeom>
          <a:ln>
            <a:solidFill>
              <a:srgbClr val="C6340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>
            <a:off x="1214414" y="2500306"/>
            <a:ext cx="428628" cy="71438"/>
          </a:xfrm>
          <a:prstGeom prst="straightConnector1">
            <a:avLst/>
          </a:prstGeom>
          <a:ln>
            <a:solidFill>
              <a:srgbClr val="C6340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V="1">
            <a:off x="1714480" y="1928802"/>
            <a:ext cx="571504" cy="142876"/>
          </a:xfrm>
          <a:prstGeom prst="straightConnector1">
            <a:avLst/>
          </a:prstGeom>
          <a:ln>
            <a:solidFill>
              <a:srgbClr val="C6340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Рисунок 54" descr="Сигналы_д.Сигн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86380" y="928670"/>
            <a:ext cx="3196018" cy="3530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7" name="Рисунок 56" descr="Сигналы_схемы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14810" y="3000372"/>
            <a:ext cx="4143404" cy="30088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8" name="Рисунок 57" descr="Сигналы_связь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71802" y="5429264"/>
            <a:ext cx="2907514" cy="10954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0" y="0"/>
            <a:ext cx="9144000" cy="2643182"/>
          </a:xfrm>
          <a:prstGeom prst="rect">
            <a:avLst/>
          </a:prstGeom>
          <a:gradFill>
            <a:gsLst>
              <a:gs pos="0">
                <a:schemeClr val="accent1">
                  <a:alpha val="14000"/>
                </a:schemeClr>
              </a:gs>
              <a:gs pos="32000">
                <a:schemeClr val="bg1">
                  <a:alpha val="92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3"/>
          <p:cNvGrpSpPr/>
          <p:nvPr/>
        </p:nvGrpSpPr>
        <p:grpSpPr>
          <a:xfrm>
            <a:off x="1092147" y="1071546"/>
            <a:ext cx="7554987" cy="5146925"/>
            <a:chOff x="830307" y="741691"/>
            <a:chExt cx="7554987" cy="5146925"/>
          </a:xfrm>
        </p:grpSpPr>
        <p:sp>
          <p:nvSpPr>
            <p:cNvPr id="5" name="Freeform 3"/>
            <p:cNvSpPr>
              <a:spLocks/>
            </p:cNvSpPr>
            <p:nvPr/>
          </p:nvSpPr>
          <p:spPr bwMode="gray">
            <a:xfrm>
              <a:off x="3503636" y="4151644"/>
              <a:ext cx="2466975" cy="771525"/>
            </a:xfrm>
            <a:custGeom>
              <a:avLst/>
              <a:gdLst/>
              <a:ahLst/>
              <a:cxnLst>
                <a:cxn ang="0">
                  <a:pos x="1405" y="102"/>
                </a:cxn>
                <a:cxn ang="0">
                  <a:pos x="1540" y="395"/>
                </a:cxn>
                <a:cxn ang="0">
                  <a:pos x="1472" y="369"/>
                </a:cxn>
                <a:cxn ang="0">
                  <a:pos x="1373" y="403"/>
                </a:cxn>
                <a:cxn ang="0">
                  <a:pos x="1274" y="433"/>
                </a:cxn>
                <a:cxn ang="0">
                  <a:pos x="1160" y="458"/>
                </a:cxn>
                <a:cxn ang="0">
                  <a:pos x="1062" y="472"/>
                </a:cxn>
                <a:cxn ang="0">
                  <a:pos x="968" y="479"/>
                </a:cxn>
                <a:cxn ang="0">
                  <a:pos x="872" y="479"/>
                </a:cxn>
                <a:cxn ang="0">
                  <a:pos x="766" y="468"/>
                </a:cxn>
                <a:cxn ang="0">
                  <a:pos x="634" y="439"/>
                </a:cxn>
                <a:cxn ang="0">
                  <a:pos x="524" y="407"/>
                </a:cxn>
                <a:cxn ang="0">
                  <a:pos x="435" y="373"/>
                </a:cxn>
                <a:cxn ang="0">
                  <a:pos x="344" y="326"/>
                </a:cxn>
                <a:cxn ang="0">
                  <a:pos x="242" y="256"/>
                </a:cxn>
                <a:cxn ang="0">
                  <a:pos x="157" y="186"/>
                </a:cxn>
                <a:cxn ang="0">
                  <a:pos x="102" y="132"/>
                </a:cxn>
                <a:cxn ang="0">
                  <a:pos x="0" y="0"/>
                </a:cxn>
                <a:cxn ang="0">
                  <a:pos x="135" y="124"/>
                </a:cxn>
                <a:cxn ang="0">
                  <a:pos x="219" y="186"/>
                </a:cxn>
                <a:cxn ang="0">
                  <a:pos x="307" y="231"/>
                </a:cxn>
                <a:cxn ang="0">
                  <a:pos x="395" y="267"/>
                </a:cxn>
                <a:cxn ang="0">
                  <a:pos x="487" y="293"/>
                </a:cxn>
                <a:cxn ang="0">
                  <a:pos x="571" y="309"/>
                </a:cxn>
                <a:cxn ang="0">
                  <a:pos x="673" y="318"/>
                </a:cxn>
                <a:cxn ang="0">
                  <a:pos x="766" y="318"/>
                </a:cxn>
                <a:cxn ang="0">
                  <a:pos x="890" y="311"/>
                </a:cxn>
                <a:cxn ang="0">
                  <a:pos x="1000" y="296"/>
                </a:cxn>
                <a:cxn ang="0">
                  <a:pos x="1106" y="274"/>
                </a:cxn>
                <a:cxn ang="0">
                  <a:pos x="1212" y="245"/>
                </a:cxn>
                <a:cxn ang="0">
                  <a:pos x="1318" y="209"/>
                </a:cxn>
                <a:cxn ang="0">
                  <a:pos x="1427" y="153"/>
                </a:cxn>
              </a:cxnLst>
              <a:rect l="0" t="0" r="r" b="b"/>
              <a:pathLst>
                <a:path w="1717" h="484">
                  <a:moveTo>
                    <a:pt x="1427" y="153"/>
                  </a:moveTo>
                  <a:lnTo>
                    <a:pt x="1405" y="102"/>
                  </a:lnTo>
                  <a:lnTo>
                    <a:pt x="1716" y="132"/>
                  </a:lnTo>
                  <a:lnTo>
                    <a:pt x="1540" y="395"/>
                  </a:lnTo>
                  <a:lnTo>
                    <a:pt x="1519" y="344"/>
                  </a:lnTo>
                  <a:lnTo>
                    <a:pt x="1472" y="369"/>
                  </a:lnTo>
                  <a:lnTo>
                    <a:pt x="1413" y="391"/>
                  </a:lnTo>
                  <a:lnTo>
                    <a:pt x="1373" y="403"/>
                  </a:lnTo>
                  <a:lnTo>
                    <a:pt x="1328" y="418"/>
                  </a:lnTo>
                  <a:lnTo>
                    <a:pt x="1274" y="433"/>
                  </a:lnTo>
                  <a:lnTo>
                    <a:pt x="1219" y="447"/>
                  </a:lnTo>
                  <a:lnTo>
                    <a:pt x="1160" y="458"/>
                  </a:lnTo>
                  <a:lnTo>
                    <a:pt x="1117" y="464"/>
                  </a:lnTo>
                  <a:lnTo>
                    <a:pt x="1062" y="472"/>
                  </a:lnTo>
                  <a:lnTo>
                    <a:pt x="1007" y="479"/>
                  </a:lnTo>
                  <a:lnTo>
                    <a:pt x="968" y="479"/>
                  </a:lnTo>
                  <a:lnTo>
                    <a:pt x="916" y="483"/>
                  </a:lnTo>
                  <a:lnTo>
                    <a:pt x="872" y="479"/>
                  </a:lnTo>
                  <a:lnTo>
                    <a:pt x="817" y="475"/>
                  </a:lnTo>
                  <a:lnTo>
                    <a:pt x="766" y="468"/>
                  </a:lnTo>
                  <a:lnTo>
                    <a:pt x="701" y="453"/>
                  </a:lnTo>
                  <a:lnTo>
                    <a:pt x="634" y="439"/>
                  </a:lnTo>
                  <a:lnTo>
                    <a:pt x="576" y="424"/>
                  </a:lnTo>
                  <a:lnTo>
                    <a:pt x="524" y="407"/>
                  </a:lnTo>
                  <a:lnTo>
                    <a:pt x="476" y="391"/>
                  </a:lnTo>
                  <a:lnTo>
                    <a:pt x="435" y="373"/>
                  </a:lnTo>
                  <a:lnTo>
                    <a:pt x="384" y="349"/>
                  </a:lnTo>
                  <a:lnTo>
                    <a:pt x="344" y="326"/>
                  </a:lnTo>
                  <a:lnTo>
                    <a:pt x="293" y="293"/>
                  </a:lnTo>
                  <a:lnTo>
                    <a:pt x="242" y="256"/>
                  </a:lnTo>
                  <a:lnTo>
                    <a:pt x="205" y="226"/>
                  </a:lnTo>
                  <a:lnTo>
                    <a:pt x="157" y="186"/>
                  </a:lnTo>
                  <a:lnTo>
                    <a:pt x="124" y="158"/>
                  </a:lnTo>
                  <a:lnTo>
                    <a:pt x="102" y="132"/>
                  </a:lnTo>
                  <a:lnTo>
                    <a:pt x="62" y="88"/>
                  </a:lnTo>
                  <a:lnTo>
                    <a:pt x="0" y="0"/>
                  </a:lnTo>
                  <a:lnTo>
                    <a:pt x="91" y="88"/>
                  </a:lnTo>
                  <a:lnTo>
                    <a:pt x="135" y="124"/>
                  </a:lnTo>
                  <a:lnTo>
                    <a:pt x="175" y="158"/>
                  </a:lnTo>
                  <a:lnTo>
                    <a:pt x="219" y="186"/>
                  </a:lnTo>
                  <a:lnTo>
                    <a:pt x="263" y="209"/>
                  </a:lnTo>
                  <a:lnTo>
                    <a:pt x="307" y="231"/>
                  </a:lnTo>
                  <a:lnTo>
                    <a:pt x="355" y="253"/>
                  </a:lnTo>
                  <a:lnTo>
                    <a:pt x="395" y="267"/>
                  </a:lnTo>
                  <a:lnTo>
                    <a:pt x="439" y="282"/>
                  </a:lnTo>
                  <a:lnTo>
                    <a:pt x="487" y="293"/>
                  </a:lnTo>
                  <a:lnTo>
                    <a:pt x="534" y="301"/>
                  </a:lnTo>
                  <a:lnTo>
                    <a:pt x="571" y="309"/>
                  </a:lnTo>
                  <a:lnTo>
                    <a:pt x="622" y="312"/>
                  </a:lnTo>
                  <a:lnTo>
                    <a:pt x="673" y="318"/>
                  </a:lnTo>
                  <a:lnTo>
                    <a:pt x="718" y="318"/>
                  </a:lnTo>
                  <a:lnTo>
                    <a:pt x="766" y="318"/>
                  </a:lnTo>
                  <a:lnTo>
                    <a:pt x="828" y="318"/>
                  </a:lnTo>
                  <a:lnTo>
                    <a:pt x="890" y="311"/>
                  </a:lnTo>
                  <a:lnTo>
                    <a:pt x="949" y="304"/>
                  </a:lnTo>
                  <a:lnTo>
                    <a:pt x="1000" y="296"/>
                  </a:lnTo>
                  <a:lnTo>
                    <a:pt x="1058" y="285"/>
                  </a:lnTo>
                  <a:lnTo>
                    <a:pt x="1106" y="274"/>
                  </a:lnTo>
                  <a:lnTo>
                    <a:pt x="1156" y="260"/>
                  </a:lnTo>
                  <a:lnTo>
                    <a:pt x="1212" y="245"/>
                  </a:lnTo>
                  <a:lnTo>
                    <a:pt x="1259" y="231"/>
                  </a:lnTo>
                  <a:lnTo>
                    <a:pt x="1318" y="209"/>
                  </a:lnTo>
                  <a:lnTo>
                    <a:pt x="1362" y="190"/>
                  </a:lnTo>
                  <a:lnTo>
                    <a:pt x="1427" y="153"/>
                  </a:lnTo>
                </a:path>
              </a:pathLst>
            </a:custGeom>
            <a:solidFill>
              <a:srgbClr val="00CCF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gray">
            <a:xfrm rot="3600000">
              <a:off x="2325711" y="3896057"/>
              <a:ext cx="2465387" cy="769938"/>
            </a:xfrm>
            <a:custGeom>
              <a:avLst/>
              <a:gdLst/>
              <a:ahLst/>
              <a:cxnLst>
                <a:cxn ang="0">
                  <a:pos x="1405" y="102"/>
                </a:cxn>
                <a:cxn ang="0">
                  <a:pos x="1540" y="395"/>
                </a:cxn>
                <a:cxn ang="0">
                  <a:pos x="1472" y="369"/>
                </a:cxn>
                <a:cxn ang="0">
                  <a:pos x="1373" y="403"/>
                </a:cxn>
                <a:cxn ang="0">
                  <a:pos x="1274" y="433"/>
                </a:cxn>
                <a:cxn ang="0">
                  <a:pos x="1160" y="458"/>
                </a:cxn>
                <a:cxn ang="0">
                  <a:pos x="1062" y="472"/>
                </a:cxn>
                <a:cxn ang="0">
                  <a:pos x="968" y="479"/>
                </a:cxn>
                <a:cxn ang="0">
                  <a:pos x="872" y="479"/>
                </a:cxn>
                <a:cxn ang="0">
                  <a:pos x="766" y="468"/>
                </a:cxn>
                <a:cxn ang="0">
                  <a:pos x="634" y="439"/>
                </a:cxn>
                <a:cxn ang="0">
                  <a:pos x="524" y="407"/>
                </a:cxn>
                <a:cxn ang="0">
                  <a:pos x="435" y="373"/>
                </a:cxn>
                <a:cxn ang="0">
                  <a:pos x="344" y="326"/>
                </a:cxn>
                <a:cxn ang="0">
                  <a:pos x="242" y="256"/>
                </a:cxn>
                <a:cxn ang="0">
                  <a:pos x="157" y="186"/>
                </a:cxn>
                <a:cxn ang="0">
                  <a:pos x="102" y="132"/>
                </a:cxn>
                <a:cxn ang="0">
                  <a:pos x="0" y="0"/>
                </a:cxn>
                <a:cxn ang="0">
                  <a:pos x="135" y="124"/>
                </a:cxn>
                <a:cxn ang="0">
                  <a:pos x="219" y="186"/>
                </a:cxn>
                <a:cxn ang="0">
                  <a:pos x="307" y="231"/>
                </a:cxn>
                <a:cxn ang="0">
                  <a:pos x="395" y="267"/>
                </a:cxn>
                <a:cxn ang="0">
                  <a:pos x="487" y="293"/>
                </a:cxn>
                <a:cxn ang="0">
                  <a:pos x="571" y="309"/>
                </a:cxn>
                <a:cxn ang="0">
                  <a:pos x="673" y="318"/>
                </a:cxn>
                <a:cxn ang="0">
                  <a:pos x="766" y="318"/>
                </a:cxn>
                <a:cxn ang="0">
                  <a:pos x="890" y="311"/>
                </a:cxn>
                <a:cxn ang="0">
                  <a:pos x="1000" y="296"/>
                </a:cxn>
                <a:cxn ang="0">
                  <a:pos x="1106" y="274"/>
                </a:cxn>
                <a:cxn ang="0">
                  <a:pos x="1212" y="245"/>
                </a:cxn>
                <a:cxn ang="0">
                  <a:pos x="1318" y="209"/>
                </a:cxn>
                <a:cxn ang="0">
                  <a:pos x="1427" y="153"/>
                </a:cxn>
              </a:cxnLst>
              <a:rect l="0" t="0" r="r" b="b"/>
              <a:pathLst>
                <a:path w="1717" h="484">
                  <a:moveTo>
                    <a:pt x="1427" y="153"/>
                  </a:moveTo>
                  <a:lnTo>
                    <a:pt x="1405" y="102"/>
                  </a:lnTo>
                  <a:lnTo>
                    <a:pt x="1716" y="132"/>
                  </a:lnTo>
                  <a:lnTo>
                    <a:pt x="1540" y="395"/>
                  </a:lnTo>
                  <a:lnTo>
                    <a:pt x="1519" y="344"/>
                  </a:lnTo>
                  <a:lnTo>
                    <a:pt x="1472" y="369"/>
                  </a:lnTo>
                  <a:lnTo>
                    <a:pt x="1413" y="391"/>
                  </a:lnTo>
                  <a:lnTo>
                    <a:pt x="1373" y="403"/>
                  </a:lnTo>
                  <a:lnTo>
                    <a:pt x="1328" y="418"/>
                  </a:lnTo>
                  <a:lnTo>
                    <a:pt x="1274" y="433"/>
                  </a:lnTo>
                  <a:lnTo>
                    <a:pt x="1219" y="447"/>
                  </a:lnTo>
                  <a:lnTo>
                    <a:pt x="1160" y="458"/>
                  </a:lnTo>
                  <a:lnTo>
                    <a:pt x="1117" y="464"/>
                  </a:lnTo>
                  <a:lnTo>
                    <a:pt x="1062" y="472"/>
                  </a:lnTo>
                  <a:lnTo>
                    <a:pt x="1007" y="479"/>
                  </a:lnTo>
                  <a:lnTo>
                    <a:pt x="968" y="479"/>
                  </a:lnTo>
                  <a:lnTo>
                    <a:pt x="916" y="483"/>
                  </a:lnTo>
                  <a:lnTo>
                    <a:pt x="872" y="479"/>
                  </a:lnTo>
                  <a:lnTo>
                    <a:pt x="817" y="475"/>
                  </a:lnTo>
                  <a:lnTo>
                    <a:pt x="766" y="468"/>
                  </a:lnTo>
                  <a:lnTo>
                    <a:pt x="701" y="453"/>
                  </a:lnTo>
                  <a:lnTo>
                    <a:pt x="634" y="439"/>
                  </a:lnTo>
                  <a:lnTo>
                    <a:pt x="576" y="424"/>
                  </a:lnTo>
                  <a:lnTo>
                    <a:pt x="524" y="407"/>
                  </a:lnTo>
                  <a:lnTo>
                    <a:pt x="476" y="391"/>
                  </a:lnTo>
                  <a:lnTo>
                    <a:pt x="435" y="373"/>
                  </a:lnTo>
                  <a:lnTo>
                    <a:pt x="384" y="349"/>
                  </a:lnTo>
                  <a:lnTo>
                    <a:pt x="344" y="326"/>
                  </a:lnTo>
                  <a:lnTo>
                    <a:pt x="293" y="293"/>
                  </a:lnTo>
                  <a:lnTo>
                    <a:pt x="242" y="256"/>
                  </a:lnTo>
                  <a:lnTo>
                    <a:pt x="205" y="226"/>
                  </a:lnTo>
                  <a:lnTo>
                    <a:pt x="157" y="186"/>
                  </a:lnTo>
                  <a:lnTo>
                    <a:pt x="124" y="158"/>
                  </a:lnTo>
                  <a:lnTo>
                    <a:pt x="102" y="132"/>
                  </a:lnTo>
                  <a:lnTo>
                    <a:pt x="62" y="88"/>
                  </a:lnTo>
                  <a:lnTo>
                    <a:pt x="0" y="0"/>
                  </a:lnTo>
                  <a:lnTo>
                    <a:pt x="91" y="88"/>
                  </a:lnTo>
                  <a:lnTo>
                    <a:pt x="135" y="124"/>
                  </a:lnTo>
                  <a:lnTo>
                    <a:pt x="175" y="158"/>
                  </a:lnTo>
                  <a:lnTo>
                    <a:pt x="219" y="186"/>
                  </a:lnTo>
                  <a:lnTo>
                    <a:pt x="263" y="209"/>
                  </a:lnTo>
                  <a:lnTo>
                    <a:pt x="307" y="231"/>
                  </a:lnTo>
                  <a:lnTo>
                    <a:pt x="355" y="253"/>
                  </a:lnTo>
                  <a:lnTo>
                    <a:pt x="395" y="267"/>
                  </a:lnTo>
                  <a:lnTo>
                    <a:pt x="439" y="282"/>
                  </a:lnTo>
                  <a:lnTo>
                    <a:pt x="487" y="293"/>
                  </a:lnTo>
                  <a:lnTo>
                    <a:pt x="534" y="301"/>
                  </a:lnTo>
                  <a:lnTo>
                    <a:pt x="571" y="309"/>
                  </a:lnTo>
                  <a:lnTo>
                    <a:pt x="622" y="312"/>
                  </a:lnTo>
                  <a:lnTo>
                    <a:pt x="673" y="318"/>
                  </a:lnTo>
                  <a:lnTo>
                    <a:pt x="718" y="318"/>
                  </a:lnTo>
                  <a:lnTo>
                    <a:pt x="766" y="318"/>
                  </a:lnTo>
                  <a:lnTo>
                    <a:pt x="828" y="318"/>
                  </a:lnTo>
                  <a:lnTo>
                    <a:pt x="890" y="311"/>
                  </a:lnTo>
                  <a:lnTo>
                    <a:pt x="949" y="304"/>
                  </a:lnTo>
                  <a:lnTo>
                    <a:pt x="1000" y="296"/>
                  </a:lnTo>
                  <a:lnTo>
                    <a:pt x="1058" y="285"/>
                  </a:lnTo>
                  <a:lnTo>
                    <a:pt x="1106" y="274"/>
                  </a:lnTo>
                  <a:lnTo>
                    <a:pt x="1156" y="260"/>
                  </a:lnTo>
                  <a:lnTo>
                    <a:pt x="1212" y="245"/>
                  </a:lnTo>
                  <a:lnTo>
                    <a:pt x="1259" y="231"/>
                  </a:lnTo>
                  <a:lnTo>
                    <a:pt x="1318" y="209"/>
                  </a:lnTo>
                  <a:lnTo>
                    <a:pt x="1362" y="190"/>
                  </a:lnTo>
                  <a:lnTo>
                    <a:pt x="1427" y="153"/>
                  </a:lnTo>
                </a:path>
              </a:pathLst>
            </a:custGeom>
            <a:solidFill>
              <a:srgbClr val="336699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gray">
            <a:xfrm rot="7200000">
              <a:off x="1997099" y="2595894"/>
              <a:ext cx="2465388" cy="769937"/>
            </a:xfrm>
            <a:custGeom>
              <a:avLst/>
              <a:gdLst/>
              <a:ahLst/>
              <a:cxnLst>
                <a:cxn ang="0">
                  <a:pos x="1405" y="102"/>
                </a:cxn>
                <a:cxn ang="0">
                  <a:pos x="1540" y="395"/>
                </a:cxn>
                <a:cxn ang="0">
                  <a:pos x="1472" y="369"/>
                </a:cxn>
                <a:cxn ang="0">
                  <a:pos x="1373" y="403"/>
                </a:cxn>
                <a:cxn ang="0">
                  <a:pos x="1274" y="433"/>
                </a:cxn>
                <a:cxn ang="0">
                  <a:pos x="1160" y="458"/>
                </a:cxn>
                <a:cxn ang="0">
                  <a:pos x="1062" y="472"/>
                </a:cxn>
                <a:cxn ang="0">
                  <a:pos x="968" y="479"/>
                </a:cxn>
                <a:cxn ang="0">
                  <a:pos x="872" y="479"/>
                </a:cxn>
                <a:cxn ang="0">
                  <a:pos x="766" y="468"/>
                </a:cxn>
                <a:cxn ang="0">
                  <a:pos x="634" y="439"/>
                </a:cxn>
                <a:cxn ang="0">
                  <a:pos x="524" y="407"/>
                </a:cxn>
                <a:cxn ang="0">
                  <a:pos x="435" y="373"/>
                </a:cxn>
                <a:cxn ang="0">
                  <a:pos x="344" y="326"/>
                </a:cxn>
                <a:cxn ang="0">
                  <a:pos x="242" y="256"/>
                </a:cxn>
                <a:cxn ang="0">
                  <a:pos x="157" y="186"/>
                </a:cxn>
                <a:cxn ang="0">
                  <a:pos x="102" y="132"/>
                </a:cxn>
                <a:cxn ang="0">
                  <a:pos x="0" y="0"/>
                </a:cxn>
                <a:cxn ang="0">
                  <a:pos x="135" y="124"/>
                </a:cxn>
                <a:cxn ang="0">
                  <a:pos x="219" y="186"/>
                </a:cxn>
                <a:cxn ang="0">
                  <a:pos x="307" y="231"/>
                </a:cxn>
                <a:cxn ang="0">
                  <a:pos x="395" y="267"/>
                </a:cxn>
                <a:cxn ang="0">
                  <a:pos x="487" y="293"/>
                </a:cxn>
                <a:cxn ang="0">
                  <a:pos x="571" y="309"/>
                </a:cxn>
                <a:cxn ang="0">
                  <a:pos x="673" y="318"/>
                </a:cxn>
                <a:cxn ang="0">
                  <a:pos x="766" y="318"/>
                </a:cxn>
                <a:cxn ang="0">
                  <a:pos x="890" y="311"/>
                </a:cxn>
                <a:cxn ang="0">
                  <a:pos x="1000" y="296"/>
                </a:cxn>
                <a:cxn ang="0">
                  <a:pos x="1106" y="274"/>
                </a:cxn>
                <a:cxn ang="0">
                  <a:pos x="1212" y="245"/>
                </a:cxn>
                <a:cxn ang="0">
                  <a:pos x="1318" y="209"/>
                </a:cxn>
                <a:cxn ang="0">
                  <a:pos x="1427" y="153"/>
                </a:cxn>
              </a:cxnLst>
              <a:rect l="0" t="0" r="r" b="b"/>
              <a:pathLst>
                <a:path w="1717" h="484">
                  <a:moveTo>
                    <a:pt x="1427" y="153"/>
                  </a:moveTo>
                  <a:lnTo>
                    <a:pt x="1405" y="102"/>
                  </a:lnTo>
                  <a:lnTo>
                    <a:pt x="1716" y="132"/>
                  </a:lnTo>
                  <a:lnTo>
                    <a:pt x="1540" y="395"/>
                  </a:lnTo>
                  <a:lnTo>
                    <a:pt x="1519" y="344"/>
                  </a:lnTo>
                  <a:lnTo>
                    <a:pt x="1472" y="369"/>
                  </a:lnTo>
                  <a:lnTo>
                    <a:pt x="1413" y="391"/>
                  </a:lnTo>
                  <a:lnTo>
                    <a:pt x="1373" y="403"/>
                  </a:lnTo>
                  <a:lnTo>
                    <a:pt x="1328" y="418"/>
                  </a:lnTo>
                  <a:lnTo>
                    <a:pt x="1274" y="433"/>
                  </a:lnTo>
                  <a:lnTo>
                    <a:pt x="1219" y="447"/>
                  </a:lnTo>
                  <a:lnTo>
                    <a:pt x="1160" y="458"/>
                  </a:lnTo>
                  <a:lnTo>
                    <a:pt x="1117" y="464"/>
                  </a:lnTo>
                  <a:lnTo>
                    <a:pt x="1062" y="472"/>
                  </a:lnTo>
                  <a:lnTo>
                    <a:pt x="1007" y="479"/>
                  </a:lnTo>
                  <a:lnTo>
                    <a:pt x="968" y="479"/>
                  </a:lnTo>
                  <a:lnTo>
                    <a:pt x="916" y="483"/>
                  </a:lnTo>
                  <a:lnTo>
                    <a:pt x="872" y="479"/>
                  </a:lnTo>
                  <a:lnTo>
                    <a:pt x="817" y="475"/>
                  </a:lnTo>
                  <a:lnTo>
                    <a:pt x="766" y="468"/>
                  </a:lnTo>
                  <a:lnTo>
                    <a:pt x="701" y="453"/>
                  </a:lnTo>
                  <a:lnTo>
                    <a:pt x="634" y="439"/>
                  </a:lnTo>
                  <a:lnTo>
                    <a:pt x="576" y="424"/>
                  </a:lnTo>
                  <a:lnTo>
                    <a:pt x="524" y="407"/>
                  </a:lnTo>
                  <a:lnTo>
                    <a:pt x="476" y="391"/>
                  </a:lnTo>
                  <a:lnTo>
                    <a:pt x="435" y="373"/>
                  </a:lnTo>
                  <a:lnTo>
                    <a:pt x="384" y="349"/>
                  </a:lnTo>
                  <a:lnTo>
                    <a:pt x="344" y="326"/>
                  </a:lnTo>
                  <a:lnTo>
                    <a:pt x="293" y="293"/>
                  </a:lnTo>
                  <a:lnTo>
                    <a:pt x="242" y="256"/>
                  </a:lnTo>
                  <a:lnTo>
                    <a:pt x="205" y="226"/>
                  </a:lnTo>
                  <a:lnTo>
                    <a:pt x="157" y="186"/>
                  </a:lnTo>
                  <a:lnTo>
                    <a:pt x="124" y="158"/>
                  </a:lnTo>
                  <a:lnTo>
                    <a:pt x="102" y="132"/>
                  </a:lnTo>
                  <a:lnTo>
                    <a:pt x="62" y="88"/>
                  </a:lnTo>
                  <a:lnTo>
                    <a:pt x="0" y="0"/>
                  </a:lnTo>
                  <a:lnTo>
                    <a:pt x="91" y="88"/>
                  </a:lnTo>
                  <a:lnTo>
                    <a:pt x="135" y="124"/>
                  </a:lnTo>
                  <a:lnTo>
                    <a:pt x="175" y="158"/>
                  </a:lnTo>
                  <a:lnTo>
                    <a:pt x="219" y="186"/>
                  </a:lnTo>
                  <a:lnTo>
                    <a:pt x="263" y="209"/>
                  </a:lnTo>
                  <a:lnTo>
                    <a:pt x="307" y="231"/>
                  </a:lnTo>
                  <a:lnTo>
                    <a:pt x="355" y="253"/>
                  </a:lnTo>
                  <a:lnTo>
                    <a:pt x="395" y="267"/>
                  </a:lnTo>
                  <a:lnTo>
                    <a:pt x="439" y="282"/>
                  </a:lnTo>
                  <a:lnTo>
                    <a:pt x="487" y="293"/>
                  </a:lnTo>
                  <a:lnTo>
                    <a:pt x="534" y="301"/>
                  </a:lnTo>
                  <a:lnTo>
                    <a:pt x="571" y="309"/>
                  </a:lnTo>
                  <a:lnTo>
                    <a:pt x="622" y="312"/>
                  </a:lnTo>
                  <a:lnTo>
                    <a:pt x="673" y="318"/>
                  </a:lnTo>
                  <a:lnTo>
                    <a:pt x="718" y="318"/>
                  </a:lnTo>
                  <a:lnTo>
                    <a:pt x="766" y="318"/>
                  </a:lnTo>
                  <a:lnTo>
                    <a:pt x="828" y="318"/>
                  </a:lnTo>
                  <a:lnTo>
                    <a:pt x="890" y="311"/>
                  </a:lnTo>
                  <a:lnTo>
                    <a:pt x="949" y="304"/>
                  </a:lnTo>
                  <a:lnTo>
                    <a:pt x="1000" y="296"/>
                  </a:lnTo>
                  <a:lnTo>
                    <a:pt x="1058" y="285"/>
                  </a:lnTo>
                  <a:lnTo>
                    <a:pt x="1106" y="274"/>
                  </a:lnTo>
                  <a:lnTo>
                    <a:pt x="1156" y="260"/>
                  </a:lnTo>
                  <a:lnTo>
                    <a:pt x="1212" y="245"/>
                  </a:lnTo>
                  <a:lnTo>
                    <a:pt x="1259" y="231"/>
                  </a:lnTo>
                  <a:lnTo>
                    <a:pt x="1318" y="209"/>
                  </a:lnTo>
                  <a:lnTo>
                    <a:pt x="1362" y="190"/>
                  </a:lnTo>
                  <a:lnTo>
                    <a:pt x="1427" y="153"/>
                  </a:lnTo>
                </a:path>
              </a:pathLst>
            </a:custGeom>
            <a:solidFill>
              <a:srgbClr val="0066CC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gray">
            <a:xfrm rot="10800000">
              <a:off x="2620986" y="1722769"/>
              <a:ext cx="2466975" cy="769938"/>
            </a:xfrm>
            <a:custGeom>
              <a:avLst/>
              <a:gdLst/>
              <a:ahLst/>
              <a:cxnLst>
                <a:cxn ang="0">
                  <a:pos x="1405" y="102"/>
                </a:cxn>
                <a:cxn ang="0">
                  <a:pos x="1540" y="395"/>
                </a:cxn>
                <a:cxn ang="0">
                  <a:pos x="1472" y="369"/>
                </a:cxn>
                <a:cxn ang="0">
                  <a:pos x="1373" y="403"/>
                </a:cxn>
                <a:cxn ang="0">
                  <a:pos x="1274" y="433"/>
                </a:cxn>
                <a:cxn ang="0">
                  <a:pos x="1160" y="458"/>
                </a:cxn>
                <a:cxn ang="0">
                  <a:pos x="1062" y="472"/>
                </a:cxn>
                <a:cxn ang="0">
                  <a:pos x="968" y="479"/>
                </a:cxn>
                <a:cxn ang="0">
                  <a:pos x="872" y="479"/>
                </a:cxn>
                <a:cxn ang="0">
                  <a:pos x="766" y="468"/>
                </a:cxn>
                <a:cxn ang="0">
                  <a:pos x="634" y="439"/>
                </a:cxn>
                <a:cxn ang="0">
                  <a:pos x="524" y="407"/>
                </a:cxn>
                <a:cxn ang="0">
                  <a:pos x="435" y="373"/>
                </a:cxn>
                <a:cxn ang="0">
                  <a:pos x="344" y="326"/>
                </a:cxn>
                <a:cxn ang="0">
                  <a:pos x="242" y="256"/>
                </a:cxn>
                <a:cxn ang="0">
                  <a:pos x="157" y="186"/>
                </a:cxn>
                <a:cxn ang="0">
                  <a:pos x="102" y="132"/>
                </a:cxn>
                <a:cxn ang="0">
                  <a:pos x="0" y="0"/>
                </a:cxn>
                <a:cxn ang="0">
                  <a:pos x="135" y="124"/>
                </a:cxn>
                <a:cxn ang="0">
                  <a:pos x="219" y="186"/>
                </a:cxn>
                <a:cxn ang="0">
                  <a:pos x="307" y="231"/>
                </a:cxn>
                <a:cxn ang="0">
                  <a:pos x="395" y="267"/>
                </a:cxn>
                <a:cxn ang="0">
                  <a:pos x="487" y="293"/>
                </a:cxn>
                <a:cxn ang="0">
                  <a:pos x="571" y="309"/>
                </a:cxn>
                <a:cxn ang="0">
                  <a:pos x="673" y="318"/>
                </a:cxn>
                <a:cxn ang="0">
                  <a:pos x="766" y="318"/>
                </a:cxn>
                <a:cxn ang="0">
                  <a:pos x="890" y="311"/>
                </a:cxn>
                <a:cxn ang="0">
                  <a:pos x="1000" y="296"/>
                </a:cxn>
                <a:cxn ang="0">
                  <a:pos x="1106" y="274"/>
                </a:cxn>
                <a:cxn ang="0">
                  <a:pos x="1212" y="245"/>
                </a:cxn>
                <a:cxn ang="0">
                  <a:pos x="1318" y="209"/>
                </a:cxn>
                <a:cxn ang="0">
                  <a:pos x="1427" y="153"/>
                </a:cxn>
              </a:cxnLst>
              <a:rect l="0" t="0" r="r" b="b"/>
              <a:pathLst>
                <a:path w="1717" h="484">
                  <a:moveTo>
                    <a:pt x="1427" y="153"/>
                  </a:moveTo>
                  <a:lnTo>
                    <a:pt x="1405" y="102"/>
                  </a:lnTo>
                  <a:lnTo>
                    <a:pt x="1716" y="132"/>
                  </a:lnTo>
                  <a:lnTo>
                    <a:pt x="1540" y="395"/>
                  </a:lnTo>
                  <a:lnTo>
                    <a:pt x="1519" y="344"/>
                  </a:lnTo>
                  <a:lnTo>
                    <a:pt x="1472" y="369"/>
                  </a:lnTo>
                  <a:lnTo>
                    <a:pt x="1413" y="391"/>
                  </a:lnTo>
                  <a:lnTo>
                    <a:pt x="1373" y="403"/>
                  </a:lnTo>
                  <a:lnTo>
                    <a:pt x="1328" y="418"/>
                  </a:lnTo>
                  <a:lnTo>
                    <a:pt x="1274" y="433"/>
                  </a:lnTo>
                  <a:lnTo>
                    <a:pt x="1219" y="447"/>
                  </a:lnTo>
                  <a:lnTo>
                    <a:pt x="1160" y="458"/>
                  </a:lnTo>
                  <a:lnTo>
                    <a:pt x="1117" y="464"/>
                  </a:lnTo>
                  <a:lnTo>
                    <a:pt x="1062" y="472"/>
                  </a:lnTo>
                  <a:lnTo>
                    <a:pt x="1007" y="479"/>
                  </a:lnTo>
                  <a:lnTo>
                    <a:pt x="968" y="479"/>
                  </a:lnTo>
                  <a:lnTo>
                    <a:pt x="916" y="483"/>
                  </a:lnTo>
                  <a:lnTo>
                    <a:pt x="872" y="479"/>
                  </a:lnTo>
                  <a:lnTo>
                    <a:pt x="817" y="475"/>
                  </a:lnTo>
                  <a:lnTo>
                    <a:pt x="766" y="468"/>
                  </a:lnTo>
                  <a:lnTo>
                    <a:pt x="701" y="453"/>
                  </a:lnTo>
                  <a:lnTo>
                    <a:pt x="634" y="439"/>
                  </a:lnTo>
                  <a:lnTo>
                    <a:pt x="576" y="424"/>
                  </a:lnTo>
                  <a:lnTo>
                    <a:pt x="524" y="407"/>
                  </a:lnTo>
                  <a:lnTo>
                    <a:pt x="476" y="391"/>
                  </a:lnTo>
                  <a:lnTo>
                    <a:pt x="435" y="373"/>
                  </a:lnTo>
                  <a:lnTo>
                    <a:pt x="384" y="349"/>
                  </a:lnTo>
                  <a:lnTo>
                    <a:pt x="344" y="326"/>
                  </a:lnTo>
                  <a:lnTo>
                    <a:pt x="293" y="293"/>
                  </a:lnTo>
                  <a:lnTo>
                    <a:pt x="242" y="256"/>
                  </a:lnTo>
                  <a:lnTo>
                    <a:pt x="205" y="226"/>
                  </a:lnTo>
                  <a:lnTo>
                    <a:pt x="157" y="186"/>
                  </a:lnTo>
                  <a:lnTo>
                    <a:pt x="124" y="158"/>
                  </a:lnTo>
                  <a:lnTo>
                    <a:pt x="102" y="132"/>
                  </a:lnTo>
                  <a:lnTo>
                    <a:pt x="62" y="88"/>
                  </a:lnTo>
                  <a:lnTo>
                    <a:pt x="0" y="0"/>
                  </a:lnTo>
                  <a:lnTo>
                    <a:pt x="91" y="88"/>
                  </a:lnTo>
                  <a:lnTo>
                    <a:pt x="135" y="124"/>
                  </a:lnTo>
                  <a:lnTo>
                    <a:pt x="175" y="158"/>
                  </a:lnTo>
                  <a:lnTo>
                    <a:pt x="219" y="186"/>
                  </a:lnTo>
                  <a:lnTo>
                    <a:pt x="263" y="209"/>
                  </a:lnTo>
                  <a:lnTo>
                    <a:pt x="307" y="231"/>
                  </a:lnTo>
                  <a:lnTo>
                    <a:pt x="355" y="253"/>
                  </a:lnTo>
                  <a:lnTo>
                    <a:pt x="395" y="267"/>
                  </a:lnTo>
                  <a:lnTo>
                    <a:pt x="439" y="282"/>
                  </a:lnTo>
                  <a:lnTo>
                    <a:pt x="487" y="293"/>
                  </a:lnTo>
                  <a:lnTo>
                    <a:pt x="534" y="301"/>
                  </a:lnTo>
                  <a:lnTo>
                    <a:pt x="571" y="309"/>
                  </a:lnTo>
                  <a:lnTo>
                    <a:pt x="622" y="312"/>
                  </a:lnTo>
                  <a:lnTo>
                    <a:pt x="673" y="318"/>
                  </a:lnTo>
                  <a:lnTo>
                    <a:pt x="718" y="318"/>
                  </a:lnTo>
                  <a:lnTo>
                    <a:pt x="766" y="318"/>
                  </a:lnTo>
                  <a:lnTo>
                    <a:pt x="828" y="318"/>
                  </a:lnTo>
                  <a:lnTo>
                    <a:pt x="890" y="311"/>
                  </a:lnTo>
                  <a:lnTo>
                    <a:pt x="949" y="304"/>
                  </a:lnTo>
                  <a:lnTo>
                    <a:pt x="1000" y="296"/>
                  </a:lnTo>
                  <a:lnTo>
                    <a:pt x="1058" y="285"/>
                  </a:lnTo>
                  <a:lnTo>
                    <a:pt x="1106" y="274"/>
                  </a:lnTo>
                  <a:lnTo>
                    <a:pt x="1156" y="260"/>
                  </a:lnTo>
                  <a:lnTo>
                    <a:pt x="1212" y="245"/>
                  </a:lnTo>
                  <a:lnTo>
                    <a:pt x="1259" y="231"/>
                  </a:lnTo>
                  <a:lnTo>
                    <a:pt x="1318" y="209"/>
                  </a:lnTo>
                  <a:lnTo>
                    <a:pt x="1362" y="190"/>
                  </a:lnTo>
                  <a:lnTo>
                    <a:pt x="1427" y="153"/>
                  </a:lnTo>
                </a:path>
              </a:pathLst>
            </a:custGeom>
            <a:solidFill>
              <a:srgbClr val="0099CC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gray">
            <a:xfrm rot="14400000">
              <a:off x="3871936" y="2018044"/>
              <a:ext cx="2465388" cy="769938"/>
            </a:xfrm>
            <a:custGeom>
              <a:avLst/>
              <a:gdLst/>
              <a:ahLst/>
              <a:cxnLst>
                <a:cxn ang="0">
                  <a:pos x="1405" y="102"/>
                </a:cxn>
                <a:cxn ang="0">
                  <a:pos x="1540" y="395"/>
                </a:cxn>
                <a:cxn ang="0">
                  <a:pos x="1472" y="369"/>
                </a:cxn>
                <a:cxn ang="0">
                  <a:pos x="1373" y="403"/>
                </a:cxn>
                <a:cxn ang="0">
                  <a:pos x="1274" y="433"/>
                </a:cxn>
                <a:cxn ang="0">
                  <a:pos x="1160" y="458"/>
                </a:cxn>
                <a:cxn ang="0">
                  <a:pos x="1062" y="472"/>
                </a:cxn>
                <a:cxn ang="0">
                  <a:pos x="968" y="479"/>
                </a:cxn>
                <a:cxn ang="0">
                  <a:pos x="872" y="479"/>
                </a:cxn>
                <a:cxn ang="0">
                  <a:pos x="766" y="468"/>
                </a:cxn>
                <a:cxn ang="0">
                  <a:pos x="634" y="439"/>
                </a:cxn>
                <a:cxn ang="0">
                  <a:pos x="524" y="407"/>
                </a:cxn>
                <a:cxn ang="0">
                  <a:pos x="435" y="373"/>
                </a:cxn>
                <a:cxn ang="0">
                  <a:pos x="344" y="326"/>
                </a:cxn>
                <a:cxn ang="0">
                  <a:pos x="242" y="256"/>
                </a:cxn>
                <a:cxn ang="0">
                  <a:pos x="157" y="186"/>
                </a:cxn>
                <a:cxn ang="0">
                  <a:pos x="102" y="132"/>
                </a:cxn>
                <a:cxn ang="0">
                  <a:pos x="0" y="0"/>
                </a:cxn>
                <a:cxn ang="0">
                  <a:pos x="135" y="124"/>
                </a:cxn>
                <a:cxn ang="0">
                  <a:pos x="219" y="186"/>
                </a:cxn>
                <a:cxn ang="0">
                  <a:pos x="307" y="231"/>
                </a:cxn>
                <a:cxn ang="0">
                  <a:pos x="395" y="267"/>
                </a:cxn>
                <a:cxn ang="0">
                  <a:pos x="487" y="293"/>
                </a:cxn>
                <a:cxn ang="0">
                  <a:pos x="571" y="309"/>
                </a:cxn>
                <a:cxn ang="0">
                  <a:pos x="673" y="318"/>
                </a:cxn>
                <a:cxn ang="0">
                  <a:pos x="766" y="318"/>
                </a:cxn>
                <a:cxn ang="0">
                  <a:pos x="890" y="311"/>
                </a:cxn>
                <a:cxn ang="0">
                  <a:pos x="1000" y="296"/>
                </a:cxn>
                <a:cxn ang="0">
                  <a:pos x="1106" y="274"/>
                </a:cxn>
                <a:cxn ang="0">
                  <a:pos x="1212" y="245"/>
                </a:cxn>
                <a:cxn ang="0">
                  <a:pos x="1318" y="209"/>
                </a:cxn>
                <a:cxn ang="0">
                  <a:pos x="1427" y="153"/>
                </a:cxn>
              </a:cxnLst>
              <a:rect l="0" t="0" r="r" b="b"/>
              <a:pathLst>
                <a:path w="1717" h="484">
                  <a:moveTo>
                    <a:pt x="1427" y="153"/>
                  </a:moveTo>
                  <a:lnTo>
                    <a:pt x="1405" y="102"/>
                  </a:lnTo>
                  <a:lnTo>
                    <a:pt x="1716" y="132"/>
                  </a:lnTo>
                  <a:lnTo>
                    <a:pt x="1540" y="395"/>
                  </a:lnTo>
                  <a:lnTo>
                    <a:pt x="1519" y="344"/>
                  </a:lnTo>
                  <a:lnTo>
                    <a:pt x="1472" y="369"/>
                  </a:lnTo>
                  <a:lnTo>
                    <a:pt x="1413" y="391"/>
                  </a:lnTo>
                  <a:lnTo>
                    <a:pt x="1373" y="403"/>
                  </a:lnTo>
                  <a:lnTo>
                    <a:pt x="1328" y="418"/>
                  </a:lnTo>
                  <a:lnTo>
                    <a:pt x="1274" y="433"/>
                  </a:lnTo>
                  <a:lnTo>
                    <a:pt x="1219" y="447"/>
                  </a:lnTo>
                  <a:lnTo>
                    <a:pt x="1160" y="458"/>
                  </a:lnTo>
                  <a:lnTo>
                    <a:pt x="1117" y="464"/>
                  </a:lnTo>
                  <a:lnTo>
                    <a:pt x="1062" y="472"/>
                  </a:lnTo>
                  <a:lnTo>
                    <a:pt x="1007" y="479"/>
                  </a:lnTo>
                  <a:lnTo>
                    <a:pt x="968" y="479"/>
                  </a:lnTo>
                  <a:lnTo>
                    <a:pt x="916" y="483"/>
                  </a:lnTo>
                  <a:lnTo>
                    <a:pt x="872" y="479"/>
                  </a:lnTo>
                  <a:lnTo>
                    <a:pt x="817" y="475"/>
                  </a:lnTo>
                  <a:lnTo>
                    <a:pt x="766" y="468"/>
                  </a:lnTo>
                  <a:lnTo>
                    <a:pt x="701" y="453"/>
                  </a:lnTo>
                  <a:lnTo>
                    <a:pt x="634" y="439"/>
                  </a:lnTo>
                  <a:lnTo>
                    <a:pt x="576" y="424"/>
                  </a:lnTo>
                  <a:lnTo>
                    <a:pt x="524" y="407"/>
                  </a:lnTo>
                  <a:lnTo>
                    <a:pt x="476" y="391"/>
                  </a:lnTo>
                  <a:lnTo>
                    <a:pt x="435" y="373"/>
                  </a:lnTo>
                  <a:lnTo>
                    <a:pt x="384" y="349"/>
                  </a:lnTo>
                  <a:lnTo>
                    <a:pt x="344" y="326"/>
                  </a:lnTo>
                  <a:lnTo>
                    <a:pt x="293" y="293"/>
                  </a:lnTo>
                  <a:lnTo>
                    <a:pt x="242" y="256"/>
                  </a:lnTo>
                  <a:lnTo>
                    <a:pt x="205" y="226"/>
                  </a:lnTo>
                  <a:lnTo>
                    <a:pt x="157" y="186"/>
                  </a:lnTo>
                  <a:lnTo>
                    <a:pt x="124" y="158"/>
                  </a:lnTo>
                  <a:lnTo>
                    <a:pt x="102" y="132"/>
                  </a:lnTo>
                  <a:lnTo>
                    <a:pt x="62" y="88"/>
                  </a:lnTo>
                  <a:lnTo>
                    <a:pt x="0" y="0"/>
                  </a:lnTo>
                  <a:lnTo>
                    <a:pt x="91" y="88"/>
                  </a:lnTo>
                  <a:lnTo>
                    <a:pt x="135" y="124"/>
                  </a:lnTo>
                  <a:lnTo>
                    <a:pt x="175" y="158"/>
                  </a:lnTo>
                  <a:lnTo>
                    <a:pt x="219" y="186"/>
                  </a:lnTo>
                  <a:lnTo>
                    <a:pt x="263" y="209"/>
                  </a:lnTo>
                  <a:lnTo>
                    <a:pt x="307" y="231"/>
                  </a:lnTo>
                  <a:lnTo>
                    <a:pt x="355" y="253"/>
                  </a:lnTo>
                  <a:lnTo>
                    <a:pt x="395" y="267"/>
                  </a:lnTo>
                  <a:lnTo>
                    <a:pt x="439" y="282"/>
                  </a:lnTo>
                  <a:lnTo>
                    <a:pt x="487" y="293"/>
                  </a:lnTo>
                  <a:lnTo>
                    <a:pt x="534" y="301"/>
                  </a:lnTo>
                  <a:lnTo>
                    <a:pt x="571" y="309"/>
                  </a:lnTo>
                  <a:lnTo>
                    <a:pt x="622" y="312"/>
                  </a:lnTo>
                  <a:lnTo>
                    <a:pt x="673" y="318"/>
                  </a:lnTo>
                  <a:lnTo>
                    <a:pt x="718" y="318"/>
                  </a:lnTo>
                  <a:lnTo>
                    <a:pt x="766" y="318"/>
                  </a:lnTo>
                  <a:lnTo>
                    <a:pt x="828" y="318"/>
                  </a:lnTo>
                  <a:lnTo>
                    <a:pt x="890" y="311"/>
                  </a:lnTo>
                  <a:lnTo>
                    <a:pt x="949" y="304"/>
                  </a:lnTo>
                  <a:lnTo>
                    <a:pt x="1000" y="296"/>
                  </a:lnTo>
                  <a:lnTo>
                    <a:pt x="1058" y="285"/>
                  </a:lnTo>
                  <a:lnTo>
                    <a:pt x="1106" y="274"/>
                  </a:lnTo>
                  <a:lnTo>
                    <a:pt x="1156" y="260"/>
                  </a:lnTo>
                  <a:lnTo>
                    <a:pt x="1212" y="245"/>
                  </a:lnTo>
                  <a:lnTo>
                    <a:pt x="1259" y="231"/>
                  </a:lnTo>
                  <a:lnTo>
                    <a:pt x="1318" y="209"/>
                  </a:lnTo>
                  <a:lnTo>
                    <a:pt x="1362" y="190"/>
                  </a:lnTo>
                  <a:lnTo>
                    <a:pt x="1427" y="153"/>
                  </a:lnTo>
                </a:path>
              </a:pathLst>
            </a:custGeom>
            <a:solidFill>
              <a:srgbClr val="6699F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gray">
            <a:xfrm rot="18000000">
              <a:off x="4202136" y="3232482"/>
              <a:ext cx="2466975" cy="771525"/>
            </a:xfrm>
            <a:custGeom>
              <a:avLst/>
              <a:gdLst/>
              <a:ahLst/>
              <a:cxnLst>
                <a:cxn ang="0">
                  <a:pos x="1405" y="102"/>
                </a:cxn>
                <a:cxn ang="0">
                  <a:pos x="1540" y="395"/>
                </a:cxn>
                <a:cxn ang="0">
                  <a:pos x="1472" y="369"/>
                </a:cxn>
                <a:cxn ang="0">
                  <a:pos x="1373" y="403"/>
                </a:cxn>
                <a:cxn ang="0">
                  <a:pos x="1274" y="433"/>
                </a:cxn>
                <a:cxn ang="0">
                  <a:pos x="1160" y="458"/>
                </a:cxn>
                <a:cxn ang="0">
                  <a:pos x="1062" y="472"/>
                </a:cxn>
                <a:cxn ang="0">
                  <a:pos x="968" y="479"/>
                </a:cxn>
                <a:cxn ang="0">
                  <a:pos x="872" y="479"/>
                </a:cxn>
                <a:cxn ang="0">
                  <a:pos x="766" y="468"/>
                </a:cxn>
                <a:cxn ang="0">
                  <a:pos x="634" y="439"/>
                </a:cxn>
                <a:cxn ang="0">
                  <a:pos x="524" y="407"/>
                </a:cxn>
                <a:cxn ang="0">
                  <a:pos x="435" y="373"/>
                </a:cxn>
                <a:cxn ang="0">
                  <a:pos x="344" y="326"/>
                </a:cxn>
                <a:cxn ang="0">
                  <a:pos x="242" y="256"/>
                </a:cxn>
                <a:cxn ang="0">
                  <a:pos x="157" y="186"/>
                </a:cxn>
                <a:cxn ang="0">
                  <a:pos x="102" y="132"/>
                </a:cxn>
                <a:cxn ang="0">
                  <a:pos x="0" y="0"/>
                </a:cxn>
                <a:cxn ang="0">
                  <a:pos x="135" y="124"/>
                </a:cxn>
                <a:cxn ang="0">
                  <a:pos x="219" y="186"/>
                </a:cxn>
                <a:cxn ang="0">
                  <a:pos x="307" y="231"/>
                </a:cxn>
                <a:cxn ang="0">
                  <a:pos x="395" y="267"/>
                </a:cxn>
                <a:cxn ang="0">
                  <a:pos x="487" y="293"/>
                </a:cxn>
                <a:cxn ang="0">
                  <a:pos x="571" y="309"/>
                </a:cxn>
                <a:cxn ang="0">
                  <a:pos x="673" y="318"/>
                </a:cxn>
                <a:cxn ang="0">
                  <a:pos x="766" y="318"/>
                </a:cxn>
                <a:cxn ang="0">
                  <a:pos x="890" y="311"/>
                </a:cxn>
                <a:cxn ang="0">
                  <a:pos x="1000" y="296"/>
                </a:cxn>
                <a:cxn ang="0">
                  <a:pos x="1106" y="274"/>
                </a:cxn>
                <a:cxn ang="0">
                  <a:pos x="1212" y="245"/>
                </a:cxn>
                <a:cxn ang="0">
                  <a:pos x="1318" y="209"/>
                </a:cxn>
                <a:cxn ang="0">
                  <a:pos x="1427" y="153"/>
                </a:cxn>
              </a:cxnLst>
              <a:rect l="0" t="0" r="r" b="b"/>
              <a:pathLst>
                <a:path w="1717" h="484">
                  <a:moveTo>
                    <a:pt x="1427" y="153"/>
                  </a:moveTo>
                  <a:lnTo>
                    <a:pt x="1405" y="102"/>
                  </a:lnTo>
                  <a:lnTo>
                    <a:pt x="1716" y="132"/>
                  </a:lnTo>
                  <a:lnTo>
                    <a:pt x="1540" y="395"/>
                  </a:lnTo>
                  <a:lnTo>
                    <a:pt x="1519" y="344"/>
                  </a:lnTo>
                  <a:lnTo>
                    <a:pt x="1472" y="369"/>
                  </a:lnTo>
                  <a:lnTo>
                    <a:pt x="1413" y="391"/>
                  </a:lnTo>
                  <a:lnTo>
                    <a:pt x="1373" y="403"/>
                  </a:lnTo>
                  <a:lnTo>
                    <a:pt x="1328" y="418"/>
                  </a:lnTo>
                  <a:lnTo>
                    <a:pt x="1274" y="433"/>
                  </a:lnTo>
                  <a:lnTo>
                    <a:pt x="1219" y="447"/>
                  </a:lnTo>
                  <a:lnTo>
                    <a:pt x="1160" y="458"/>
                  </a:lnTo>
                  <a:lnTo>
                    <a:pt x="1117" y="464"/>
                  </a:lnTo>
                  <a:lnTo>
                    <a:pt x="1062" y="472"/>
                  </a:lnTo>
                  <a:lnTo>
                    <a:pt x="1007" y="479"/>
                  </a:lnTo>
                  <a:lnTo>
                    <a:pt x="968" y="479"/>
                  </a:lnTo>
                  <a:lnTo>
                    <a:pt x="916" y="483"/>
                  </a:lnTo>
                  <a:lnTo>
                    <a:pt x="872" y="479"/>
                  </a:lnTo>
                  <a:lnTo>
                    <a:pt x="817" y="475"/>
                  </a:lnTo>
                  <a:lnTo>
                    <a:pt x="766" y="468"/>
                  </a:lnTo>
                  <a:lnTo>
                    <a:pt x="701" y="453"/>
                  </a:lnTo>
                  <a:lnTo>
                    <a:pt x="634" y="439"/>
                  </a:lnTo>
                  <a:lnTo>
                    <a:pt x="576" y="424"/>
                  </a:lnTo>
                  <a:lnTo>
                    <a:pt x="524" y="407"/>
                  </a:lnTo>
                  <a:lnTo>
                    <a:pt x="476" y="391"/>
                  </a:lnTo>
                  <a:lnTo>
                    <a:pt x="435" y="373"/>
                  </a:lnTo>
                  <a:lnTo>
                    <a:pt x="384" y="349"/>
                  </a:lnTo>
                  <a:lnTo>
                    <a:pt x="344" y="326"/>
                  </a:lnTo>
                  <a:lnTo>
                    <a:pt x="293" y="293"/>
                  </a:lnTo>
                  <a:lnTo>
                    <a:pt x="242" y="256"/>
                  </a:lnTo>
                  <a:lnTo>
                    <a:pt x="205" y="226"/>
                  </a:lnTo>
                  <a:lnTo>
                    <a:pt x="157" y="186"/>
                  </a:lnTo>
                  <a:lnTo>
                    <a:pt x="124" y="158"/>
                  </a:lnTo>
                  <a:lnTo>
                    <a:pt x="102" y="132"/>
                  </a:lnTo>
                  <a:lnTo>
                    <a:pt x="62" y="88"/>
                  </a:lnTo>
                  <a:lnTo>
                    <a:pt x="0" y="0"/>
                  </a:lnTo>
                  <a:lnTo>
                    <a:pt x="91" y="88"/>
                  </a:lnTo>
                  <a:lnTo>
                    <a:pt x="135" y="124"/>
                  </a:lnTo>
                  <a:lnTo>
                    <a:pt x="175" y="158"/>
                  </a:lnTo>
                  <a:lnTo>
                    <a:pt x="219" y="186"/>
                  </a:lnTo>
                  <a:lnTo>
                    <a:pt x="263" y="209"/>
                  </a:lnTo>
                  <a:lnTo>
                    <a:pt x="307" y="231"/>
                  </a:lnTo>
                  <a:lnTo>
                    <a:pt x="355" y="253"/>
                  </a:lnTo>
                  <a:lnTo>
                    <a:pt x="395" y="267"/>
                  </a:lnTo>
                  <a:lnTo>
                    <a:pt x="439" y="282"/>
                  </a:lnTo>
                  <a:lnTo>
                    <a:pt x="487" y="293"/>
                  </a:lnTo>
                  <a:lnTo>
                    <a:pt x="534" y="301"/>
                  </a:lnTo>
                  <a:lnTo>
                    <a:pt x="571" y="309"/>
                  </a:lnTo>
                  <a:lnTo>
                    <a:pt x="622" y="312"/>
                  </a:lnTo>
                  <a:lnTo>
                    <a:pt x="673" y="318"/>
                  </a:lnTo>
                  <a:lnTo>
                    <a:pt x="718" y="318"/>
                  </a:lnTo>
                  <a:lnTo>
                    <a:pt x="766" y="318"/>
                  </a:lnTo>
                  <a:lnTo>
                    <a:pt x="828" y="318"/>
                  </a:lnTo>
                  <a:lnTo>
                    <a:pt x="890" y="311"/>
                  </a:lnTo>
                  <a:lnTo>
                    <a:pt x="949" y="304"/>
                  </a:lnTo>
                  <a:lnTo>
                    <a:pt x="1000" y="296"/>
                  </a:lnTo>
                  <a:lnTo>
                    <a:pt x="1058" y="285"/>
                  </a:lnTo>
                  <a:lnTo>
                    <a:pt x="1106" y="274"/>
                  </a:lnTo>
                  <a:lnTo>
                    <a:pt x="1156" y="260"/>
                  </a:lnTo>
                  <a:lnTo>
                    <a:pt x="1212" y="245"/>
                  </a:lnTo>
                  <a:lnTo>
                    <a:pt x="1259" y="231"/>
                  </a:lnTo>
                  <a:lnTo>
                    <a:pt x="1318" y="209"/>
                  </a:lnTo>
                  <a:lnTo>
                    <a:pt x="1362" y="190"/>
                  </a:lnTo>
                  <a:lnTo>
                    <a:pt x="1427" y="153"/>
                  </a:lnTo>
                </a:path>
              </a:pathLst>
            </a:custGeom>
            <a:solidFill>
              <a:srgbClr val="666699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3287736" y="2313319"/>
              <a:ext cx="2057400" cy="2057400"/>
              <a:chOff x="2016" y="1920"/>
              <a:chExt cx="1680" cy="1680"/>
            </a:xfrm>
          </p:grpSpPr>
          <p:sp>
            <p:nvSpPr>
              <p:cNvPr id="19" name="Oval 10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flip="none" rotWithShape="1">
                <a:gsLst>
                  <a:gs pos="0">
                    <a:srgbClr val="5E9EFF">
                      <a:alpha val="86000"/>
                    </a:srgbClr>
                  </a:gs>
                  <a:gs pos="39999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lin ang="13200000" scaled="0"/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" name="Freeform 11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/>
                <a:ahLst/>
                <a:cxnLst>
                  <a:cxn ang="0">
                    <a:pos x="1301" y="401"/>
                  </a:cxn>
                  <a:cxn ang="0">
                    <a:pos x="1317" y="442"/>
                  </a:cxn>
                  <a:cxn ang="0">
                    <a:pos x="1321" y="481"/>
                  </a:cxn>
                  <a:cxn ang="0">
                    <a:pos x="1315" y="516"/>
                  </a:cxn>
                  <a:cxn ang="0">
                    <a:pos x="1298" y="550"/>
                  </a:cxn>
                  <a:cxn ang="0">
                    <a:pos x="1272" y="579"/>
                  </a:cxn>
                  <a:cxn ang="0">
                    <a:pos x="1239" y="604"/>
                  </a:cxn>
                  <a:cxn ang="0">
                    <a:pos x="1196" y="628"/>
                  </a:cxn>
                  <a:cxn ang="0">
                    <a:pos x="1147" y="649"/>
                  </a:cxn>
                  <a:cxn ang="0">
                    <a:pos x="1092" y="667"/>
                  </a:cxn>
                  <a:cxn ang="0">
                    <a:pos x="1031" y="683"/>
                  </a:cxn>
                  <a:cxn ang="0">
                    <a:pos x="967" y="694"/>
                  </a:cxn>
                  <a:cxn ang="0">
                    <a:pos x="896" y="704"/>
                  </a:cxn>
                  <a:cxn ang="0">
                    <a:pos x="824" y="710"/>
                  </a:cxn>
                  <a:cxn ang="0">
                    <a:pos x="795" y="712"/>
                  </a:cxn>
                  <a:cxn ang="0">
                    <a:pos x="476" y="712"/>
                  </a:cxn>
                  <a:cxn ang="0">
                    <a:pos x="472" y="712"/>
                  </a:cxn>
                  <a:cxn ang="0">
                    <a:pos x="409" y="708"/>
                  </a:cxn>
                  <a:cxn ang="0">
                    <a:pos x="348" y="704"/>
                  </a:cxn>
                  <a:cxn ang="0">
                    <a:pos x="290" y="696"/>
                  </a:cxn>
                  <a:cxn ang="0">
                    <a:pos x="235" y="689"/>
                  </a:cxn>
                  <a:cxn ang="0">
                    <a:pos x="186" y="677"/>
                  </a:cxn>
                  <a:cxn ang="0">
                    <a:pos x="141" y="663"/>
                  </a:cxn>
                  <a:cxn ang="0">
                    <a:pos x="102" y="648"/>
                  </a:cxn>
                  <a:cxn ang="0">
                    <a:pos x="67" y="630"/>
                  </a:cxn>
                  <a:cxn ang="0">
                    <a:pos x="39" y="608"/>
                  </a:cxn>
                  <a:cxn ang="0">
                    <a:pos x="18" y="583"/>
                  </a:cxn>
                  <a:cxn ang="0">
                    <a:pos x="6" y="554"/>
                  </a:cxn>
                  <a:cxn ang="0">
                    <a:pos x="0" y="524"/>
                  </a:cxn>
                  <a:cxn ang="0">
                    <a:pos x="0" y="520"/>
                  </a:cxn>
                  <a:cxn ang="0">
                    <a:pos x="4" y="487"/>
                  </a:cxn>
                  <a:cxn ang="0">
                    <a:pos x="16" y="446"/>
                  </a:cxn>
                  <a:cxn ang="0">
                    <a:pos x="51" y="370"/>
                  </a:cxn>
                  <a:cxn ang="0">
                    <a:pos x="94" y="299"/>
                  </a:cxn>
                  <a:cxn ang="0">
                    <a:pos x="147" y="235"/>
                  </a:cxn>
                  <a:cxn ang="0">
                    <a:pos x="204" y="176"/>
                  </a:cxn>
                  <a:cxn ang="0">
                    <a:pos x="270" y="125"/>
                  </a:cxn>
                  <a:cxn ang="0">
                    <a:pos x="341" y="82"/>
                  </a:cxn>
                  <a:cxn ang="0">
                    <a:pos x="415" y="47"/>
                  </a:cxn>
                  <a:cxn ang="0">
                    <a:pos x="497" y="21"/>
                  </a:cxn>
                  <a:cxn ang="0">
                    <a:pos x="581" y="6"/>
                  </a:cxn>
                  <a:cxn ang="0">
                    <a:pos x="667" y="0"/>
                  </a:cxn>
                  <a:cxn ang="0">
                    <a:pos x="667" y="0"/>
                  </a:cxn>
                  <a:cxn ang="0">
                    <a:pos x="759" y="6"/>
                  </a:cxn>
                  <a:cxn ang="0">
                    <a:pos x="847" y="23"/>
                  </a:cxn>
                  <a:cxn ang="0">
                    <a:pos x="932" y="53"/>
                  </a:cxn>
                  <a:cxn ang="0">
                    <a:pos x="1010" y="90"/>
                  </a:cxn>
                  <a:cxn ang="0">
                    <a:pos x="1082" y="137"/>
                  </a:cxn>
                  <a:cxn ang="0">
                    <a:pos x="1149" y="194"/>
                  </a:cxn>
                  <a:cxn ang="0">
                    <a:pos x="1208" y="256"/>
                  </a:cxn>
                  <a:cxn ang="0">
                    <a:pos x="1258" y="325"/>
                  </a:cxn>
                  <a:cxn ang="0">
                    <a:pos x="1301" y="401"/>
                  </a:cxn>
                  <a:cxn ang="0">
                    <a:pos x="1301" y="401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0"/>
                    </a:srgbClr>
                  </a:gs>
                  <a:gs pos="100000">
                    <a:schemeClr val="bg1"/>
                  </a:gs>
                </a:gsLst>
                <a:lin ang="156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5810358" y="3813525"/>
              <a:ext cx="2574936" cy="6463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5F5F5F"/>
                  </a:solidFill>
                </a:rPr>
                <a:t>Модуль диагностики</a:t>
              </a:r>
            </a:p>
            <a:p>
              <a:pPr algn="ctr"/>
              <a:r>
                <a:rPr lang="ru-RU" b="1" dirty="0" smtClean="0">
                  <a:solidFill>
                    <a:srgbClr val="5F5F5F"/>
                  </a:solidFill>
                </a:rPr>
                <a:t>сервера</a:t>
              </a:r>
              <a:endParaRPr lang="en-US" b="1" dirty="0">
                <a:solidFill>
                  <a:srgbClr val="5F5F5F"/>
                </a:solidFill>
              </a:endParaRP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5881796" y="1813261"/>
              <a:ext cx="1956177" cy="923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5F5F5F"/>
                  </a:solidFill>
                </a:rPr>
                <a:t>Модуль </a:t>
              </a:r>
            </a:p>
            <a:p>
              <a:pPr algn="ctr"/>
              <a:r>
                <a:rPr lang="ru-RU" b="1" dirty="0" smtClean="0">
                  <a:solidFill>
                    <a:srgbClr val="5F5F5F"/>
                  </a:solidFill>
                </a:rPr>
                <a:t>синхронизации</a:t>
              </a:r>
            </a:p>
            <a:p>
              <a:pPr algn="ctr"/>
              <a:r>
                <a:rPr lang="ru-RU" b="1" dirty="0" smtClean="0">
                  <a:solidFill>
                    <a:srgbClr val="5F5F5F"/>
                  </a:solidFill>
                </a:rPr>
                <a:t>архивов</a:t>
              </a:r>
              <a:endParaRPr lang="en-US" b="1" dirty="0">
                <a:solidFill>
                  <a:srgbClr val="5F5F5F"/>
                </a:solidFill>
              </a:endParaRP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925536" y="2313319"/>
              <a:ext cx="1866408" cy="6463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5F5F5F"/>
                  </a:solidFill>
                </a:rPr>
                <a:t>Модуль связи </a:t>
              </a:r>
            </a:p>
            <a:p>
              <a:pPr algn="ctr"/>
              <a:r>
                <a:rPr lang="ru-RU" b="1" dirty="0" smtClean="0">
                  <a:solidFill>
                    <a:srgbClr val="5F5F5F"/>
                  </a:solidFill>
                </a:rPr>
                <a:t>с СУБД</a:t>
              </a:r>
              <a:endParaRPr lang="en-US" b="1" dirty="0">
                <a:solidFill>
                  <a:srgbClr val="5F5F5F"/>
                </a:solidFill>
              </a:endParaRP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830307" y="4218319"/>
              <a:ext cx="2331151" cy="6463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5F5F5F"/>
                  </a:solidFill>
                </a:rPr>
                <a:t>Модуль протокола</a:t>
              </a:r>
            </a:p>
            <a:p>
              <a:pPr algn="ctr"/>
              <a:r>
                <a:rPr lang="ru-RU" b="1" dirty="0" smtClean="0">
                  <a:solidFill>
                    <a:srgbClr val="5F5F5F"/>
                  </a:solidFill>
                </a:rPr>
                <a:t>обмена данными</a:t>
              </a:r>
              <a:endParaRPr lang="en-US" b="1" dirty="0">
                <a:solidFill>
                  <a:srgbClr val="5F5F5F"/>
                </a:solidFill>
              </a:endParaRPr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3738656" y="5242285"/>
              <a:ext cx="2235200" cy="6463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5F5F5F"/>
                  </a:solidFill>
                </a:rPr>
                <a:t>Модуль архивирования</a:t>
              </a:r>
              <a:endParaRPr lang="en-US" b="1" dirty="0">
                <a:solidFill>
                  <a:srgbClr val="5F5F5F"/>
                </a:solidFill>
              </a:endParaRPr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3095714" y="741691"/>
              <a:ext cx="2729465" cy="6463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5F5F5F"/>
                  </a:solidFill>
                </a:rPr>
                <a:t>Модуль согласования</a:t>
              </a:r>
            </a:p>
            <a:p>
              <a:pPr algn="ctr"/>
              <a:r>
                <a:rPr lang="ru-RU" b="1" dirty="0" smtClean="0">
                  <a:solidFill>
                    <a:srgbClr val="5F5F5F"/>
                  </a:solidFill>
                </a:rPr>
                <a:t>конфигураций БД</a:t>
              </a:r>
              <a:endParaRPr lang="en-US" b="1" dirty="0">
                <a:solidFill>
                  <a:srgbClr val="5F5F5F"/>
                </a:solidFill>
              </a:endParaRPr>
            </a:p>
          </p:txBody>
        </p:sp>
        <p:sp>
          <p:nvSpPr>
            <p:cNvPr id="18" name="Text Box 18"/>
            <p:cNvSpPr txBox="1">
              <a:spLocks noChangeArrowheads="1"/>
            </p:cNvSpPr>
            <p:nvPr/>
          </p:nvSpPr>
          <p:spPr bwMode="gray">
            <a:xfrm>
              <a:off x="3578250" y="3114676"/>
              <a:ext cx="16097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ru-RU" sz="2400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СЕРВЕР</a:t>
              </a:r>
              <a:endPara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0" y="150793"/>
            <a:ext cx="9144000" cy="563563"/>
          </a:xfrm>
        </p:spPr>
        <p:txBody>
          <a:bodyPr/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СЕРВЕРНОЕ ПО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Вкладки. «</a:t>
            </a:r>
            <a:r>
              <a:rPr lang="ru-RU" u="sng" dirty="0" smtClean="0"/>
              <a:t>Каналы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 bwMode="gray">
          <a:xfrm rot="780000">
            <a:off x="397073" y="2303912"/>
            <a:ext cx="2933751" cy="714380"/>
          </a:xfrm>
          <a:prstGeom prst="ellipse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0">
            <a:noFill/>
            <a:prstDash val="solid"/>
            <a:round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rtlCol="0" anchor="ctr"/>
          <a:lstStyle/>
          <a:p>
            <a:pPr algn="ctr"/>
            <a:r>
              <a:rPr lang="ru-RU" sz="1600" dirty="0" smtClean="0"/>
              <a:t>Редактирование</a:t>
            </a:r>
            <a:endParaRPr lang="ru-RU" sz="1600" dirty="0"/>
          </a:p>
        </p:txBody>
      </p:sp>
      <p:sp>
        <p:nvSpPr>
          <p:cNvPr id="5" name="Овал 4"/>
          <p:cNvSpPr/>
          <p:nvPr/>
        </p:nvSpPr>
        <p:spPr bwMode="gray">
          <a:xfrm rot="-600000">
            <a:off x="194545" y="4039478"/>
            <a:ext cx="2992254" cy="857256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0">
            <a:noFill/>
            <a:prstDash val="solid"/>
            <a:round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rtlCol="0" anchor="ctr"/>
          <a:lstStyle/>
          <a:p>
            <a:pPr algn="ctr"/>
            <a:r>
              <a:rPr lang="ru-RU" sz="1600" dirty="0" smtClean="0"/>
              <a:t>Переход от канала к настройкам </a:t>
            </a:r>
            <a:r>
              <a:rPr lang="en-US" sz="1600" dirty="0" smtClean="0"/>
              <a:t>import / export</a:t>
            </a:r>
            <a:endParaRPr lang="ru-RU" sz="1600" dirty="0"/>
          </a:p>
        </p:txBody>
      </p:sp>
      <p:sp>
        <p:nvSpPr>
          <p:cNvPr id="6" name="Овал 5"/>
          <p:cNvSpPr/>
          <p:nvPr/>
        </p:nvSpPr>
        <p:spPr bwMode="gray">
          <a:xfrm rot="-1860000">
            <a:off x="940247" y="4907858"/>
            <a:ext cx="2928958" cy="857256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0">
            <a:noFill/>
            <a:prstDash val="solid"/>
            <a:round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rtlCol="0" anchor="ctr"/>
          <a:lstStyle/>
          <a:p>
            <a:pPr algn="ctr"/>
            <a:r>
              <a:rPr lang="ru-RU" sz="1600" dirty="0" smtClean="0"/>
              <a:t>Возможность перейти к сигналам</a:t>
            </a:r>
            <a:endParaRPr lang="ru-RU" sz="1600" dirty="0"/>
          </a:p>
        </p:txBody>
      </p:sp>
      <p:sp>
        <p:nvSpPr>
          <p:cNvPr id="7" name="Овал 6"/>
          <p:cNvSpPr/>
          <p:nvPr/>
        </p:nvSpPr>
        <p:spPr bwMode="gray">
          <a:xfrm>
            <a:off x="214282" y="3143248"/>
            <a:ext cx="2857520" cy="714380"/>
          </a:xfrm>
          <a:prstGeom prst="ellipse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16200000" scaled="1"/>
            <a:tileRect/>
          </a:gradFill>
          <a:ln w="0">
            <a:noFill/>
            <a:prstDash val="solid"/>
            <a:round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rtlCol="0" anchor="ctr"/>
          <a:lstStyle/>
          <a:p>
            <a:pPr algn="ctr"/>
            <a:r>
              <a:rPr lang="ru-RU" sz="1600" dirty="0" smtClean="0"/>
              <a:t>Сортировка</a:t>
            </a:r>
            <a:endParaRPr lang="ru-RU" sz="1600" dirty="0"/>
          </a:p>
        </p:txBody>
      </p:sp>
      <p:sp>
        <p:nvSpPr>
          <p:cNvPr id="8" name="Овал 7"/>
          <p:cNvSpPr/>
          <p:nvPr/>
        </p:nvSpPr>
        <p:spPr bwMode="gray">
          <a:xfrm rot="1380000">
            <a:off x="1264387" y="1616053"/>
            <a:ext cx="2685821" cy="78581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6000000" scaled="0"/>
            <a:tileRect/>
          </a:gradFill>
          <a:ln w="0">
            <a:noFill/>
            <a:prstDash val="solid"/>
            <a:round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rtlCol="0" anchor="ctr"/>
          <a:lstStyle/>
          <a:p>
            <a:pPr algn="ctr"/>
            <a:r>
              <a:rPr lang="ru-RU" sz="1600" dirty="0" smtClean="0"/>
              <a:t>Добавление канала</a:t>
            </a:r>
            <a:endParaRPr lang="ru-RU" sz="1600" dirty="0"/>
          </a:p>
        </p:txBody>
      </p:sp>
      <p:graphicFrame>
        <p:nvGraphicFramePr>
          <p:cNvPr id="10" name="Схема 9"/>
          <p:cNvGraphicFramePr/>
          <p:nvPr/>
        </p:nvGraphicFramePr>
        <p:xfrm>
          <a:off x="3286116" y="3000372"/>
          <a:ext cx="1571636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Рисунок 10" descr="Каналы_ред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00628" y="1071546"/>
            <a:ext cx="4000496" cy="25204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 descr="Каналы_доб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00826" y="2428868"/>
            <a:ext cx="2500298" cy="30639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 descr="Каналы_настройка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857752" y="3857628"/>
            <a:ext cx="1186303" cy="5715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 descr="Каналы_импорт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786182" y="4643446"/>
            <a:ext cx="3429479" cy="20005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31" name="Скругленная соединительная линия 30"/>
          <p:cNvCxnSpPr/>
          <p:nvPr/>
        </p:nvCxnSpPr>
        <p:spPr>
          <a:xfrm rot="5400000">
            <a:off x="4429124" y="4214818"/>
            <a:ext cx="500066" cy="357190"/>
          </a:xfrm>
          <a:prstGeom prst="curved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hape 34"/>
          <p:cNvCxnSpPr>
            <a:endCxn id="13" idx="3"/>
          </p:cNvCxnSpPr>
          <p:nvPr/>
        </p:nvCxnSpPr>
        <p:spPr>
          <a:xfrm rot="5400000">
            <a:off x="5915251" y="3700681"/>
            <a:ext cx="571504" cy="313895"/>
          </a:xfrm>
          <a:prstGeom prst="curvedConnector2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rot="16200000" flipV="1">
            <a:off x="3714744" y="2714620"/>
            <a:ext cx="285752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rot="10800000">
            <a:off x="3286116" y="3000372"/>
            <a:ext cx="214314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rot="10800000">
            <a:off x="3071802" y="3500438"/>
            <a:ext cx="14287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rot="10800000" flipV="1">
            <a:off x="3143240" y="3929066"/>
            <a:ext cx="214314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rot="5400000">
            <a:off x="3536149" y="4179099"/>
            <a:ext cx="285752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29600" cy="1139825"/>
          </a:xfrm>
        </p:spPr>
        <p:txBody>
          <a:bodyPr/>
          <a:lstStyle/>
          <a:p>
            <a:r>
              <a:rPr lang="ru-RU" dirty="0" smtClean="0"/>
              <a:t>Программа представления информации в виде графиков</a:t>
            </a:r>
            <a:endParaRPr lang="ru-RU" dirty="0"/>
          </a:p>
        </p:txBody>
      </p:sp>
      <p:pic>
        <p:nvPicPr>
          <p:cNvPr id="3" name="Picture 4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339752" y="2276872"/>
            <a:ext cx="5832648" cy="4142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8900" dir="2700000" algn="tl" rotWithShape="0">
              <a:prstClr val="black">
                <a:alpha val="5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07504" y="1261209"/>
            <a:ext cx="81787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0" hangingPunct="0">
              <a:spcBef>
                <a:spcPts val="0"/>
              </a:spcBef>
              <a:buNone/>
            </a:pPr>
            <a:r>
              <a:rPr lang="ru-RU" sz="2000" dirty="0"/>
              <a:t>Программа предназначена для представления информации в виде графиков ТИ </a:t>
            </a:r>
            <a:r>
              <a:rPr lang="ru-RU" sz="2000" dirty="0" smtClean="0"/>
              <a:t>или </a:t>
            </a:r>
            <a:r>
              <a:rPr lang="ru-RU" sz="2000" dirty="0"/>
              <a:t>ТС по времени из архивной БД, БД РВ или напрямую от Сервера ТМ, а также от Сервера учета ресурсов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1"/>
            <a:ext cx="8229600" cy="648072"/>
          </a:xfrm>
        </p:spPr>
        <p:txBody>
          <a:bodyPr/>
          <a:lstStyle/>
          <a:p>
            <a:r>
              <a:rPr lang="ru-RU" dirty="0" smtClean="0"/>
              <a:t>Источники данных программы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928670"/>
            <a:ext cx="8229600" cy="5357850"/>
          </a:xfrm>
        </p:spPr>
        <p:txBody>
          <a:bodyPr/>
          <a:lstStyle/>
          <a:p>
            <a:r>
              <a:rPr lang="ru-RU" sz="2000" b="0" dirty="0" smtClean="0"/>
              <a:t>Непрерывное получение данных из базы данных РВ сервера телемеханики (ТМ)</a:t>
            </a:r>
            <a:endParaRPr lang="en-US" sz="2000" b="0" dirty="0" smtClean="0"/>
          </a:p>
          <a:p>
            <a:r>
              <a:rPr lang="ru-RU" sz="2000" b="0" dirty="0" smtClean="0"/>
              <a:t>Непрерывное получение данных от сервера ТМ</a:t>
            </a:r>
          </a:p>
          <a:p>
            <a:r>
              <a:rPr lang="ru-RU" sz="2000" b="0" dirty="0" smtClean="0"/>
              <a:t>Непрерывное получение данных из архива ТМ</a:t>
            </a:r>
            <a:endParaRPr lang="en-US" sz="2000" b="0" dirty="0" smtClean="0"/>
          </a:p>
          <a:p>
            <a:r>
              <a:rPr lang="ru-RU" sz="2000" b="0" dirty="0" smtClean="0"/>
              <a:t>Получение данных из архива ТМ</a:t>
            </a:r>
          </a:p>
          <a:p>
            <a:r>
              <a:rPr lang="ru-RU" sz="2000" b="0" dirty="0" smtClean="0"/>
              <a:t>Получение данных о температурных профилях кабельных линий</a:t>
            </a:r>
            <a:endParaRPr lang="en-US" sz="2000" b="0" dirty="0" smtClean="0"/>
          </a:p>
          <a:p>
            <a:r>
              <a:rPr lang="ru-RU" sz="2000" b="0" dirty="0" smtClean="0"/>
              <a:t>Получение данных от сервера коммерческого учета</a:t>
            </a:r>
            <a:endParaRPr lang="en-US" sz="2000" b="0" dirty="0" smtClean="0"/>
          </a:p>
          <a:p>
            <a:r>
              <a:rPr lang="ru-RU" sz="2000" b="0" dirty="0" smtClean="0"/>
              <a:t>Получение данных из осциллограмм аварийных процессов в формате </a:t>
            </a:r>
            <a:r>
              <a:rPr lang="en-US" sz="2000" b="0" dirty="0" smtClean="0"/>
              <a:t>COMTRADE</a:t>
            </a:r>
            <a:endParaRPr lang="ru-RU" sz="2000" b="0" dirty="0" smtClean="0"/>
          </a:p>
          <a:p>
            <a:r>
              <a:rPr lang="ru-RU" sz="2000" b="0" dirty="0" smtClean="0"/>
              <a:t>Взаимодействие программы с другими продуктами ОИК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/>
              <a:t>Основные возможности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717032"/>
            <a:ext cx="4848742" cy="2413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6630" y="3788277"/>
            <a:ext cx="3097858" cy="2665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7" name="Содержимое 2"/>
          <p:cNvSpPr>
            <a:spLocks noGrp="1"/>
          </p:cNvSpPr>
          <p:nvPr>
            <p:ph idx="1"/>
          </p:nvPr>
        </p:nvSpPr>
        <p:spPr>
          <a:xfrm>
            <a:off x="107504" y="908720"/>
            <a:ext cx="8229600" cy="2736304"/>
          </a:xfrm>
        </p:spPr>
        <p:txBody>
          <a:bodyPr/>
          <a:lstStyle/>
          <a:p>
            <a:pPr eaLnBrk="1" hangingPunct="1"/>
            <a:r>
              <a:rPr lang="ru-RU" sz="2000" b="0" dirty="0" smtClean="0"/>
              <a:t>Изменение оформления программы (цвет фона, координатных осей, легенды, цвета и размера шрифтов осей и легенды)</a:t>
            </a:r>
          </a:p>
          <a:p>
            <a:pPr eaLnBrk="1" hangingPunct="1"/>
            <a:r>
              <a:rPr lang="ru-RU" sz="2000" b="0" dirty="0" smtClean="0"/>
              <a:t>Изменение подписей графиков, цвета, толщины и типа соединительных линий, маркеров точек</a:t>
            </a:r>
            <a:endParaRPr lang="en-US" sz="2000" b="0" dirty="0" smtClean="0"/>
          </a:p>
          <a:p>
            <a:pPr eaLnBrk="1" hangingPunct="1"/>
            <a:r>
              <a:rPr lang="ru-RU" sz="2000" b="0" dirty="0" smtClean="0"/>
              <a:t>Отображение предупредительных и аварийных пределов</a:t>
            </a:r>
          </a:p>
          <a:p>
            <a:r>
              <a:rPr lang="ru-RU" sz="2000" b="0" dirty="0" smtClean="0"/>
              <a:t>Отображение плановых значений и расчетных параметров</a:t>
            </a:r>
          </a:p>
          <a:p>
            <a:r>
              <a:rPr lang="ru-RU" sz="2000" b="0" dirty="0"/>
              <a:t>Многостраничная печать, задание колонтитулов, полей, печать легенды и дополнительных сведений</a:t>
            </a:r>
          </a:p>
          <a:p>
            <a:endParaRPr lang="ru-RU" sz="2000" b="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429000"/>
            <a:ext cx="381990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58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02915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/>
              <a:t>Основные возможности</a:t>
            </a:r>
          </a:p>
        </p:txBody>
      </p:sp>
      <p:sp>
        <p:nvSpPr>
          <p:cNvPr id="99331" name="Содержимое 2"/>
          <p:cNvSpPr>
            <a:spLocks noGrp="1"/>
          </p:cNvSpPr>
          <p:nvPr>
            <p:ph idx="1"/>
          </p:nvPr>
        </p:nvSpPr>
        <p:spPr>
          <a:xfrm>
            <a:off x="35496" y="620688"/>
            <a:ext cx="8640960" cy="1800200"/>
          </a:xfrm>
        </p:spPr>
        <p:txBody>
          <a:bodyPr/>
          <a:lstStyle/>
          <a:p>
            <a:pPr eaLnBrk="1" hangingPunct="1"/>
            <a:r>
              <a:rPr lang="ru-RU" sz="2000" b="0" dirty="0" smtClean="0"/>
              <a:t>Задание шага координатных осей как вручную, так и автоматически</a:t>
            </a:r>
          </a:p>
          <a:p>
            <a:pPr eaLnBrk="1" hangingPunct="1"/>
            <a:r>
              <a:rPr lang="ru-RU" sz="2000" b="0" dirty="0" smtClean="0"/>
              <a:t>Сохранение/загрузка вида программы, задание вида по умолчанию</a:t>
            </a:r>
          </a:p>
          <a:p>
            <a:r>
              <a:rPr lang="ru-RU" sz="2000" b="0" dirty="0" smtClean="0"/>
              <a:t>Возможность сохранения/загрузки набора открытых графиков</a:t>
            </a:r>
          </a:p>
          <a:p>
            <a:r>
              <a:rPr lang="ru-RU" sz="2000" b="0" dirty="0" smtClean="0"/>
              <a:t>Задание и отображение «контрольных» часов</a:t>
            </a:r>
            <a:endParaRPr lang="en-US" sz="2000" b="0" dirty="0" smtClean="0"/>
          </a:p>
          <a:p>
            <a:r>
              <a:rPr lang="ru-RU" sz="2000" b="0" dirty="0"/>
              <a:t>Отображение недостоверных данных </a:t>
            </a:r>
            <a:r>
              <a:rPr lang="ru-RU" sz="2000" b="0" dirty="0" smtClean="0"/>
              <a:t>особым цветом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492896"/>
            <a:ext cx="6048672" cy="366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2492896"/>
            <a:ext cx="224221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4509120"/>
            <a:ext cx="2336068" cy="1642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0542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3"/>
            <a:ext cx="8229600" cy="72008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/>
              <a:t>Экспорт данных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6816" y="764704"/>
            <a:ext cx="8805664" cy="918418"/>
          </a:xfrm>
        </p:spPr>
        <p:txBody>
          <a:bodyPr/>
          <a:lstStyle/>
          <a:p>
            <a:pPr eaLnBrk="1" hangingPunct="1">
              <a:buClr>
                <a:srgbClr val="993300"/>
              </a:buClr>
              <a:defRPr/>
            </a:pPr>
            <a:r>
              <a:rPr lang="ru-RU" sz="2000" b="0" dirty="0" smtClean="0">
                <a:solidFill>
                  <a:schemeClr val="bg2">
                    <a:lumMod val="50000"/>
                  </a:schemeClr>
                </a:solidFill>
              </a:rPr>
              <a:t>Сохранение всех или только видимых в окне данных в файлы формата CSV, MS </a:t>
            </a:r>
            <a:r>
              <a:rPr lang="ru-RU" sz="2000" b="0" dirty="0" err="1" smtClean="0">
                <a:solidFill>
                  <a:schemeClr val="bg2">
                    <a:lumMod val="50000"/>
                  </a:schemeClr>
                </a:solidFill>
              </a:rPr>
              <a:t>Excel</a:t>
            </a:r>
            <a:r>
              <a:rPr lang="ru-RU" sz="2000" b="0" dirty="0" smtClean="0">
                <a:solidFill>
                  <a:schemeClr val="bg2">
                    <a:lumMod val="50000"/>
                  </a:schemeClr>
                </a:solidFill>
              </a:rPr>
              <a:t>, международный формат COMTRADE, собственный формат программы</a:t>
            </a:r>
          </a:p>
          <a:p>
            <a:pPr eaLnBrk="1" hangingPunct="1">
              <a:buClr>
                <a:srgbClr val="993300"/>
              </a:buClr>
              <a:buFont typeface="Wingdings" pitchFamily="2" charset="2"/>
              <a:buNone/>
              <a:defRPr/>
            </a:pPr>
            <a:endParaRPr lang="ru-RU" sz="2000" dirty="0" smtClean="0">
              <a:solidFill>
                <a:schemeClr val="bg2">
                  <a:lumMod val="50000"/>
                </a:schemeClr>
              </a:solidFill>
            </a:endParaRPr>
          </a:p>
          <a:p>
            <a:pPr eaLnBrk="1" hangingPunct="1">
              <a:buClr>
                <a:srgbClr val="993300"/>
              </a:buClr>
              <a:defRPr/>
            </a:pPr>
            <a:endParaRPr lang="ru-RU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4581128"/>
            <a:ext cx="295232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509120"/>
            <a:ext cx="2837808" cy="1641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Рисунок 5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772816"/>
            <a:ext cx="3096343" cy="2008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Рисунок 9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3237805"/>
            <a:ext cx="1923411" cy="27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трелка вниз 10"/>
          <p:cNvSpPr/>
          <p:nvPr/>
        </p:nvSpPr>
        <p:spPr>
          <a:xfrm>
            <a:off x="1619672" y="4005064"/>
            <a:ext cx="28803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1" y="1772816"/>
            <a:ext cx="3960439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Стрелка вправо 12"/>
          <p:cNvSpPr/>
          <p:nvPr/>
        </p:nvSpPr>
        <p:spPr>
          <a:xfrm>
            <a:off x="4283968" y="2348880"/>
            <a:ext cx="64807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2974589">
            <a:off x="4027630" y="4141763"/>
            <a:ext cx="64807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2537300">
            <a:off x="6211099" y="4007697"/>
            <a:ext cx="703846" cy="2214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137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8824" y="116632"/>
            <a:ext cx="8229600" cy="1139825"/>
          </a:xfrm>
        </p:spPr>
        <p:txBody>
          <a:bodyPr/>
          <a:lstStyle/>
          <a:p>
            <a:r>
              <a:rPr lang="ru-RU" sz="3200" dirty="0"/>
              <a:t>Программа формирования отчетов в виде документов </a:t>
            </a:r>
            <a:r>
              <a:rPr lang="en-US" sz="3200" dirty="0" smtClean="0"/>
              <a:t>Microsoft </a:t>
            </a:r>
            <a:r>
              <a:rPr lang="en-US" sz="3200" dirty="0"/>
              <a:t>Excel</a:t>
            </a:r>
            <a:endParaRPr lang="ru-RU" sz="3200" dirty="0"/>
          </a:p>
        </p:txBody>
      </p:sp>
      <p:sp>
        <p:nvSpPr>
          <p:cNvPr id="7" name="Подзаголовок 6"/>
          <p:cNvSpPr>
            <a:spLocks noGrp="1"/>
          </p:cNvSpPr>
          <p:nvPr>
            <p:ph idx="1"/>
          </p:nvPr>
        </p:nvSpPr>
        <p:spPr>
          <a:xfrm>
            <a:off x="179512" y="1268761"/>
            <a:ext cx="8496944" cy="2232248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None/>
            </a:pPr>
            <a:r>
              <a:rPr lang="ru-RU" sz="2000" b="0" dirty="0" smtClean="0"/>
              <a:t>Предназначена для формирования отчетов произвольной формы в виде документов MS </a:t>
            </a:r>
            <a:r>
              <a:rPr lang="ru-RU" sz="2000" b="0" dirty="0" err="1" smtClean="0"/>
              <a:t>Excel</a:t>
            </a:r>
            <a:r>
              <a:rPr lang="ru-RU" sz="2000" b="0" dirty="0" smtClean="0"/>
              <a:t> </a:t>
            </a:r>
            <a:r>
              <a:rPr lang="ru-RU" sz="2000" b="0" dirty="0"/>
              <a:t>по данным архивов телемеханики и/или коммерческого учета, на основании которых производятся</a:t>
            </a:r>
            <a:r>
              <a:rPr lang="ru-RU" sz="2000" b="0" dirty="0" smtClean="0"/>
              <a:t>:</a:t>
            </a:r>
            <a:endParaRPr lang="en-US" sz="2000" b="0" dirty="0" smtClean="0"/>
          </a:p>
          <a:p>
            <a:pPr marL="0">
              <a:spcBef>
                <a:spcPts val="0"/>
              </a:spcBef>
              <a:spcAft>
                <a:spcPts val="0"/>
              </a:spcAft>
              <a:buClr>
                <a:srgbClr val="993300"/>
              </a:buClr>
            </a:pPr>
            <a:r>
              <a:rPr lang="ru-RU" sz="2000" b="0" dirty="0"/>
              <a:t>А</a:t>
            </a:r>
            <a:r>
              <a:rPr lang="ru-RU" sz="2000" b="0" dirty="0" smtClean="0"/>
              <a:t>нализ состояния оборудования и режимов в различных ситуациях,</a:t>
            </a:r>
          </a:p>
          <a:p>
            <a:pPr marL="0">
              <a:spcBef>
                <a:spcPts val="0"/>
              </a:spcBef>
              <a:spcAft>
                <a:spcPts val="0"/>
              </a:spcAft>
              <a:buClr>
                <a:srgbClr val="993300"/>
              </a:buClr>
            </a:pPr>
            <a:r>
              <a:rPr lang="ru-RU" sz="2000" b="0" dirty="0"/>
              <a:t>С</a:t>
            </a:r>
            <a:r>
              <a:rPr lang="ru-RU" sz="2000" b="0" dirty="0" smtClean="0"/>
              <a:t>татистический анализ,</a:t>
            </a:r>
          </a:p>
          <a:p>
            <a:pPr marL="0">
              <a:spcBef>
                <a:spcPts val="0"/>
              </a:spcBef>
              <a:spcAft>
                <a:spcPts val="0"/>
              </a:spcAft>
              <a:buClr>
                <a:srgbClr val="993300"/>
              </a:buClr>
            </a:pPr>
            <a:r>
              <a:rPr lang="ru-RU" sz="2000" b="0" dirty="0"/>
              <a:t>Н</a:t>
            </a:r>
            <a:r>
              <a:rPr lang="ru-RU" sz="2000" b="0" dirty="0" smtClean="0"/>
              <a:t>еоперативные расчеты.</a:t>
            </a:r>
            <a:endParaRPr lang="ru-RU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3089" y="2895216"/>
            <a:ext cx="5403407" cy="3702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3645024"/>
            <a:ext cx="3525585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/>
              <a:t>Источники данных:</a:t>
            </a:r>
          </a:p>
          <a:p>
            <a:pPr marL="285750" indent="-285750">
              <a:lnSpc>
                <a:spcPct val="150000"/>
              </a:lnSpc>
              <a:buClr>
                <a:srgbClr val="993300"/>
              </a:buClr>
              <a:buFont typeface="Wingdings" pitchFamily="2" charset="2"/>
              <a:buChar char="v"/>
            </a:pPr>
            <a:r>
              <a:rPr lang="ru-RU" dirty="0" smtClean="0"/>
              <a:t>Архивы </a:t>
            </a:r>
            <a:r>
              <a:rPr lang="ru-RU" dirty="0"/>
              <a:t>ТМ</a:t>
            </a:r>
          </a:p>
          <a:p>
            <a:pPr marL="285750" indent="-285750">
              <a:lnSpc>
                <a:spcPct val="150000"/>
              </a:lnSpc>
              <a:buClr>
                <a:srgbClr val="993300"/>
              </a:buClr>
              <a:buFont typeface="Wingdings" pitchFamily="2" charset="2"/>
              <a:buChar char="v"/>
            </a:pPr>
            <a:r>
              <a:rPr lang="ru-RU" dirty="0"/>
              <a:t>Журнал событий и действий диспетчера</a:t>
            </a:r>
          </a:p>
          <a:p>
            <a:pPr marL="285750" indent="-285750">
              <a:lnSpc>
                <a:spcPct val="150000"/>
              </a:lnSpc>
              <a:buClr>
                <a:srgbClr val="993300"/>
              </a:buClr>
              <a:buFont typeface="Wingdings" pitchFamily="2" charset="2"/>
              <a:buChar char="v"/>
            </a:pPr>
            <a:r>
              <a:rPr lang="ru-RU" dirty="0"/>
              <a:t>Сервер учета энергоресурсов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 dirty="0" smtClean="0"/>
              <a:t>Возможности программы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4691" name="Содержимое 2"/>
          <p:cNvSpPr>
            <a:spLocks noGrp="1"/>
          </p:cNvSpPr>
          <p:nvPr>
            <p:ph idx="1"/>
          </p:nvPr>
        </p:nvSpPr>
        <p:spPr>
          <a:xfrm>
            <a:off x="251520" y="908720"/>
            <a:ext cx="8291264" cy="5112568"/>
          </a:xfrm>
        </p:spPr>
        <p:txBody>
          <a:bodyPr/>
          <a:lstStyle/>
          <a:p>
            <a:pPr>
              <a:buClr>
                <a:srgbClr val="993300"/>
              </a:buClr>
            </a:pPr>
            <a:r>
              <a:rPr lang="ru-RU" sz="2000" b="0" dirty="0" smtClean="0"/>
              <a:t>Формирование отчета о событиях в системе и действиях диспетчера</a:t>
            </a:r>
          </a:p>
          <a:p>
            <a:pPr eaLnBrk="1" hangingPunct="1">
              <a:buClr>
                <a:srgbClr val="993300"/>
              </a:buClr>
            </a:pPr>
            <a:r>
              <a:rPr lang="ru-RU" sz="2000" b="0" dirty="0" smtClean="0"/>
              <a:t>Сохранение готовых отчетов в виде документов MS </a:t>
            </a:r>
            <a:r>
              <a:rPr lang="ru-RU" sz="2000" b="0" dirty="0" err="1" smtClean="0"/>
              <a:t>Excel</a:t>
            </a:r>
            <a:r>
              <a:rPr lang="ru-RU" sz="2000" b="0" dirty="0" smtClean="0"/>
              <a:t> 2003/2007</a:t>
            </a:r>
            <a:r>
              <a:rPr lang="en-US" sz="2000" b="0" dirty="0" smtClean="0"/>
              <a:t>, PDF, XPS</a:t>
            </a:r>
            <a:endParaRPr lang="ru-RU" sz="2000" b="0" dirty="0" smtClean="0"/>
          </a:p>
          <a:p>
            <a:pPr>
              <a:buClr>
                <a:srgbClr val="993300"/>
              </a:buClr>
            </a:pPr>
            <a:r>
              <a:rPr lang="ru-RU" sz="2000" b="0" dirty="0"/>
              <a:t>Вывод данных по столбцам, по строкам или в заданные ячейки</a:t>
            </a:r>
          </a:p>
          <a:p>
            <a:pPr eaLnBrk="1" hangingPunct="1">
              <a:buClr>
                <a:srgbClr val="993300"/>
              </a:buClr>
            </a:pPr>
            <a:r>
              <a:rPr lang="ru-RU" sz="2000" b="0" dirty="0" smtClean="0"/>
              <a:t>Выбор временного периода и шага выборки при построении отчета</a:t>
            </a:r>
          </a:p>
          <a:p>
            <a:pPr eaLnBrk="1" hangingPunct="1">
              <a:buClr>
                <a:srgbClr val="993300"/>
              </a:buClr>
            </a:pPr>
            <a:r>
              <a:rPr lang="ru-RU" sz="2000" b="0" dirty="0" smtClean="0"/>
              <a:t>Сохранение и загрузка часто используемых настроек (например, отчет за предыдущий день, за конкретный день)</a:t>
            </a:r>
          </a:p>
          <a:p>
            <a:pPr eaLnBrk="1" hangingPunct="1">
              <a:buClr>
                <a:srgbClr val="993300"/>
              </a:buClr>
            </a:pPr>
            <a:r>
              <a:rPr lang="ru-RU" sz="2000" b="0" dirty="0" smtClean="0"/>
              <a:t>Возможность настройки различных фильтров при просмотре</a:t>
            </a:r>
          </a:p>
          <a:p>
            <a:pPr eaLnBrk="1" hangingPunct="1">
              <a:buClr>
                <a:srgbClr val="993300"/>
              </a:buClr>
            </a:pPr>
            <a:r>
              <a:rPr lang="ru-RU" sz="2000" b="0" dirty="0" smtClean="0"/>
              <a:t>Применение формул, заданных пользователем в шаблоне отчета</a:t>
            </a:r>
            <a:endParaRPr lang="en-US" sz="2000" b="0" dirty="0" smtClean="0"/>
          </a:p>
          <a:p>
            <a:pPr eaLnBrk="1" hangingPunct="1">
              <a:buClr>
                <a:srgbClr val="993300"/>
              </a:buClr>
            </a:pPr>
            <a:r>
              <a:rPr lang="ru-RU" sz="2000" b="0" dirty="0" smtClean="0"/>
              <a:t>Форматирование данных, может быть задано в шаблоне или в программе</a:t>
            </a:r>
            <a:endParaRPr lang="en-US" sz="2000" b="0" dirty="0" smtClean="0"/>
          </a:p>
          <a:p>
            <a:pPr eaLnBrk="1" hangingPunct="1">
              <a:buClr>
                <a:srgbClr val="993300"/>
              </a:buClr>
            </a:pPr>
            <a:r>
              <a:rPr lang="ru-RU" sz="2000" b="0" dirty="0" smtClean="0"/>
              <a:t>Окрашивание ячеек с данными в зависимости от их статуса</a:t>
            </a:r>
          </a:p>
        </p:txBody>
      </p:sp>
    </p:spTree>
    <p:extLst>
      <p:ext uri="{BB962C8B-B14F-4D97-AF65-F5344CB8AC3E}">
        <p14:creationId xmlns:p14="http://schemas.microsoft.com/office/powerpoint/2010/main" xmlns="" val="224627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30907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/>
              <a:t>Процесс создания отчета</a:t>
            </a:r>
            <a:endParaRPr lang="ru-RU" sz="3200" dirty="0"/>
          </a:p>
        </p:txBody>
      </p:sp>
      <p:sp>
        <p:nvSpPr>
          <p:cNvPr id="111619" name="Подзаголовок 6"/>
          <p:cNvSpPr>
            <a:spLocks noGrp="1"/>
          </p:cNvSpPr>
          <p:nvPr>
            <p:ph idx="1"/>
          </p:nvPr>
        </p:nvSpPr>
        <p:spPr>
          <a:xfrm>
            <a:off x="107504" y="836712"/>
            <a:ext cx="8661648" cy="1401400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1200"/>
              </a:spcAft>
              <a:buClr>
                <a:srgbClr val="993300"/>
              </a:buClr>
              <a:buNone/>
            </a:pPr>
            <a:r>
              <a:rPr lang="ru-RU" sz="2000" b="0" dirty="0" smtClean="0"/>
              <a:t>Для создания отчета необходимо выполнить следующие 4 шага:</a:t>
            </a:r>
          </a:p>
          <a:p>
            <a:pPr marL="457200" indent="-457200" eaLnBrk="1" hangingPunct="1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Clr>
                <a:srgbClr val="993300"/>
              </a:buClr>
              <a:buFont typeface="+mj-lt"/>
              <a:buAutoNum type="arabicPeriod"/>
            </a:pPr>
            <a:r>
              <a:rPr lang="ru-RU" sz="2000" b="0" dirty="0" smtClean="0"/>
              <a:t>Подготовка шаблона отчета в </a:t>
            </a:r>
            <a:r>
              <a:rPr lang="en-US" sz="2000" b="0" dirty="0" smtClean="0"/>
              <a:t>Ms</a:t>
            </a:r>
            <a:r>
              <a:rPr lang="ru-RU" sz="2000" b="0" dirty="0" smtClean="0"/>
              <a:t> </a:t>
            </a:r>
            <a:r>
              <a:rPr lang="en-US" sz="2000" b="0" dirty="0" smtClean="0"/>
              <a:t>Excel</a:t>
            </a:r>
            <a:endParaRPr lang="ru-RU" sz="2000" b="0" dirty="0" smtClean="0"/>
          </a:p>
          <a:p>
            <a:pPr marL="457200" indent="-45720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Clr>
                <a:srgbClr val="993300"/>
              </a:buClr>
              <a:buFont typeface="+mj-lt"/>
              <a:buAutoNum type="arabicPeriod"/>
            </a:pPr>
            <a:r>
              <a:rPr lang="ru-RU" sz="2000" b="0" dirty="0" smtClean="0"/>
              <a:t>Включение файла </a:t>
            </a:r>
            <a:r>
              <a:rPr lang="en-US" sz="2000" b="0" dirty="0" smtClean="0"/>
              <a:t>Ms</a:t>
            </a:r>
            <a:r>
              <a:rPr lang="ru-RU" sz="2000" b="0" dirty="0" smtClean="0"/>
              <a:t> </a:t>
            </a:r>
            <a:r>
              <a:rPr lang="en-US" sz="2000" b="0" dirty="0" smtClean="0"/>
              <a:t>Excel</a:t>
            </a:r>
            <a:r>
              <a:rPr lang="ru-RU" sz="2000" b="0" dirty="0" smtClean="0"/>
              <a:t> в программу</a:t>
            </a:r>
          </a:p>
          <a:p>
            <a:pPr eaLnBrk="1" hangingPunct="1">
              <a:buClr>
                <a:srgbClr val="993300"/>
              </a:buClr>
            </a:pPr>
            <a:endParaRPr lang="ru-RU" sz="2000" b="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420888"/>
            <a:ext cx="621816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5705" y="2132856"/>
            <a:ext cx="4190791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6066" y="3573016"/>
            <a:ext cx="603629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0233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 dirty="0" smtClean="0"/>
              <a:t>Процесс создания отчета</a:t>
            </a:r>
            <a:endParaRPr lang="ru-RU" sz="3200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07504" y="908720"/>
            <a:ext cx="8435280" cy="936104"/>
          </a:xfrm>
        </p:spPr>
        <p:txBody>
          <a:bodyPr/>
          <a:lstStyle/>
          <a:p>
            <a:pPr marL="457200" lvl="0" indent="-45720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Clr>
                <a:srgbClr val="993300"/>
              </a:buClr>
              <a:buFont typeface="+mj-lt"/>
              <a:buAutoNum type="arabicPeriod" startAt="3"/>
              <a:defRPr/>
            </a:pPr>
            <a:r>
              <a:rPr lang="ru-RU" sz="2000" b="0" dirty="0" smtClean="0"/>
              <a:t>Привязка данных к столбцам, строкам или ячейкам шаблона</a:t>
            </a:r>
          </a:p>
          <a:p>
            <a:pPr marL="457200" lvl="0" indent="-45720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Clr>
                <a:srgbClr val="993300"/>
              </a:buClr>
              <a:buFont typeface="+mj-lt"/>
              <a:buAutoNum type="arabicPeriod" startAt="3"/>
              <a:defRPr/>
            </a:pPr>
            <a:r>
              <a:rPr lang="ru-RU" sz="2000" b="0" dirty="0" smtClean="0"/>
              <a:t>Задание интервала времени, прочих параметров и получение данных</a:t>
            </a:r>
          </a:p>
          <a:p>
            <a:endParaRPr lang="ru-RU" sz="2000" b="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831307"/>
            <a:ext cx="6624736" cy="4261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0894" y="2636912"/>
            <a:ext cx="6085433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2111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2643182"/>
          </a:xfrm>
          <a:prstGeom prst="rect">
            <a:avLst/>
          </a:prstGeom>
          <a:gradFill>
            <a:gsLst>
              <a:gs pos="0">
                <a:schemeClr val="accent1">
                  <a:alpha val="14000"/>
                </a:schemeClr>
              </a:gs>
              <a:gs pos="32000">
                <a:schemeClr val="bg1">
                  <a:alpha val="92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2" y="188640"/>
            <a:ext cx="9144000" cy="936104"/>
          </a:xfrm>
        </p:spPr>
        <p:txBody>
          <a:bodyPr/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ПОДСИСТЕМА ОБРАБОТКИ И ХРАНЕНИЯ ИНФОРМАЦИИ</a:t>
            </a: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5715814" y="3152761"/>
            <a:ext cx="2642400" cy="26670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ru-RU">
              <a:latin typeface="Verdana" pitchFamily="34" charset="0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939000" y="3152761"/>
            <a:ext cx="2643214" cy="26670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ru-RU">
              <a:latin typeface="Verdana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010438" y="3228961"/>
            <a:ext cx="2419376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СЕРВЕР ТМ</a:t>
            </a:r>
          </a:p>
          <a:p>
            <a:pPr algn="ctr" eaLnBrk="0" hangingPunct="0"/>
            <a:endParaRPr lang="ru-RU" sz="20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 eaLnBrk="0" hangingPunct="0"/>
            <a:r>
              <a:rPr lang="ru-RU" sz="1400" dirty="0" smtClean="0"/>
              <a:t>организация и управление работой пунктов диспетчерского и технологического контроля и управления различных уровней иерархии в АСДУ</a:t>
            </a:r>
            <a:endParaRPr lang="en-US" sz="14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gray">
          <a:xfrm>
            <a:off x="3375839" y="3055924"/>
            <a:ext cx="903288" cy="1241425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3529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" name="AutoShape 8"/>
          <p:cNvSpPr>
            <a:spLocks noChangeAspect="1" noChangeArrowheads="1" noTextEdit="1"/>
          </p:cNvSpPr>
          <p:nvPr/>
        </p:nvSpPr>
        <p:spPr bwMode="gray">
          <a:xfrm flipH="1">
            <a:off x="5022077" y="3052749"/>
            <a:ext cx="909637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" name="Freeform 9"/>
          <p:cNvSpPr>
            <a:spLocks/>
          </p:cNvSpPr>
          <p:nvPr/>
        </p:nvSpPr>
        <p:spPr bwMode="gray">
          <a:xfrm flipH="1">
            <a:off x="5028427" y="3055924"/>
            <a:ext cx="903287" cy="1241425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201214" y="1428736"/>
            <a:ext cx="2998788" cy="1601788"/>
            <a:chOff x="1997" y="1314"/>
            <a:chExt cx="1889" cy="1009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1997" y="1404"/>
              <a:ext cx="1889" cy="919"/>
              <a:chOff x="1973" y="1027"/>
              <a:chExt cx="1926" cy="937"/>
            </a:xfrm>
          </p:grpSpPr>
          <p:sp>
            <p:nvSpPr>
              <p:cNvPr id="18" name="Oval 12"/>
              <p:cNvSpPr>
                <a:spLocks noChangeArrowheads="1"/>
              </p:cNvSpPr>
              <p:nvPr/>
            </p:nvSpPr>
            <p:spPr bwMode="gray">
              <a:xfrm>
                <a:off x="1994" y="105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8627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9" name="Oval 13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44314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4" name="Oval 14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15" name="Oval 15"/>
            <p:cNvSpPr>
              <a:spLocks noChangeArrowheads="1"/>
            </p:cNvSpPr>
            <p:nvPr/>
          </p:nvSpPr>
          <p:spPr bwMode="gray">
            <a:xfrm>
              <a:off x="2108" y="1319"/>
              <a:ext cx="1650" cy="8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34902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16" name="Oval 16"/>
            <p:cNvSpPr>
              <a:spLocks noChangeArrowheads="1"/>
            </p:cNvSpPr>
            <p:nvPr/>
          </p:nvSpPr>
          <p:spPr bwMode="gray">
            <a:xfrm>
              <a:off x="2125" y="1327"/>
              <a:ext cx="1570" cy="77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>
                    <a:alpha val="48000"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17" name="Oval 17"/>
            <p:cNvSpPr>
              <a:spLocks noChangeArrowheads="1"/>
            </p:cNvSpPr>
            <p:nvPr/>
          </p:nvSpPr>
          <p:spPr bwMode="gray">
            <a:xfrm>
              <a:off x="2208" y="1344"/>
              <a:ext cx="1382" cy="6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3939396" y="1728763"/>
            <a:ext cx="145103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b="1" dirty="0" smtClean="0"/>
              <a:t>СЕРВЕР</a:t>
            </a:r>
            <a:endParaRPr lang="en-US" sz="1400" dirty="0"/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5868222" y="3228961"/>
            <a:ext cx="2357454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СЕРВЕР БД</a:t>
            </a:r>
          </a:p>
          <a:p>
            <a:pPr algn="ctr" eaLnBrk="0" hangingPunct="0"/>
            <a:endParaRPr lang="ru-RU" sz="20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 eaLnBrk="0" hangingPunct="0"/>
            <a:r>
              <a:rPr lang="ru-RU" sz="1400" dirty="0" smtClean="0"/>
              <a:t>запись информации, хранение накопленной архивной информации, обслуживание клиентов, привязка архивной и конфигурационной информации, резервное копирование</a:t>
            </a:r>
            <a:endParaRPr lang="en-US" sz="14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42852"/>
            <a:ext cx="8964488" cy="563563"/>
          </a:xfrm>
        </p:spPr>
        <p:txBody>
          <a:bodyPr/>
          <a:lstStyle/>
          <a:p>
            <a:pPr eaLnBrk="1" hangingPunct="1">
              <a:defRPr/>
            </a:pPr>
            <a:r>
              <a:rPr lang="ru-RU" sz="3100" dirty="0" smtClean="0"/>
              <a:t>Отчет</a:t>
            </a:r>
            <a:r>
              <a:rPr lang="ru-RU" sz="3200" dirty="0" smtClean="0"/>
              <a:t> о событиях и действиях диспетчера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Содержимое 6"/>
          <p:cNvSpPr txBox="1">
            <a:spLocks/>
          </p:cNvSpPr>
          <p:nvPr/>
        </p:nvSpPr>
        <p:spPr bwMode="auto">
          <a:xfrm>
            <a:off x="0" y="1268760"/>
            <a:ext cx="291581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ts val="1200"/>
              </a:spcBef>
              <a:spcAft>
                <a:spcPts val="1200"/>
              </a:spcAft>
              <a:buClr>
                <a:srgbClr val="993300"/>
              </a:buClr>
              <a:buFont typeface="Arial" pitchFamily="34" charset="0"/>
              <a:buChar char="•"/>
            </a:pPr>
            <a:r>
              <a:rPr lang="ru-RU" sz="2000" kern="0" noProof="0" dirty="0" smtClean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Выбор подстанций для отображения событий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Содержимое 6"/>
          <p:cNvSpPr txBox="1">
            <a:spLocks/>
          </p:cNvSpPr>
          <p:nvPr/>
        </p:nvSpPr>
        <p:spPr bwMode="auto">
          <a:xfrm>
            <a:off x="0" y="1988840"/>
            <a:ext cx="305983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ts val="1200"/>
              </a:spcBef>
              <a:spcAft>
                <a:spcPts val="1200"/>
              </a:spcAft>
              <a:buClr>
                <a:srgbClr val="993300"/>
              </a:buClr>
              <a:buFont typeface="Arial" pitchFamily="34" charset="0"/>
              <a:buChar char="•"/>
            </a:pPr>
            <a:r>
              <a:rPr lang="ru-RU" sz="2000" kern="0" dirty="0" smtClean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Отдельные фильтры для разных типов событий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Содержимое 6"/>
          <p:cNvSpPr txBox="1">
            <a:spLocks/>
          </p:cNvSpPr>
          <p:nvPr/>
        </p:nvSpPr>
        <p:spPr bwMode="auto">
          <a:xfrm>
            <a:off x="0" y="2780928"/>
            <a:ext cx="226774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ts val="1200"/>
              </a:spcBef>
              <a:spcAft>
                <a:spcPts val="1200"/>
              </a:spcAft>
              <a:buClr>
                <a:srgbClr val="993300"/>
              </a:buClr>
              <a:buFont typeface="Arial" pitchFamily="34" charset="0"/>
              <a:buChar char="•"/>
            </a:pPr>
            <a:r>
              <a:rPr lang="ru-RU" sz="2000" kern="0" noProof="0" dirty="0" smtClean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Использование богатых возможностей </a:t>
            </a:r>
            <a:r>
              <a:rPr lang="en-US" sz="2000" kern="0" dirty="0" smtClean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Excel</a:t>
            </a:r>
            <a:r>
              <a:rPr lang="ru-RU" sz="2000" kern="0" dirty="0" smtClean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по фильтрации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Arial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80716"/>
            <a:ext cx="5514628" cy="3463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996952"/>
            <a:ext cx="6723176" cy="3059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0196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6927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Возможности программы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6739" name="Содержимое 2"/>
          <p:cNvSpPr>
            <a:spLocks noGrp="1"/>
          </p:cNvSpPr>
          <p:nvPr>
            <p:ph idx="1"/>
          </p:nvPr>
        </p:nvSpPr>
        <p:spPr>
          <a:xfrm>
            <a:off x="107504" y="620688"/>
            <a:ext cx="8784976" cy="2448272"/>
          </a:xfrm>
        </p:spPr>
        <p:txBody>
          <a:bodyPr/>
          <a:lstStyle/>
          <a:p>
            <a:pPr>
              <a:buClr>
                <a:srgbClr val="993300"/>
              </a:buClr>
            </a:pPr>
            <a:r>
              <a:rPr lang="ru-RU" sz="2000" b="0" dirty="0" smtClean="0"/>
              <a:t>Интерактивное создание шаблонов отчета для последующего заполнения данными из архивов</a:t>
            </a:r>
          </a:p>
          <a:p>
            <a:pPr>
              <a:buClr>
                <a:srgbClr val="993300"/>
              </a:buClr>
            </a:pPr>
            <a:r>
              <a:rPr lang="ru-RU" sz="2000" b="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Вывод данных на несколько листов одной книги </a:t>
            </a:r>
            <a:r>
              <a:rPr lang="en-US" sz="2000" b="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Excel</a:t>
            </a:r>
            <a:endParaRPr lang="ru-RU" sz="2000" b="0" dirty="0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  <a:p>
            <a:pPr>
              <a:buClr>
                <a:srgbClr val="993300"/>
              </a:buClr>
            </a:pPr>
            <a:r>
              <a:rPr lang="ru-RU" sz="2000" b="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Применение формул </a:t>
            </a:r>
            <a:r>
              <a:rPr lang="ru-RU" sz="2000" b="0" dirty="0" err="1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Excel</a:t>
            </a:r>
            <a:r>
              <a:rPr lang="ru-RU" sz="2000" b="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по мере заполнения отчета данными</a:t>
            </a:r>
          </a:p>
          <a:p>
            <a:pPr>
              <a:buClr>
                <a:srgbClr val="993300"/>
              </a:buClr>
            </a:pPr>
            <a:r>
              <a:rPr lang="ru-RU" sz="2000" b="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Анализ и обработка данных из готовых отчетов с использованием всех возможностей  M</a:t>
            </a:r>
            <a:r>
              <a:rPr lang="en-US" sz="2000" b="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s</a:t>
            </a:r>
            <a:r>
              <a:rPr lang="ru-RU" sz="2000" b="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ru-RU" sz="2000" b="0" dirty="0" err="1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Excel</a:t>
            </a:r>
            <a:r>
              <a:rPr lang="ru-RU" sz="2000" b="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(шрифты, цвета, условное форматирование, формулы, гистограммы и т.д</a:t>
            </a:r>
            <a:r>
              <a:rPr lang="ru-RU" sz="2000" b="0" dirty="0" smtClean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.)</a:t>
            </a:r>
            <a:endParaRPr lang="ru-RU" sz="2000" b="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573016"/>
            <a:ext cx="313064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3043" y="2780928"/>
            <a:ext cx="6198182" cy="3888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9728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872" y="116632"/>
            <a:ext cx="8229600" cy="1139825"/>
          </a:xfrm>
        </p:spPr>
        <p:txBody>
          <a:bodyPr/>
          <a:lstStyle/>
          <a:p>
            <a:r>
              <a:rPr lang="ru-RU" dirty="0" smtClean="0"/>
              <a:t>АРМ инженера РЗА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496" y="692696"/>
            <a:ext cx="8229600" cy="1224135"/>
          </a:xfrm>
        </p:spPr>
        <p:txBody>
          <a:bodyPr/>
          <a:lstStyle/>
          <a:p>
            <a:r>
              <a:rPr lang="ru-RU" sz="2000" b="0" dirty="0" smtClean="0"/>
              <a:t>Удаленный доступ к данным релейного сервера</a:t>
            </a:r>
          </a:p>
          <a:p>
            <a:r>
              <a:rPr lang="ru-RU" sz="2000" b="0" dirty="0" smtClean="0"/>
              <a:t>Конфигурирование </a:t>
            </a:r>
            <a:r>
              <a:rPr lang="ru-RU" sz="2000" b="0" dirty="0"/>
              <a:t>релейного сервера</a:t>
            </a:r>
            <a:endParaRPr lang="ru-RU" sz="2000" b="0" dirty="0" smtClean="0"/>
          </a:p>
          <a:p>
            <a:r>
              <a:rPr lang="ru-RU" sz="2000" b="0" dirty="0" smtClean="0"/>
              <a:t>Просмотр и анализ зарегистрированной информации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844824"/>
            <a:ext cx="7128792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/>
              <a:t>Конфигурирование сервера РЗА</a:t>
            </a:r>
            <a:endParaRPr lang="ru-RU" sz="3200" dirty="0"/>
          </a:p>
        </p:txBody>
      </p:sp>
      <p:sp>
        <p:nvSpPr>
          <p:cNvPr id="118787" name="Содержимое 2"/>
          <p:cNvSpPr>
            <a:spLocks noGrp="1"/>
          </p:cNvSpPr>
          <p:nvPr>
            <p:ph idx="1"/>
          </p:nvPr>
        </p:nvSpPr>
        <p:spPr>
          <a:xfrm>
            <a:off x="35496" y="620688"/>
            <a:ext cx="8712968" cy="2664296"/>
          </a:xfrm>
        </p:spPr>
        <p:txBody>
          <a:bodyPr/>
          <a:lstStyle/>
          <a:p>
            <a:pPr eaLnBrk="1" hangingPunct="1"/>
            <a:r>
              <a:rPr lang="ru-RU" sz="2000" b="0" dirty="0" smtClean="0"/>
              <a:t>Создание, просмотр и изменение иерархической структуры объектов</a:t>
            </a:r>
          </a:p>
          <a:p>
            <a:pPr eaLnBrk="1" hangingPunct="1"/>
            <a:r>
              <a:rPr lang="ru-RU" sz="2000" b="0" dirty="0" smtClean="0"/>
              <a:t>Добавление в иерархию объектов, новых присоединений и точек регистрации</a:t>
            </a:r>
            <a:endParaRPr lang="en-US" sz="2000" b="0" dirty="0" smtClean="0"/>
          </a:p>
          <a:p>
            <a:pPr eaLnBrk="1" hangingPunct="1"/>
            <a:r>
              <a:rPr lang="ru-RU" sz="2000" b="0" dirty="0" smtClean="0"/>
              <a:t>Модификация и удаление уже существующих в иерархии объектов</a:t>
            </a:r>
          </a:p>
          <a:p>
            <a:r>
              <a:rPr lang="ru-RU" sz="2000" b="0" dirty="0" smtClean="0"/>
              <a:t>Добавление и модификация устройств, задание типа устройства и вида его использования, серийного номера, даты изготовления, дополнительной информации</a:t>
            </a:r>
          </a:p>
          <a:p>
            <a:pPr eaLnBrk="1" hangingPunct="1"/>
            <a:endParaRPr lang="ru-RU" sz="2000" b="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781375"/>
            <a:ext cx="3549503" cy="2095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3284984"/>
            <a:ext cx="5278760" cy="339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0413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3"/>
            <a:ext cx="8229600" cy="720080"/>
          </a:xfrm>
        </p:spPr>
        <p:txBody>
          <a:bodyPr/>
          <a:lstStyle/>
          <a:p>
            <a:r>
              <a:rPr lang="ru-RU" dirty="0" smtClean="0"/>
              <a:t>Конфигурирование сервера РЗА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836712"/>
            <a:ext cx="8496944" cy="5400600"/>
          </a:xfrm>
        </p:spPr>
        <p:txBody>
          <a:bodyPr/>
          <a:lstStyle/>
          <a:p>
            <a:pPr eaLnBrk="1" hangingPunct="1"/>
            <a:r>
              <a:rPr lang="ru-RU" sz="2000" b="0" dirty="0"/>
              <a:t>Привязка устройства к точке регистрации и каналу связи, задание даты ввода в эксплуатацию, вывод из эксплуатации</a:t>
            </a:r>
          </a:p>
          <a:p>
            <a:r>
              <a:rPr lang="ru-RU" sz="2000" b="0" dirty="0"/>
              <a:t>Ручное добавление срабатываний и файлов осциллограмм (например, при отсутствии связи с устройством)</a:t>
            </a:r>
          </a:p>
          <a:p>
            <a:r>
              <a:rPr lang="ru-RU" sz="2000" b="0" dirty="0"/>
              <a:t>Задание экспертной оценки и комментариев для </a:t>
            </a:r>
            <a:r>
              <a:rPr lang="ru-RU" sz="2000" b="0" dirty="0" smtClean="0"/>
              <a:t>срабатывания</a:t>
            </a:r>
          </a:p>
          <a:p>
            <a:pPr eaLnBrk="1" hangingPunct="1"/>
            <a:r>
              <a:rPr lang="ru-RU" sz="2000" b="0" dirty="0"/>
              <a:t>Просмотр иерархии объектов в виде древовидной структуры</a:t>
            </a:r>
          </a:p>
          <a:p>
            <a:pPr eaLnBrk="1" hangingPunct="1"/>
            <a:r>
              <a:rPr lang="ru-RU" sz="2000" b="0" dirty="0"/>
              <a:t>Просмотр списка устройств с возможностью быстрой фильтрации по типу устройства и/или виду его использования</a:t>
            </a:r>
          </a:p>
          <a:p>
            <a:r>
              <a:rPr lang="ru-RU" sz="2000" b="0" dirty="0"/>
              <a:t>Просмотр полной информации об устройстве</a:t>
            </a:r>
          </a:p>
          <a:p>
            <a:r>
              <a:rPr lang="ru-RU" sz="2000" b="0" dirty="0"/>
              <a:t>Отображение наличия/отсутствия привязки устройства к точке регистрации или каналу связи, фильтрация устройств по этим признакам</a:t>
            </a:r>
          </a:p>
          <a:p>
            <a:pPr eaLnBrk="1" hangingPunct="1"/>
            <a:r>
              <a:rPr lang="ru-RU" sz="2000" b="0" dirty="0"/>
              <a:t>Просмотр устройств</a:t>
            </a:r>
            <a:r>
              <a:rPr lang="ru-RU" sz="2000" b="0" dirty="0" smtClean="0"/>
              <a:t>, привязанных </a:t>
            </a:r>
            <a:r>
              <a:rPr lang="ru-RU" sz="2000" b="0" dirty="0"/>
              <a:t>к </a:t>
            </a:r>
            <a:r>
              <a:rPr lang="ru-RU" sz="2000" b="0" dirty="0" smtClean="0"/>
              <a:t>конкретной точке регистрации</a:t>
            </a:r>
          </a:p>
          <a:p>
            <a:r>
              <a:rPr lang="ru-RU" sz="2000" b="0" dirty="0"/>
              <a:t>Просмотр информации о срабатывании, включая параметры срабатывания и информацию об устройстве, на котором произошло </a:t>
            </a:r>
            <a:r>
              <a:rPr lang="ru-RU" sz="2000" b="0" dirty="0" smtClean="0"/>
              <a:t>срабатывание</a:t>
            </a:r>
            <a:endParaRPr lang="ru-RU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012" y="116632"/>
            <a:ext cx="7107702" cy="563563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/>
              <a:t>Инструменты</a:t>
            </a:r>
            <a:endParaRPr lang="ru-RU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068960"/>
            <a:ext cx="1617060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068960"/>
            <a:ext cx="1542198" cy="3109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5955" name="Содержимое 2"/>
          <p:cNvSpPr>
            <a:spLocks noGrp="1"/>
          </p:cNvSpPr>
          <p:nvPr>
            <p:ph idx="1"/>
          </p:nvPr>
        </p:nvSpPr>
        <p:spPr>
          <a:xfrm>
            <a:off x="0" y="764704"/>
            <a:ext cx="9108504" cy="1728192"/>
          </a:xfrm>
        </p:spPr>
        <p:txBody>
          <a:bodyPr/>
          <a:lstStyle/>
          <a:p>
            <a:pPr marL="0" indent="0">
              <a:buNone/>
            </a:pPr>
            <a:r>
              <a:rPr lang="ru-RU" sz="2000" b="0" dirty="0" smtClean="0">
                <a:latin typeface="Arial Narrow" pitchFamily="34" charset="0"/>
              </a:rPr>
              <a:t>Для просмотра и задания настроек вида программы или графиков используются сетки свойств, отображающие полезную информацию и позволяющие задать:</a:t>
            </a:r>
            <a:endParaRPr lang="en-US" sz="2000" b="0" dirty="0" smtClean="0">
              <a:latin typeface="Arial Narrow" pitchFamily="34" charset="0"/>
            </a:endParaRPr>
          </a:p>
          <a:p>
            <a:pPr>
              <a:buClr>
                <a:srgbClr val="993300"/>
              </a:buClr>
              <a:buSzPct val="100000"/>
            </a:pPr>
            <a:r>
              <a:rPr lang="ru-RU" sz="2000" b="0" dirty="0" smtClean="0">
                <a:latin typeface="Arial Narrow" pitchFamily="34" charset="0"/>
              </a:rPr>
              <a:t>Для графиков – цвет и толщину линии, типа маркера, способ соединения точек</a:t>
            </a:r>
          </a:p>
          <a:p>
            <a:pPr>
              <a:buClr>
                <a:srgbClr val="993300"/>
              </a:buClr>
              <a:buSzPct val="100000"/>
            </a:pPr>
            <a:r>
              <a:rPr lang="ru-RU" sz="2000" b="0" dirty="0" smtClean="0">
                <a:latin typeface="Arial Narrow" pitchFamily="34" charset="0"/>
              </a:rPr>
              <a:t>Настройка вида программы - цвета фона, координатных осей, легенды, линий сетки, шрифт и цвет подписей осей и легенды, их скрытие или отображение</a:t>
            </a:r>
          </a:p>
          <a:p>
            <a:pPr>
              <a:buClr>
                <a:srgbClr val="993300"/>
              </a:buClr>
              <a:buSzPct val="100000"/>
            </a:pPr>
            <a:r>
              <a:rPr lang="ru-RU" sz="2000" b="0" dirty="0" smtClean="0">
                <a:latin typeface="Arial Narrow" pitchFamily="34" charset="0"/>
              </a:rPr>
              <a:t>Просмотр минимального </a:t>
            </a:r>
            <a:r>
              <a:rPr lang="ru-RU" sz="2000" b="0" dirty="0">
                <a:latin typeface="Arial Narrow" pitchFamily="34" charset="0"/>
              </a:rPr>
              <a:t>и максимального </a:t>
            </a:r>
            <a:r>
              <a:rPr lang="ru-RU" sz="2000" b="0" dirty="0" smtClean="0">
                <a:latin typeface="Arial Narrow" pitchFamily="34" charset="0"/>
              </a:rPr>
              <a:t>значения по Х и </a:t>
            </a:r>
            <a:r>
              <a:rPr lang="en-US" sz="2000" b="0" dirty="0" smtClean="0">
                <a:latin typeface="Arial Narrow" pitchFamily="34" charset="0"/>
              </a:rPr>
              <a:t>Y</a:t>
            </a:r>
            <a:r>
              <a:rPr lang="ru-RU" sz="2000" b="0" dirty="0" smtClean="0">
                <a:latin typeface="Arial Narrow" pitchFamily="34" charset="0"/>
              </a:rPr>
              <a:t>, </a:t>
            </a:r>
            <a:r>
              <a:rPr lang="ru-RU" sz="2000" b="0" dirty="0">
                <a:latin typeface="Arial Narrow" pitchFamily="34" charset="0"/>
              </a:rPr>
              <a:t>количества измерений</a:t>
            </a:r>
            <a:endParaRPr lang="ru-RU" sz="2000" b="0" dirty="0" smtClean="0">
              <a:latin typeface="Arial Narrow" pitchFamily="34" charset="0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 bwMode="auto">
          <a:xfrm>
            <a:off x="35496" y="2924944"/>
            <a:ext cx="3816324" cy="2490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5711A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5711A"/>
              </a:buClr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5711A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5711A"/>
              </a:buClr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5711A"/>
              </a:buClr>
              <a:buFont typeface="Wingdings" pitchFamily="2" charset="2"/>
              <a:buChar char="§"/>
              <a:defRPr sz="12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Дополнительные окна-панели:</a:t>
            </a:r>
          </a:p>
          <a:p>
            <a:pPr>
              <a:buClr>
                <a:srgbClr val="993300"/>
              </a:buClr>
              <a:buFont typeface="Wingdings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</a:rPr>
              <a:t>Панель со списком открытых сигналов позволяет быстрого скрывать/отображать графики соответствующих сигналов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buClr>
                <a:srgbClr val="993300"/>
              </a:buClr>
              <a:buFont typeface="Wingdings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</a:rPr>
              <a:t>Панель со списком значений по выбранному сигналу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567797"/>
            <a:ext cx="1381413" cy="166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068960"/>
            <a:ext cx="1394766" cy="1427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6137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2852"/>
            <a:ext cx="7107702" cy="563563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/>
              <a:t>Инструменты</a:t>
            </a:r>
            <a:endParaRPr lang="ru-RU" sz="3200" dirty="0"/>
          </a:p>
        </p:txBody>
      </p:sp>
      <p:sp>
        <p:nvSpPr>
          <p:cNvPr id="126979" name="Содержимое 2"/>
          <p:cNvSpPr>
            <a:spLocks noGrp="1"/>
          </p:cNvSpPr>
          <p:nvPr>
            <p:ph idx="1"/>
          </p:nvPr>
        </p:nvSpPr>
        <p:spPr>
          <a:xfrm>
            <a:off x="107504" y="692696"/>
            <a:ext cx="4536504" cy="3024336"/>
          </a:xfrm>
        </p:spPr>
        <p:txBody>
          <a:bodyPr/>
          <a:lstStyle/>
          <a:p>
            <a:r>
              <a:rPr lang="ru-RU" sz="2000" b="0" dirty="0" smtClean="0"/>
              <a:t>Панель спектра отображает спектр выбранного </a:t>
            </a:r>
            <a:r>
              <a:rPr lang="ru-RU" sz="2000" b="0" dirty="0"/>
              <a:t>сигнала в заданный момент времени</a:t>
            </a:r>
          </a:p>
          <a:p>
            <a:pPr eaLnBrk="1" hangingPunct="1"/>
            <a:r>
              <a:rPr lang="ru-RU" sz="2000" b="0" dirty="0" smtClean="0"/>
              <a:t>Панель векторной диаграммы (ВД) отображает ВД для выбранных сигналов в заданный момент времени</a:t>
            </a:r>
          </a:p>
          <a:p>
            <a:pPr eaLnBrk="1" hangingPunct="1"/>
            <a:r>
              <a:rPr lang="ru-RU" sz="2000" b="0" dirty="0" smtClean="0"/>
              <a:t>Момент времени задается при помощи инструмента курсор</a:t>
            </a:r>
            <a:endParaRPr lang="en-US" sz="2000" b="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4473" y="1124744"/>
            <a:ext cx="2009775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8513" y="1124744"/>
            <a:ext cx="2085975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89040"/>
            <a:ext cx="459105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6505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2643182"/>
          </a:xfrm>
          <a:prstGeom prst="rect">
            <a:avLst/>
          </a:prstGeom>
          <a:gradFill>
            <a:gsLst>
              <a:gs pos="0">
                <a:schemeClr val="accent1">
                  <a:alpha val="14000"/>
                </a:schemeClr>
              </a:gs>
              <a:gs pos="32000">
                <a:schemeClr val="bg1">
                  <a:alpha val="92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6" name="Picture 2" descr="C:\Users\kurdina\Desktop\lu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8492"/>
            <a:ext cx="2068833" cy="206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ecuritylab.ru/upload/iblock/9d8/9d8f5708f23445480ccf42a770c926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692" y="400506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7504" y="129406"/>
            <a:ext cx="655314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</a:t>
            </a:r>
            <a:r>
              <a:rPr lang="ru-RU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криптовый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язык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Lua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30" name="Picture 6" descr="https://encrypted-tbn1.gstatic.com/images?q=tbn:ANd9GcSbnkjYbiITQNVRP2mqX69CBuQecXEnh2ncuJWijEc1VQXQmrD0ZtiwSj9-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3068" y="2079084"/>
            <a:ext cx="1920629" cy="201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05065" y="4577060"/>
            <a:ext cx="56886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Использовался для 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создания многих компонентов «кибернетического супероружия» </a:t>
            </a:r>
            <a:r>
              <a:rPr lang="ru-RU" sz="4000" b="1" cap="all" dirty="0" err="1" smtClean="0">
                <a:ln w="9000" cmpd="sng">
                  <a:solidFill>
                    <a:srgbClr val="FFC000"/>
                  </a:solidFill>
                  <a:prstDash val="solid"/>
                </a:ln>
                <a:solidFill>
                  <a:srgbClr val="DC800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Flame</a:t>
            </a:r>
            <a:endParaRPr lang="ru-RU" sz="4000" b="1" cap="all" dirty="0" smtClean="0">
              <a:ln w="9000" cmpd="sng">
                <a:solidFill>
                  <a:srgbClr val="FFC000"/>
                </a:solidFill>
                <a:prstDash val="solid"/>
              </a:ln>
              <a:solidFill>
                <a:srgbClr val="DC800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Совместно с программами, написанными на языке с++</a:t>
            </a:r>
            <a:endParaRPr lang="ru-RU" sz="2000" b="1" cap="all" dirty="0">
              <a:ln w="9000" cmpd="sng">
                <a:solidFill>
                  <a:srgbClr val="FFC000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267744" y="1322374"/>
            <a:ext cx="4211960" cy="3150546"/>
            <a:chOff x="2267744" y="1322374"/>
            <a:chExt cx="4211960" cy="3150546"/>
          </a:xfrm>
        </p:grpSpPr>
        <p:pic>
          <p:nvPicPr>
            <p:cNvPr id="1026" name="Picture 2" descr="http://j-times.ru/wp-content/uploads/2012/06/virus3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1322374"/>
              <a:ext cx="4211960" cy="3150546"/>
            </a:xfrm>
            <a:prstGeom prst="rect">
              <a:avLst/>
            </a:prstGeom>
            <a:ln>
              <a:noFill/>
            </a:ln>
            <a:effectLst>
              <a:glow rad="127000">
                <a:schemeClr val="accent1">
                  <a:alpha val="0"/>
                </a:schemeClr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рямоугольник 8"/>
            <p:cNvSpPr/>
            <p:nvPr/>
          </p:nvSpPr>
          <p:spPr>
            <a:xfrm>
              <a:off x="2267744" y="1322374"/>
              <a:ext cx="4211960" cy="3150546"/>
            </a:xfrm>
            <a:prstGeom prst="rect">
              <a:avLst/>
            </a:prstGeom>
            <a:gradFill>
              <a:gsLst>
                <a:gs pos="0">
                  <a:schemeClr val="bg1">
                    <a:alpha val="18000"/>
                  </a:schemeClr>
                </a:gs>
                <a:gs pos="32000">
                  <a:schemeClr val="bg1">
                    <a:alpha val="25000"/>
                  </a:schemeClr>
                </a:gs>
                <a:gs pos="100000">
                  <a:schemeClr val="bg1">
                    <a:alpha val="32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97687619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0" y="0"/>
            <a:ext cx="9144000" cy="2643182"/>
          </a:xfrm>
          <a:prstGeom prst="rect">
            <a:avLst/>
          </a:prstGeom>
          <a:gradFill>
            <a:gsLst>
              <a:gs pos="0">
                <a:schemeClr val="accent1">
                  <a:alpha val="14000"/>
                </a:schemeClr>
              </a:gs>
              <a:gs pos="32000">
                <a:schemeClr val="bg1">
                  <a:alpha val="92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FFFFFF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331640" y="1524000"/>
            <a:ext cx="1371600" cy="1371600"/>
            <a:chOff x="1248" y="1680"/>
            <a:chExt cx="864" cy="864"/>
          </a:xfrm>
        </p:grpSpPr>
        <p:sp>
          <p:nvSpPr>
            <p:cNvPr id="5" name="AutoShape 4"/>
            <p:cNvSpPr>
              <a:spLocks noChangeArrowheads="1"/>
            </p:cNvSpPr>
            <p:nvPr/>
          </p:nvSpPr>
          <p:spPr bwMode="gray">
            <a:xfrm>
              <a:off x="1248" y="1680"/>
              <a:ext cx="864" cy="864"/>
            </a:xfrm>
            <a:prstGeom prst="roundRect">
              <a:avLst>
                <a:gd name="adj" fmla="val 11921"/>
              </a:avLst>
            </a:prstGeom>
            <a:solidFill>
              <a:srgbClr val="EEAD38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gray">
            <a:xfrm>
              <a:off x="1296" y="1728"/>
              <a:ext cx="431" cy="432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EEAD38">
                    <a:gamma/>
                    <a:tint val="36471"/>
                    <a:invGamma/>
                  </a:srgbClr>
                </a:gs>
                <a:gs pos="50000">
                  <a:srgbClr val="EEAD38"/>
                </a:gs>
                <a:gs pos="100000">
                  <a:srgbClr val="EEAD38">
                    <a:gamma/>
                    <a:tint val="36471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gray">
          <a:xfrm>
            <a:off x="1603102" y="1919288"/>
            <a:ext cx="7857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Lua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gray">
          <a:xfrm>
            <a:off x="1331640" y="3048000"/>
            <a:ext cx="1371600" cy="1371600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rgbClr val="3399FF"/>
              </a:gs>
              <a:gs pos="100000">
                <a:srgbClr val="3399FF">
                  <a:gamma/>
                  <a:shade val="69804"/>
                  <a:invGamma/>
                </a:srgbClr>
              </a:gs>
            </a:gsLst>
            <a:lin ang="5400000" scaled="1"/>
          </a:gradFill>
          <a:ln w="381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Freeform 8"/>
          <p:cNvSpPr>
            <a:spLocks/>
          </p:cNvSpPr>
          <p:nvPr/>
        </p:nvSpPr>
        <p:spPr bwMode="gray">
          <a:xfrm>
            <a:off x="1407840" y="3124200"/>
            <a:ext cx="684212" cy="685800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0099FF">
                  <a:gamma/>
                  <a:tint val="36471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tint val="36471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gray">
          <a:xfrm>
            <a:off x="1603102" y="3443288"/>
            <a:ext cx="7857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Lua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331640" y="4572000"/>
            <a:ext cx="1371600" cy="1371600"/>
            <a:chOff x="1248" y="1680"/>
            <a:chExt cx="864" cy="864"/>
          </a:xfrm>
        </p:grpSpPr>
        <p:sp>
          <p:nvSpPr>
            <p:cNvPr id="12" name="AutoShape 16"/>
            <p:cNvSpPr>
              <a:spLocks noChangeArrowheads="1"/>
            </p:cNvSpPr>
            <p:nvPr/>
          </p:nvSpPr>
          <p:spPr bwMode="gray">
            <a:xfrm>
              <a:off x="1248" y="1680"/>
              <a:ext cx="864" cy="86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3BCFA1"/>
                </a:gs>
                <a:gs pos="100000">
                  <a:srgbClr val="3BCFA1">
                    <a:gamma/>
                    <a:shade val="69804"/>
                    <a:invGamma/>
                  </a:srgbClr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gray">
            <a:xfrm>
              <a:off x="1296" y="1728"/>
              <a:ext cx="431" cy="432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3BCFA1">
                    <a:gamma/>
                    <a:tint val="36471"/>
                    <a:invGamma/>
                  </a:srgbClr>
                </a:gs>
                <a:gs pos="50000">
                  <a:srgbClr val="3BCFA1"/>
                </a:gs>
                <a:gs pos="100000">
                  <a:srgbClr val="3BCFA1">
                    <a:gamma/>
                    <a:tint val="36471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4" name="Text Box 18"/>
          <p:cNvSpPr txBox="1">
            <a:spLocks noChangeArrowheads="1"/>
          </p:cNvSpPr>
          <p:nvPr/>
        </p:nvSpPr>
        <p:spPr bwMode="gray">
          <a:xfrm>
            <a:off x="1603102" y="4967288"/>
            <a:ext cx="7857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Lua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2812777" y="1524000"/>
            <a:ext cx="5181600" cy="1374775"/>
            <a:chOff x="1728" y="1920"/>
            <a:chExt cx="3264" cy="866"/>
          </a:xfrm>
        </p:grpSpPr>
        <p:grpSp>
          <p:nvGrpSpPr>
            <p:cNvPr id="11" name="Group 20"/>
            <p:cNvGrpSpPr>
              <a:grpSpLocks/>
            </p:cNvGrpSpPr>
            <p:nvPr/>
          </p:nvGrpSpPr>
          <p:grpSpPr bwMode="auto">
            <a:xfrm>
              <a:off x="1728" y="1920"/>
              <a:ext cx="3264" cy="866"/>
              <a:chOff x="1728" y="1920"/>
              <a:chExt cx="3264" cy="866"/>
            </a:xfrm>
          </p:grpSpPr>
          <p:sp>
            <p:nvSpPr>
              <p:cNvPr id="18" name="AutoShape 21"/>
              <p:cNvSpPr>
                <a:spLocks noChangeArrowheads="1"/>
              </p:cNvSpPr>
              <p:nvPr/>
            </p:nvSpPr>
            <p:spPr bwMode="gray">
              <a:xfrm>
                <a:off x="1728" y="1920"/>
                <a:ext cx="3264" cy="866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FBEBD1"/>
                  </a:gs>
                  <a:gs pos="50000">
                    <a:srgbClr val="FBEBD1">
                      <a:gamma/>
                      <a:tint val="0"/>
                      <a:invGamma/>
                    </a:srgbClr>
                  </a:gs>
                  <a:gs pos="100000">
                    <a:srgbClr val="FBEBD1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9" name="Freeform 22"/>
              <p:cNvSpPr>
                <a:spLocks/>
              </p:cNvSpPr>
              <p:nvPr/>
            </p:nvSpPr>
            <p:spPr bwMode="gray">
              <a:xfrm>
                <a:off x="1776" y="1968"/>
                <a:ext cx="431" cy="432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7" name="Text Box 23"/>
            <p:cNvSpPr txBox="1">
              <a:spLocks noChangeArrowheads="1"/>
            </p:cNvSpPr>
            <p:nvPr/>
          </p:nvSpPr>
          <p:spPr bwMode="gray">
            <a:xfrm>
              <a:off x="1920" y="2077"/>
              <a:ext cx="2928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ru-RU" dirty="0" smtClean="0">
                  <a:solidFill>
                    <a:srgbClr val="000000"/>
                  </a:solidFill>
                </a:rPr>
                <a:t>Используется во </a:t>
              </a:r>
              <a:r>
                <a:rPr lang="ru-RU" dirty="0">
                  <a:solidFill>
                    <a:srgbClr val="000000"/>
                  </a:solidFill>
                </a:rPr>
                <a:t>многих промышленных </a:t>
              </a:r>
              <a:r>
                <a:rPr lang="ru-RU" dirty="0" smtClean="0">
                  <a:solidFill>
                    <a:srgbClr val="000000"/>
                  </a:solidFill>
                </a:rPr>
                <a:t>приложениях</a:t>
              </a:r>
            </a:p>
            <a:p>
              <a:pPr algn="ctr"/>
              <a:r>
                <a:rPr lang="ru-RU" dirty="0" smtClean="0">
                  <a:solidFill>
                    <a:srgbClr val="000000"/>
                  </a:solidFill>
                </a:rPr>
                <a:t>(</a:t>
              </a:r>
              <a:r>
                <a:rPr lang="en-US" b="1" dirty="0">
                  <a:solidFill>
                    <a:srgbClr val="000000"/>
                  </a:solidFill>
                </a:rPr>
                <a:t>Adobe Photoshop </a:t>
              </a:r>
              <a:r>
                <a:rPr lang="en-US" b="1" dirty="0" err="1" smtClean="0">
                  <a:solidFill>
                    <a:srgbClr val="000000"/>
                  </a:solidFill>
                </a:rPr>
                <a:t>Lightroom</a:t>
              </a:r>
              <a:r>
                <a:rPr lang="ru-RU" dirty="0" smtClean="0">
                  <a:solidFill>
                    <a:srgbClr val="000000"/>
                  </a:solidFill>
                </a:rPr>
                <a:t>)</a:t>
              </a:r>
              <a:endParaRPr lang="ru-RU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5" name="Group 29"/>
          <p:cNvGrpSpPr>
            <a:grpSpLocks/>
          </p:cNvGrpSpPr>
          <p:nvPr/>
        </p:nvGrpSpPr>
        <p:grpSpPr bwMode="auto">
          <a:xfrm>
            <a:off x="2812777" y="3048000"/>
            <a:ext cx="5181600" cy="1374775"/>
            <a:chOff x="1728" y="1920"/>
            <a:chExt cx="3264" cy="866"/>
          </a:xfrm>
        </p:grpSpPr>
        <p:grpSp>
          <p:nvGrpSpPr>
            <p:cNvPr id="16" name="Group 30"/>
            <p:cNvGrpSpPr>
              <a:grpSpLocks/>
            </p:cNvGrpSpPr>
            <p:nvPr/>
          </p:nvGrpSpPr>
          <p:grpSpPr bwMode="auto">
            <a:xfrm>
              <a:off x="1728" y="1920"/>
              <a:ext cx="3264" cy="866"/>
              <a:chOff x="1728" y="1920"/>
              <a:chExt cx="3264" cy="866"/>
            </a:xfrm>
          </p:grpSpPr>
          <p:sp>
            <p:nvSpPr>
              <p:cNvPr id="23" name="AutoShape 31"/>
              <p:cNvSpPr>
                <a:spLocks noChangeArrowheads="1"/>
              </p:cNvSpPr>
              <p:nvPr/>
            </p:nvSpPr>
            <p:spPr bwMode="gray">
              <a:xfrm>
                <a:off x="1728" y="1920"/>
                <a:ext cx="3264" cy="866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CCECFF"/>
                  </a:gs>
                  <a:gs pos="50000">
                    <a:srgbClr val="CCECFF">
                      <a:gamma/>
                      <a:tint val="0"/>
                      <a:invGamma/>
                    </a:srgbClr>
                  </a:gs>
                  <a:gs pos="100000">
                    <a:srgbClr val="CCECFF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4" name="Freeform 32"/>
              <p:cNvSpPr>
                <a:spLocks/>
              </p:cNvSpPr>
              <p:nvPr/>
            </p:nvSpPr>
            <p:spPr bwMode="gray">
              <a:xfrm>
                <a:off x="1776" y="1968"/>
                <a:ext cx="431" cy="432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2" name="Text Box 33"/>
            <p:cNvSpPr txBox="1">
              <a:spLocks noChangeArrowheads="1"/>
            </p:cNvSpPr>
            <p:nvPr/>
          </p:nvSpPr>
          <p:spPr bwMode="gray">
            <a:xfrm>
              <a:off x="1902" y="2037"/>
              <a:ext cx="2928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ru-RU" dirty="0" smtClean="0">
                  <a:solidFill>
                    <a:srgbClr val="000000"/>
                  </a:solidFill>
                </a:rPr>
                <a:t>Применятся в </a:t>
              </a:r>
              <a:r>
                <a:rPr lang="ru-RU" dirty="0">
                  <a:solidFill>
                    <a:srgbClr val="000000"/>
                  </a:solidFill>
                </a:rPr>
                <a:t>качестве промежуточного программного обеспечения для </a:t>
              </a:r>
              <a:r>
                <a:rPr lang="ru-RU" b="1" dirty="0">
                  <a:solidFill>
                    <a:srgbClr val="000000"/>
                  </a:solidFill>
                </a:rPr>
                <a:t>цифрового телевидения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0" name="Group 34"/>
          <p:cNvGrpSpPr>
            <a:grpSpLocks/>
          </p:cNvGrpSpPr>
          <p:nvPr/>
        </p:nvGrpSpPr>
        <p:grpSpPr bwMode="auto">
          <a:xfrm>
            <a:off x="2812777" y="4572000"/>
            <a:ext cx="5181600" cy="1374775"/>
            <a:chOff x="1728" y="1920"/>
            <a:chExt cx="3264" cy="866"/>
          </a:xfrm>
        </p:grpSpPr>
        <p:grpSp>
          <p:nvGrpSpPr>
            <p:cNvPr id="21" name="Group 35"/>
            <p:cNvGrpSpPr>
              <a:grpSpLocks/>
            </p:cNvGrpSpPr>
            <p:nvPr/>
          </p:nvGrpSpPr>
          <p:grpSpPr bwMode="auto">
            <a:xfrm>
              <a:off x="1728" y="1920"/>
              <a:ext cx="3264" cy="866"/>
              <a:chOff x="1728" y="1920"/>
              <a:chExt cx="3264" cy="866"/>
            </a:xfrm>
          </p:grpSpPr>
          <p:sp>
            <p:nvSpPr>
              <p:cNvPr id="28" name="AutoShape 36"/>
              <p:cNvSpPr>
                <a:spLocks noChangeArrowheads="1"/>
              </p:cNvSpPr>
              <p:nvPr/>
            </p:nvSpPr>
            <p:spPr bwMode="gray">
              <a:xfrm>
                <a:off x="1728" y="1920"/>
                <a:ext cx="3264" cy="866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BF5CD"/>
                  </a:gs>
                  <a:gs pos="50000">
                    <a:srgbClr val="DBF5CD">
                      <a:gamma/>
                      <a:tint val="0"/>
                      <a:invGamma/>
                    </a:srgbClr>
                  </a:gs>
                  <a:gs pos="100000">
                    <a:srgbClr val="DBF5CD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" name="Freeform 37"/>
              <p:cNvSpPr>
                <a:spLocks/>
              </p:cNvSpPr>
              <p:nvPr/>
            </p:nvSpPr>
            <p:spPr bwMode="gray">
              <a:xfrm>
                <a:off x="1776" y="1968"/>
                <a:ext cx="431" cy="432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7" name="Text Box 38"/>
            <p:cNvSpPr txBox="1">
              <a:spLocks noChangeArrowheads="1"/>
            </p:cNvSpPr>
            <p:nvPr/>
          </p:nvSpPr>
          <p:spPr bwMode="gray">
            <a:xfrm>
              <a:off x="1920" y="2108"/>
              <a:ext cx="2928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ru-RU" dirty="0" smtClean="0">
                  <a:solidFill>
                    <a:srgbClr val="000000"/>
                  </a:solidFill>
                </a:rPr>
                <a:t>Является </a:t>
              </a:r>
              <a:r>
                <a:rPr lang="ru-RU" dirty="0">
                  <a:solidFill>
                    <a:srgbClr val="000000"/>
                  </a:solidFill>
                </a:rPr>
                <a:t>ведущим скриптовым языком в разработке </a:t>
              </a:r>
              <a:r>
                <a:rPr lang="ru-RU" b="1" dirty="0">
                  <a:solidFill>
                    <a:srgbClr val="000000"/>
                  </a:solidFill>
                </a:rPr>
                <a:t>компьютерных</a:t>
              </a:r>
              <a:r>
                <a:rPr lang="ru-RU" dirty="0">
                  <a:solidFill>
                    <a:srgbClr val="000000"/>
                  </a:solidFill>
                </a:rPr>
                <a:t> </a:t>
              </a:r>
              <a:r>
                <a:rPr lang="ru-RU" b="1" dirty="0">
                  <a:solidFill>
                    <a:srgbClr val="000000"/>
                  </a:solidFill>
                </a:rPr>
                <a:t>игр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3995936" y="116632"/>
            <a:ext cx="50145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ПРИМенение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LUA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5" name="Picture 2" descr="C:\Users\kurdina\Desktop\lu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5877272"/>
            <a:ext cx="997200" cy="99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0279222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512" y="0"/>
            <a:ext cx="9144000" cy="2643182"/>
          </a:xfrm>
          <a:prstGeom prst="rect">
            <a:avLst/>
          </a:prstGeom>
          <a:gradFill>
            <a:gsLst>
              <a:gs pos="0">
                <a:schemeClr val="accent1">
                  <a:alpha val="14000"/>
                </a:schemeClr>
              </a:gs>
              <a:gs pos="32000">
                <a:schemeClr val="bg1">
                  <a:alpha val="92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08919" y="116632"/>
            <a:ext cx="598356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Использование 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LUA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069490" y="4653136"/>
            <a:ext cx="2124075" cy="1852613"/>
            <a:chOff x="2057" y="862"/>
            <a:chExt cx="1549" cy="1351"/>
          </a:xfrm>
        </p:grpSpPr>
        <p:sp>
          <p:nvSpPr>
            <p:cNvPr id="9" name="AutoShape 5"/>
            <p:cNvSpPr>
              <a:spLocks noChangeArrowheads="1"/>
            </p:cNvSpPr>
            <p:nvPr/>
          </p:nvSpPr>
          <p:spPr bwMode="gray">
            <a:xfrm>
              <a:off x="2070" y="885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AutoShape 6"/>
            <p:cNvSpPr>
              <a:spLocks noChangeArrowheads="1"/>
            </p:cNvSpPr>
            <p:nvPr/>
          </p:nvSpPr>
          <p:spPr bwMode="gray">
            <a:xfrm>
              <a:off x="2057" y="862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AutoShape 7"/>
            <p:cNvSpPr>
              <a:spLocks noChangeArrowheads="1"/>
            </p:cNvSpPr>
            <p:nvPr/>
          </p:nvSpPr>
          <p:spPr bwMode="gray">
            <a:xfrm>
              <a:off x="2147" y="942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009999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903180" y="1412776"/>
            <a:ext cx="2124075" cy="1852612"/>
            <a:chOff x="1110" y="2656"/>
            <a:chExt cx="1549" cy="1351"/>
          </a:xfrm>
        </p:grpSpPr>
        <p:sp>
          <p:nvSpPr>
            <p:cNvPr id="13" name="AutoShape 9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AutoShape 10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AutoShape 11"/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0099CC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307066" y="3263536"/>
            <a:ext cx="1656000" cy="1389600"/>
            <a:chOff x="3174" y="2656"/>
            <a:chExt cx="1549" cy="1351"/>
          </a:xfrm>
        </p:grpSpPr>
        <p:sp>
          <p:nvSpPr>
            <p:cNvPr id="17" name="AutoShape 13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AutoShape 14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AutoShape 15"/>
            <p:cNvSpPr>
              <a:spLocks noChangeArrowheads="1"/>
            </p:cNvSpPr>
            <p:nvPr/>
          </p:nvSpPr>
          <p:spPr bwMode="gray">
            <a:xfrm>
              <a:off x="3264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0099CC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0" name="Text Box 16"/>
          <p:cNvSpPr txBox="1">
            <a:spLocks noChangeArrowheads="1"/>
          </p:cNvSpPr>
          <p:nvPr/>
        </p:nvSpPr>
        <p:spPr bwMode="gray">
          <a:xfrm>
            <a:off x="6235133" y="5127257"/>
            <a:ext cx="1787669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300" b="1" kern="0" dirty="0" smtClean="0">
                <a:solidFill>
                  <a:srgbClr val="FFFFFF"/>
                </a:solidFill>
              </a:rPr>
              <a:t>Основная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300" b="1" kern="0" dirty="0" smtClean="0">
                <a:solidFill>
                  <a:srgbClr val="FFFFFF"/>
                </a:solidFill>
              </a:rPr>
              <a:t>программа</a:t>
            </a:r>
            <a:endParaRPr kumimoji="0" lang="en-US" sz="23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gray">
          <a:xfrm>
            <a:off x="1329548" y="1920949"/>
            <a:ext cx="12747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Скрипт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noProof="0" dirty="0" smtClean="0">
                <a:solidFill>
                  <a:srgbClr val="FFFFFF"/>
                </a:solidFill>
              </a:rPr>
              <a:t>LUA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gray">
          <a:xfrm>
            <a:off x="305857" y="3769876"/>
            <a:ext cx="166827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 smtClean="0">
                <a:solidFill>
                  <a:srgbClr val="FFFFFF"/>
                </a:solidFill>
              </a:rPr>
              <a:t>Математические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 smtClean="0">
                <a:solidFill>
                  <a:srgbClr val="FFFFFF"/>
                </a:solidFill>
              </a:rPr>
              <a:t> формулы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1974130" y="3265388"/>
            <a:ext cx="1656938" cy="1387748"/>
            <a:chOff x="3174" y="2656"/>
            <a:chExt cx="1549" cy="1351"/>
          </a:xfrm>
        </p:grpSpPr>
        <p:sp>
          <p:nvSpPr>
            <p:cNvPr id="24" name="AutoShape 13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AutoShape 14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AutoShape 15"/>
            <p:cNvSpPr>
              <a:spLocks noChangeArrowheads="1"/>
            </p:cNvSpPr>
            <p:nvPr/>
          </p:nvSpPr>
          <p:spPr bwMode="gray">
            <a:xfrm>
              <a:off x="3264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0099CC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7" name="Text Box 18"/>
          <p:cNvSpPr txBox="1">
            <a:spLocks noChangeArrowheads="1"/>
          </p:cNvSpPr>
          <p:nvPr/>
        </p:nvSpPr>
        <p:spPr bwMode="gray">
          <a:xfrm>
            <a:off x="2091938" y="3789040"/>
            <a:ext cx="14462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 smtClean="0">
                <a:solidFill>
                  <a:srgbClr val="FFFFFF"/>
                </a:solidFill>
              </a:rPr>
              <a:t>Сложные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алгоритмы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8" name="Стрелка вверх 27"/>
          <p:cNvSpPr/>
          <p:nvPr/>
        </p:nvSpPr>
        <p:spPr>
          <a:xfrm>
            <a:off x="2684071" y="3410808"/>
            <a:ext cx="250961" cy="360040"/>
          </a:xfrm>
          <a:prstGeom prst="up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верх 29"/>
          <p:cNvSpPr/>
          <p:nvPr/>
        </p:nvSpPr>
        <p:spPr>
          <a:xfrm>
            <a:off x="997134" y="3410808"/>
            <a:ext cx="250961" cy="360040"/>
          </a:xfrm>
          <a:prstGeom prst="up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Picture 2" descr="C:\Users\kurdina\Desktop\lu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864760"/>
            <a:ext cx="997134" cy="99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5473563" y="3263536"/>
            <a:ext cx="1656000" cy="1389600"/>
            <a:chOff x="2057" y="862"/>
            <a:chExt cx="1549" cy="1351"/>
          </a:xfrm>
        </p:grpSpPr>
        <p:sp>
          <p:nvSpPr>
            <p:cNvPr id="46" name="AutoShape 5"/>
            <p:cNvSpPr>
              <a:spLocks noChangeArrowheads="1"/>
            </p:cNvSpPr>
            <p:nvPr/>
          </p:nvSpPr>
          <p:spPr bwMode="gray">
            <a:xfrm>
              <a:off x="2070" y="885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AutoShape 6"/>
            <p:cNvSpPr>
              <a:spLocks noChangeArrowheads="1"/>
            </p:cNvSpPr>
            <p:nvPr/>
          </p:nvSpPr>
          <p:spPr bwMode="gray">
            <a:xfrm>
              <a:off x="2057" y="862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AutoShape 7"/>
            <p:cNvSpPr>
              <a:spLocks noChangeArrowheads="1"/>
            </p:cNvSpPr>
            <p:nvPr/>
          </p:nvSpPr>
          <p:spPr bwMode="gray">
            <a:xfrm>
              <a:off x="2147" y="942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009999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" name="Group 4"/>
          <p:cNvGrpSpPr>
            <a:grpSpLocks/>
          </p:cNvGrpSpPr>
          <p:nvPr/>
        </p:nvGrpSpPr>
        <p:grpSpPr bwMode="auto">
          <a:xfrm>
            <a:off x="7129563" y="3263536"/>
            <a:ext cx="1656000" cy="1389600"/>
            <a:chOff x="2057" y="862"/>
            <a:chExt cx="1549" cy="1351"/>
          </a:xfrm>
        </p:grpSpPr>
        <p:sp>
          <p:nvSpPr>
            <p:cNvPr id="50" name="AutoShape 5"/>
            <p:cNvSpPr>
              <a:spLocks noChangeArrowheads="1"/>
            </p:cNvSpPr>
            <p:nvPr/>
          </p:nvSpPr>
          <p:spPr bwMode="gray">
            <a:xfrm>
              <a:off x="2070" y="885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AutoShape 6"/>
            <p:cNvSpPr>
              <a:spLocks noChangeArrowheads="1"/>
            </p:cNvSpPr>
            <p:nvPr/>
          </p:nvSpPr>
          <p:spPr bwMode="gray">
            <a:xfrm>
              <a:off x="2057" y="862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AutoShape 7"/>
            <p:cNvSpPr>
              <a:spLocks noChangeArrowheads="1"/>
            </p:cNvSpPr>
            <p:nvPr/>
          </p:nvSpPr>
          <p:spPr bwMode="gray">
            <a:xfrm>
              <a:off x="2147" y="942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009999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3" name="Text Box 18"/>
          <p:cNvSpPr txBox="1">
            <a:spLocks noChangeArrowheads="1"/>
          </p:cNvSpPr>
          <p:nvPr/>
        </p:nvSpPr>
        <p:spPr bwMode="gray">
          <a:xfrm>
            <a:off x="7152199" y="3777212"/>
            <a:ext cx="166827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 smtClean="0">
                <a:solidFill>
                  <a:srgbClr val="FFFFFF"/>
                </a:solidFill>
              </a:rPr>
              <a:t>Исходные данные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4" name="Стрелка вверх 53"/>
          <p:cNvSpPr/>
          <p:nvPr/>
        </p:nvSpPr>
        <p:spPr>
          <a:xfrm rot="10800000">
            <a:off x="6186540" y="3417171"/>
            <a:ext cx="250961" cy="360040"/>
          </a:xfrm>
          <a:prstGeom prst="up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Text Box 18"/>
          <p:cNvSpPr txBox="1">
            <a:spLocks noChangeArrowheads="1"/>
          </p:cNvSpPr>
          <p:nvPr/>
        </p:nvSpPr>
        <p:spPr bwMode="gray">
          <a:xfrm>
            <a:off x="5477885" y="3777212"/>
            <a:ext cx="166827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kern="0" dirty="0" smtClean="0">
                <a:solidFill>
                  <a:srgbClr val="FFFFFF"/>
                </a:solidFill>
              </a:rPr>
              <a:t>Результирующие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значения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6" name="Стрелка вверх 55"/>
          <p:cNvSpPr/>
          <p:nvPr/>
        </p:nvSpPr>
        <p:spPr>
          <a:xfrm>
            <a:off x="7860854" y="3417172"/>
            <a:ext cx="250961" cy="360040"/>
          </a:xfrm>
          <a:prstGeom prst="up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Стрелка вверх 58"/>
          <p:cNvSpPr/>
          <p:nvPr/>
        </p:nvSpPr>
        <p:spPr>
          <a:xfrm>
            <a:off x="7821926" y="2440202"/>
            <a:ext cx="289889" cy="360040"/>
          </a:xfrm>
          <a:prstGeom prst="upArrow">
            <a:avLst/>
          </a:prstGeom>
          <a:ln>
            <a:solidFill>
              <a:srgbClr val="009999">
                <a:alpha val="61000"/>
              </a:srgb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трелка вверх 59"/>
          <p:cNvSpPr/>
          <p:nvPr/>
        </p:nvSpPr>
        <p:spPr>
          <a:xfrm>
            <a:off x="7816130" y="2026889"/>
            <a:ext cx="289889" cy="360040"/>
          </a:xfrm>
          <a:prstGeom prst="upArrow">
            <a:avLst/>
          </a:prstGeom>
          <a:ln>
            <a:solidFill>
              <a:srgbClr val="009999">
                <a:alpha val="61000"/>
              </a:srgb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трелка вверх 61"/>
          <p:cNvSpPr/>
          <p:nvPr/>
        </p:nvSpPr>
        <p:spPr>
          <a:xfrm rot="16200000">
            <a:off x="3382939" y="1646139"/>
            <a:ext cx="289889" cy="360040"/>
          </a:xfrm>
          <a:prstGeom prst="upArrow">
            <a:avLst/>
          </a:prstGeom>
          <a:ln>
            <a:solidFill>
              <a:srgbClr val="009999">
                <a:alpha val="61000"/>
              </a:srgb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трелка вверх 62"/>
          <p:cNvSpPr/>
          <p:nvPr/>
        </p:nvSpPr>
        <p:spPr>
          <a:xfrm rot="16200000">
            <a:off x="3813819" y="1646139"/>
            <a:ext cx="289889" cy="360040"/>
          </a:xfrm>
          <a:prstGeom prst="upArrow">
            <a:avLst/>
          </a:prstGeom>
          <a:ln>
            <a:solidFill>
              <a:srgbClr val="009999">
                <a:alpha val="61000"/>
              </a:srgb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Стрелка вверх 63"/>
          <p:cNvSpPr/>
          <p:nvPr/>
        </p:nvSpPr>
        <p:spPr>
          <a:xfrm rot="16200000">
            <a:off x="4244699" y="1646139"/>
            <a:ext cx="289889" cy="360040"/>
          </a:xfrm>
          <a:prstGeom prst="upArrow">
            <a:avLst/>
          </a:prstGeom>
          <a:ln>
            <a:solidFill>
              <a:srgbClr val="009999">
                <a:alpha val="61000"/>
              </a:srgb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Стрелка вверх 64"/>
          <p:cNvSpPr/>
          <p:nvPr/>
        </p:nvSpPr>
        <p:spPr>
          <a:xfrm rot="16200000">
            <a:off x="4675579" y="1646139"/>
            <a:ext cx="289889" cy="360040"/>
          </a:xfrm>
          <a:prstGeom prst="upArrow">
            <a:avLst/>
          </a:prstGeom>
          <a:ln>
            <a:solidFill>
              <a:srgbClr val="009999">
                <a:alpha val="61000"/>
              </a:srgb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Стрелка вверх 65"/>
          <p:cNvSpPr/>
          <p:nvPr/>
        </p:nvSpPr>
        <p:spPr>
          <a:xfrm rot="16200000">
            <a:off x="5106459" y="1646139"/>
            <a:ext cx="289889" cy="360040"/>
          </a:xfrm>
          <a:prstGeom prst="upArrow">
            <a:avLst/>
          </a:prstGeom>
          <a:ln>
            <a:solidFill>
              <a:srgbClr val="009999">
                <a:alpha val="61000"/>
              </a:srgb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Стрелка вверх 66"/>
          <p:cNvSpPr/>
          <p:nvPr/>
        </p:nvSpPr>
        <p:spPr>
          <a:xfrm rot="16200000">
            <a:off x="5537339" y="1646139"/>
            <a:ext cx="289889" cy="360040"/>
          </a:xfrm>
          <a:prstGeom prst="upArrow">
            <a:avLst/>
          </a:prstGeom>
          <a:ln>
            <a:solidFill>
              <a:srgbClr val="009999">
                <a:alpha val="61000"/>
              </a:srgb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Стрелка вверх 67"/>
          <p:cNvSpPr/>
          <p:nvPr/>
        </p:nvSpPr>
        <p:spPr>
          <a:xfrm rot="16200000">
            <a:off x="5968219" y="1646139"/>
            <a:ext cx="289889" cy="360040"/>
          </a:xfrm>
          <a:prstGeom prst="upArrow">
            <a:avLst/>
          </a:prstGeom>
          <a:ln>
            <a:solidFill>
              <a:srgbClr val="009999">
                <a:alpha val="61000"/>
              </a:srgb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Стрелка вверх 68"/>
          <p:cNvSpPr/>
          <p:nvPr/>
        </p:nvSpPr>
        <p:spPr>
          <a:xfrm rot="16200000">
            <a:off x="6399099" y="1646139"/>
            <a:ext cx="289889" cy="360040"/>
          </a:xfrm>
          <a:prstGeom prst="upArrow">
            <a:avLst/>
          </a:prstGeom>
          <a:ln>
            <a:solidFill>
              <a:srgbClr val="009999">
                <a:alpha val="61000"/>
              </a:srgb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Стрелка вверх 69"/>
          <p:cNvSpPr/>
          <p:nvPr/>
        </p:nvSpPr>
        <p:spPr>
          <a:xfrm rot="16200000">
            <a:off x="7697383" y="1653595"/>
            <a:ext cx="289889" cy="360040"/>
          </a:xfrm>
          <a:prstGeom prst="upArrow">
            <a:avLst/>
          </a:prstGeom>
          <a:ln>
            <a:solidFill>
              <a:srgbClr val="009999">
                <a:alpha val="61000"/>
              </a:srgb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Стрелка вверх 70"/>
          <p:cNvSpPr/>
          <p:nvPr/>
        </p:nvSpPr>
        <p:spPr>
          <a:xfrm rot="16200000">
            <a:off x="7260856" y="1646139"/>
            <a:ext cx="289889" cy="360040"/>
          </a:xfrm>
          <a:prstGeom prst="upArrow">
            <a:avLst/>
          </a:prstGeom>
          <a:ln>
            <a:solidFill>
              <a:srgbClr val="009999">
                <a:alpha val="61000"/>
              </a:srgb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Стрелка вверх 71"/>
          <p:cNvSpPr/>
          <p:nvPr/>
        </p:nvSpPr>
        <p:spPr>
          <a:xfrm rot="16200000">
            <a:off x="6829979" y="1646139"/>
            <a:ext cx="289889" cy="360040"/>
          </a:xfrm>
          <a:prstGeom prst="upArrow">
            <a:avLst/>
          </a:prstGeom>
          <a:ln>
            <a:solidFill>
              <a:srgbClr val="009999">
                <a:alpha val="61000"/>
              </a:srgb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Стрелка вверх 72"/>
          <p:cNvSpPr/>
          <p:nvPr/>
        </p:nvSpPr>
        <p:spPr>
          <a:xfrm rot="16200000">
            <a:off x="2967476" y="1646138"/>
            <a:ext cx="289889" cy="360040"/>
          </a:xfrm>
          <a:prstGeom prst="upArrow">
            <a:avLst/>
          </a:prstGeom>
          <a:ln>
            <a:solidFill>
              <a:srgbClr val="009999">
                <a:alpha val="61000"/>
              </a:srgb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Стрелка вверх 73"/>
          <p:cNvSpPr/>
          <p:nvPr/>
        </p:nvSpPr>
        <p:spPr>
          <a:xfrm rot="10800000">
            <a:off x="6163567" y="2833341"/>
            <a:ext cx="289889" cy="360040"/>
          </a:xfrm>
          <a:prstGeom prst="upArrow">
            <a:avLst/>
          </a:prstGeom>
          <a:ln>
            <a:solidFill>
              <a:srgbClr val="0099CC">
                <a:alpha val="61000"/>
              </a:srgb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Стрелка вверх 74"/>
          <p:cNvSpPr/>
          <p:nvPr/>
        </p:nvSpPr>
        <p:spPr>
          <a:xfrm rot="5400000">
            <a:off x="3036526" y="2454658"/>
            <a:ext cx="289889" cy="360040"/>
          </a:xfrm>
          <a:prstGeom prst="upArrow">
            <a:avLst/>
          </a:prstGeom>
          <a:ln>
            <a:solidFill>
              <a:srgbClr val="0099CC">
                <a:alpha val="61000"/>
              </a:srgb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Стрелка вверх 75"/>
          <p:cNvSpPr/>
          <p:nvPr/>
        </p:nvSpPr>
        <p:spPr>
          <a:xfrm rot="5400000">
            <a:off x="3465822" y="2454658"/>
            <a:ext cx="289889" cy="360040"/>
          </a:xfrm>
          <a:prstGeom prst="upArrow">
            <a:avLst/>
          </a:prstGeom>
          <a:ln>
            <a:solidFill>
              <a:srgbClr val="0099CC">
                <a:alpha val="61000"/>
              </a:srgb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Стрелка вверх 76"/>
          <p:cNvSpPr/>
          <p:nvPr/>
        </p:nvSpPr>
        <p:spPr>
          <a:xfrm rot="5400000">
            <a:off x="3895118" y="2454658"/>
            <a:ext cx="289889" cy="360040"/>
          </a:xfrm>
          <a:prstGeom prst="upArrow">
            <a:avLst/>
          </a:prstGeom>
          <a:ln>
            <a:solidFill>
              <a:srgbClr val="0099CC">
                <a:alpha val="61000"/>
              </a:srgb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Стрелка вверх 77"/>
          <p:cNvSpPr/>
          <p:nvPr/>
        </p:nvSpPr>
        <p:spPr>
          <a:xfrm rot="5400000">
            <a:off x="4324414" y="2454658"/>
            <a:ext cx="289889" cy="360040"/>
          </a:xfrm>
          <a:prstGeom prst="upArrow">
            <a:avLst/>
          </a:prstGeom>
          <a:ln>
            <a:solidFill>
              <a:srgbClr val="0099CC">
                <a:alpha val="61000"/>
              </a:srgb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Стрелка вверх 78"/>
          <p:cNvSpPr/>
          <p:nvPr/>
        </p:nvSpPr>
        <p:spPr>
          <a:xfrm rot="5400000">
            <a:off x="4753710" y="2454658"/>
            <a:ext cx="289889" cy="360040"/>
          </a:xfrm>
          <a:prstGeom prst="upArrow">
            <a:avLst/>
          </a:prstGeom>
          <a:ln>
            <a:solidFill>
              <a:srgbClr val="0099CC">
                <a:alpha val="61000"/>
              </a:srgb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Стрелка вверх 79"/>
          <p:cNvSpPr/>
          <p:nvPr/>
        </p:nvSpPr>
        <p:spPr>
          <a:xfrm rot="5400000">
            <a:off x="5183006" y="2454658"/>
            <a:ext cx="289889" cy="360040"/>
          </a:xfrm>
          <a:prstGeom prst="upArrow">
            <a:avLst/>
          </a:prstGeom>
          <a:ln>
            <a:solidFill>
              <a:srgbClr val="0099CC">
                <a:alpha val="61000"/>
              </a:srgb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Стрелка вверх 80"/>
          <p:cNvSpPr/>
          <p:nvPr/>
        </p:nvSpPr>
        <p:spPr>
          <a:xfrm rot="5400000">
            <a:off x="5612302" y="2454658"/>
            <a:ext cx="289889" cy="360040"/>
          </a:xfrm>
          <a:prstGeom prst="upArrow">
            <a:avLst/>
          </a:prstGeom>
          <a:ln>
            <a:solidFill>
              <a:srgbClr val="0099CC">
                <a:alpha val="61000"/>
              </a:srgb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Стрелка вверх 81"/>
          <p:cNvSpPr/>
          <p:nvPr/>
        </p:nvSpPr>
        <p:spPr>
          <a:xfrm rot="5400000">
            <a:off x="6041596" y="2454658"/>
            <a:ext cx="289889" cy="360040"/>
          </a:xfrm>
          <a:prstGeom prst="upArrow">
            <a:avLst/>
          </a:prstGeom>
          <a:ln>
            <a:solidFill>
              <a:srgbClr val="0099CC">
                <a:alpha val="61000"/>
              </a:srgb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Стрелка вверх 82"/>
          <p:cNvSpPr/>
          <p:nvPr/>
        </p:nvSpPr>
        <p:spPr>
          <a:xfrm>
            <a:off x="7841389" y="2851028"/>
            <a:ext cx="289889" cy="360040"/>
          </a:xfrm>
          <a:prstGeom prst="upArrow">
            <a:avLst/>
          </a:prstGeom>
          <a:ln>
            <a:solidFill>
              <a:srgbClr val="009999">
                <a:alpha val="61000"/>
              </a:srgb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1303701" y="512725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Правка формул и алгоритмов вычисления 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не 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требует перекомпиляции программы</a:t>
            </a:r>
          </a:p>
        </p:txBody>
      </p:sp>
    </p:spTree>
    <p:extLst>
      <p:ext uri="{BB962C8B-B14F-4D97-AF65-F5344CB8AC3E}">
        <p14:creationId xmlns:p14="http://schemas.microsoft.com/office/powerpoint/2010/main" xmlns="" val="1390133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2643182"/>
          </a:xfrm>
          <a:prstGeom prst="rect">
            <a:avLst/>
          </a:prstGeom>
          <a:gradFill>
            <a:gsLst>
              <a:gs pos="0">
                <a:schemeClr val="accent1">
                  <a:alpha val="14000"/>
                </a:schemeClr>
              </a:gs>
              <a:gs pos="32000">
                <a:schemeClr val="bg1">
                  <a:alpha val="92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50793"/>
            <a:ext cx="9144000" cy="563563"/>
          </a:xfrm>
        </p:spPr>
        <p:txBody>
          <a:bodyPr/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ФУНКЦИИ СЕРВЕРА ТМ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214414" y="1142984"/>
            <a:ext cx="757242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обмен информацией с устройствами телемеханики</a:t>
            </a: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76224" y="1426845"/>
            <a:ext cx="8239180" cy="533400"/>
            <a:chOff x="1104" y="1488"/>
            <a:chExt cx="3696" cy="336"/>
          </a:xfrm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1247" y="1622"/>
              <a:ext cx="3553" cy="68"/>
              <a:chOff x="528" y="1824"/>
              <a:chExt cx="4512" cy="71"/>
            </a:xfrm>
          </p:grpSpPr>
          <p:sp>
            <p:nvSpPr>
              <p:cNvPr id="27" name="Rectangle 11"/>
              <p:cNvSpPr>
                <a:spLocks noChangeArrowheads="1"/>
              </p:cNvSpPr>
              <p:nvPr/>
            </p:nvSpPr>
            <p:spPr bwMode="gray">
              <a:xfrm>
                <a:off x="528" y="1844"/>
                <a:ext cx="4512" cy="31"/>
              </a:xfrm>
              <a:prstGeom prst="rect">
                <a:avLst/>
              </a:prstGeom>
              <a:gradFill rotWithShape="0">
                <a:gsLst>
                  <a:gs pos="0">
                    <a:srgbClr val="009999"/>
                  </a:gs>
                  <a:gs pos="100000">
                    <a:srgbClr val="009999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8" name="Rectangle 12"/>
              <p:cNvSpPr>
                <a:spLocks noChangeArrowheads="1"/>
              </p:cNvSpPr>
              <p:nvPr/>
            </p:nvSpPr>
            <p:spPr bwMode="gray">
              <a:xfrm>
                <a:off x="528" y="1885"/>
                <a:ext cx="4512" cy="10"/>
              </a:xfrm>
              <a:prstGeom prst="rect">
                <a:avLst/>
              </a:prstGeom>
              <a:gradFill rotWithShape="0">
                <a:gsLst>
                  <a:gs pos="0">
                    <a:srgbClr val="009999"/>
                  </a:gs>
                  <a:gs pos="100000">
                    <a:srgbClr val="009999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" name="Rectangle 13"/>
              <p:cNvSpPr>
                <a:spLocks noChangeArrowheads="1"/>
              </p:cNvSpPr>
              <p:nvPr/>
            </p:nvSpPr>
            <p:spPr bwMode="gray">
              <a:xfrm>
                <a:off x="528" y="1824"/>
                <a:ext cx="4512" cy="10"/>
              </a:xfrm>
              <a:prstGeom prst="rect">
                <a:avLst/>
              </a:prstGeom>
              <a:gradFill rotWithShape="0">
                <a:gsLst>
                  <a:gs pos="0">
                    <a:srgbClr val="009999"/>
                  </a:gs>
                  <a:gs pos="100000">
                    <a:srgbClr val="009999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7" name="Group 14"/>
            <p:cNvGrpSpPr>
              <a:grpSpLocks/>
            </p:cNvGrpSpPr>
            <p:nvPr/>
          </p:nvGrpSpPr>
          <p:grpSpPr bwMode="auto">
            <a:xfrm>
              <a:off x="1105" y="1488"/>
              <a:ext cx="327" cy="336"/>
              <a:chOff x="288" y="1632"/>
              <a:chExt cx="2112" cy="2448"/>
            </a:xfrm>
          </p:grpSpPr>
          <p:sp>
            <p:nvSpPr>
              <p:cNvPr id="13" name="Rectangle 15"/>
              <p:cNvSpPr>
                <a:spLocks noChangeArrowheads="1"/>
              </p:cNvSpPr>
              <p:nvPr/>
            </p:nvSpPr>
            <p:spPr bwMode="gray">
              <a:xfrm rot="2686397">
                <a:off x="1252" y="2085"/>
                <a:ext cx="128" cy="1542"/>
              </a:xfrm>
              <a:prstGeom prst="rect">
                <a:avLst/>
              </a:prstGeom>
              <a:gradFill rotWithShape="1">
                <a:gsLst>
                  <a:gs pos="0">
                    <a:srgbClr val="38BAC8">
                      <a:gamma/>
                      <a:shade val="46275"/>
                      <a:invGamma/>
                    </a:srgbClr>
                  </a:gs>
                  <a:gs pos="50000">
                    <a:srgbClr val="38BAC8"/>
                  </a:gs>
                  <a:gs pos="100000">
                    <a:srgbClr val="38BAC8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" name="Rectangle 16"/>
              <p:cNvSpPr>
                <a:spLocks noChangeArrowheads="1"/>
              </p:cNvSpPr>
              <p:nvPr/>
            </p:nvSpPr>
            <p:spPr bwMode="gray">
              <a:xfrm rot="2686397">
                <a:off x="1515" y="2386"/>
                <a:ext cx="128" cy="1542"/>
              </a:xfrm>
              <a:prstGeom prst="rect">
                <a:avLst/>
              </a:prstGeom>
              <a:gradFill rotWithShape="1">
                <a:gsLst>
                  <a:gs pos="0">
                    <a:srgbClr val="38BAC8">
                      <a:gamma/>
                      <a:shade val="46275"/>
                      <a:invGamma/>
                    </a:srgbClr>
                  </a:gs>
                  <a:gs pos="50000">
                    <a:srgbClr val="38BAC8"/>
                  </a:gs>
                  <a:gs pos="100000">
                    <a:srgbClr val="38BAC8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" name="Rectangle 17"/>
              <p:cNvSpPr>
                <a:spLocks noChangeArrowheads="1"/>
              </p:cNvSpPr>
              <p:nvPr/>
            </p:nvSpPr>
            <p:spPr bwMode="gray">
              <a:xfrm rot="2686397">
                <a:off x="986" y="1780"/>
                <a:ext cx="128" cy="1542"/>
              </a:xfrm>
              <a:prstGeom prst="rect">
                <a:avLst/>
              </a:prstGeom>
              <a:gradFill rotWithShape="1">
                <a:gsLst>
                  <a:gs pos="0">
                    <a:srgbClr val="38BAC8">
                      <a:gamma/>
                      <a:shade val="46275"/>
                      <a:invGamma/>
                    </a:srgbClr>
                  </a:gs>
                  <a:gs pos="50000">
                    <a:srgbClr val="38BAC8"/>
                  </a:gs>
                  <a:gs pos="100000">
                    <a:srgbClr val="38BAC8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" name="Rectangle 18"/>
              <p:cNvSpPr>
                <a:spLocks noChangeArrowheads="1"/>
              </p:cNvSpPr>
              <p:nvPr/>
            </p:nvSpPr>
            <p:spPr bwMode="gray">
              <a:xfrm rot="2686397">
                <a:off x="288" y="3237"/>
                <a:ext cx="1327" cy="149"/>
              </a:xfrm>
              <a:prstGeom prst="rect">
                <a:avLst/>
              </a:prstGeom>
              <a:gradFill rotWithShape="1">
                <a:gsLst>
                  <a:gs pos="0">
                    <a:srgbClr val="6EC830">
                      <a:gamma/>
                      <a:shade val="46275"/>
                      <a:invGamma/>
                    </a:srgbClr>
                  </a:gs>
                  <a:gs pos="50000">
                    <a:srgbClr val="6EC830"/>
                  </a:gs>
                  <a:gs pos="100000">
                    <a:srgbClr val="6EC83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" name="Rectangle 19"/>
              <p:cNvSpPr>
                <a:spLocks noChangeArrowheads="1"/>
              </p:cNvSpPr>
              <p:nvPr/>
            </p:nvSpPr>
            <p:spPr bwMode="gray">
              <a:xfrm rot="2686397">
                <a:off x="551" y="2936"/>
                <a:ext cx="1327" cy="145"/>
              </a:xfrm>
              <a:prstGeom prst="rect">
                <a:avLst/>
              </a:prstGeom>
              <a:gradFill rotWithShape="1">
                <a:gsLst>
                  <a:gs pos="0">
                    <a:srgbClr val="6EC830">
                      <a:gamma/>
                      <a:shade val="46275"/>
                      <a:invGamma/>
                    </a:srgbClr>
                  </a:gs>
                  <a:gs pos="50000">
                    <a:srgbClr val="6EC830"/>
                  </a:gs>
                  <a:gs pos="100000">
                    <a:srgbClr val="6EC83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" name="Rectangle 20"/>
              <p:cNvSpPr>
                <a:spLocks noChangeArrowheads="1"/>
              </p:cNvSpPr>
              <p:nvPr/>
            </p:nvSpPr>
            <p:spPr bwMode="gray">
              <a:xfrm rot="2686397">
                <a:off x="810" y="2627"/>
                <a:ext cx="1327" cy="149"/>
              </a:xfrm>
              <a:prstGeom prst="rect">
                <a:avLst/>
              </a:prstGeom>
              <a:gradFill rotWithShape="1">
                <a:gsLst>
                  <a:gs pos="0">
                    <a:srgbClr val="6EC830">
                      <a:gamma/>
                      <a:shade val="46275"/>
                      <a:invGamma/>
                    </a:srgbClr>
                  </a:gs>
                  <a:gs pos="50000">
                    <a:srgbClr val="6EC830"/>
                  </a:gs>
                  <a:gs pos="100000">
                    <a:srgbClr val="6EC83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Rectangle 21"/>
              <p:cNvSpPr>
                <a:spLocks noChangeArrowheads="1"/>
              </p:cNvSpPr>
              <p:nvPr/>
            </p:nvSpPr>
            <p:spPr bwMode="gray">
              <a:xfrm rot="2686397">
                <a:off x="1073" y="2322"/>
                <a:ext cx="1327" cy="145"/>
              </a:xfrm>
              <a:prstGeom prst="rect">
                <a:avLst/>
              </a:prstGeom>
              <a:gradFill rotWithShape="1">
                <a:gsLst>
                  <a:gs pos="0">
                    <a:srgbClr val="6EC830">
                      <a:gamma/>
                      <a:shade val="46275"/>
                      <a:invGamma/>
                    </a:srgbClr>
                  </a:gs>
                  <a:gs pos="50000">
                    <a:srgbClr val="6EC830"/>
                  </a:gs>
                  <a:gs pos="100000">
                    <a:srgbClr val="6EC83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" name="Rectangle 22"/>
              <p:cNvSpPr>
                <a:spLocks noChangeArrowheads="1"/>
              </p:cNvSpPr>
              <p:nvPr/>
            </p:nvSpPr>
            <p:spPr bwMode="gray">
              <a:xfrm rot="2686397">
                <a:off x="1646" y="2539"/>
                <a:ext cx="128" cy="1541"/>
              </a:xfrm>
              <a:prstGeom prst="rect">
                <a:avLst/>
              </a:prstGeom>
              <a:gradFill rotWithShape="1">
                <a:gsLst>
                  <a:gs pos="0">
                    <a:srgbClr val="006699"/>
                  </a:gs>
                  <a:gs pos="100000">
                    <a:srgbClr val="0066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" name="Rectangle 23"/>
              <p:cNvSpPr>
                <a:spLocks noChangeArrowheads="1"/>
              </p:cNvSpPr>
              <p:nvPr/>
            </p:nvSpPr>
            <p:spPr bwMode="gray">
              <a:xfrm rot="2686397">
                <a:off x="1387" y="2234"/>
                <a:ext cx="125" cy="1541"/>
              </a:xfrm>
              <a:prstGeom prst="rect">
                <a:avLst/>
              </a:prstGeom>
              <a:gradFill rotWithShape="1">
                <a:gsLst>
                  <a:gs pos="0">
                    <a:srgbClr val="006699"/>
                  </a:gs>
                  <a:gs pos="100000">
                    <a:srgbClr val="0066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" name="Rectangle 24"/>
              <p:cNvSpPr>
                <a:spLocks noChangeArrowheads="1"/>
              </p:cNvSpPr>
              <p:nvPr/>
            </p:nvSpPr>
            <p:spPr bwMode="gray">
              <a:xfrm rot="2686397">
                <a:off x="858" y="1632"/>
                <a:ext cx="125" cy="1541"/>
              </a:xfrm>
              <a:prstGeom prst="rect">
                <a:avLst/>
              </a:prstGeom>
              <a:gradFill rotWithShape="1">
                <a:gsLst>
                  <a:gs pos="0">
                    <a:srgbClr val="006699"/>
                  </a:gs>
                  <a:gs pos="100000">
                    <a:srgbClr val="0066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" name="Rectangle 25"/>
              <p:cNvSpPr>
                <a:spLocks noChangeArrowheads="1"/>
              </p:cNvSpPr>
              <p:nvPr/>
            </p:nvSpPr>
            <p:spPr bwMode="gray">
              <a:xfrm rot="2686397">
                <a:off x="1121" y="1933"/>
                <a:ext cx="128" cy="1541"/>
              </a:xfrm>
              <a:prstGeom prst="rect">
                <a:avLst/>
              </a:prstGeom>
              <a:gradFill rotWithShape="1">
                <a:gsLst>
                  <a:gs pos="0">
                    <a:srgbClr val="006699"/>
                  </a:gs>
                  <a:gs pos="100000">
                    <a:srgbClr val="0066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" name="Rectangle 26"/>
              <p:cNvSpPr>
                <a:spLocks noChangeArrowheads="1"/>
              </p:cNvSpPr>
              <p:nvPr/>
            </p:nvSpPr>
            <p:spPr bwMode="gray">
              <a:xfrm rot="2686397">
                <a:off x="419" y="3085"/>
                <a:ext cx="1328" cy="148"/>
              </a:xfrm>
              <a:prstGeom prst="rect">
                <a:avLst/>
              </a:prstGeom>
              <a:gradFill rotWithShape="1">
                <a:gsLst>
                  <a:gs pos="0">
                    <a:srgbClr val="6EC830">
                      <a:gamma/>
                      <a:shade val="46275"/>
                      <a:invGamma/>
                    </a:srgbClr>
                  </a:gs>
                  <a:gs pos="50000">
                    <a:srgbClr val="6EC830"/>
                  </a:gs>
                  <a:gs pos="100000">
                    <a:srgbClr val="6EC83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" name="Rectangle 27"/>
              <p:cNvSpPr>
                <a:spLocks noChangeArrowheads="1"/>
              </p:cNvSpPr>
              <p:nvPr/>
            </p:nvSpPr>
            <p:spPr bwMode="gray">
              <a:xfrm rot="2686397">
                <a:off x="679" y="2780"/>
                <a:ext cx="1327" cy="148"/>
              </a:xfrm>
              <a:prstGeom prst="rect">
                <a:avLst/>
              </a:prstGeom>
              <a:gradFill rotWithShape="1">
                <a:gsLst>
                  <a:gs pos="0">
                    <a:srgbClr val="6EC830">
                      <a:gamma/>
                      <a:shade val="46275"/>
                      <a:invGamma/>
                    </a:srgbClr>
                  </a:gs>
                  <a:gs pos="50000">
                    <a:srgbClr val="6EC830"/>
                  </a:gs>
                  <a:gs pos="100000">
                    <a:srgbClr val="6EC83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" name="Rectangle 28"/>
              <p:cNvSpPr>
                <a:spLocks noChangeArrowheads="1"/>
              </p:cNvSpPr>
              <p:nvPr/>
            </p:nvSpPr>
            <p:spPr bwMode="gray">
              <a:xfrm rot="2686397">
                <a:off x="941" y="2471"/>
                <a:ext cx="1328" cy="148"/>
              </a:xfrm>
              <a:prstGeom prst="rect">
                <a:avLst/>
              </a:prstGeom>
              <a:gradFill rotWithShape="1">
                <a:gsLst>
                  <a:gs pos="0">
                    <a:srgbClr val="6EC830">
                      <a:gamma/>
                      <a:shade val="46275"/>
                      <a:invGamma/>
                    </a:srgbClr>
                  </a:gs>
                  <a:gs pos="50000">
                    <a:srgbClr val="6EC830"/>
                  </a:gs>
                  <a:gs pos="100000">
                    <a:srgbClr val="6EC83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476224" y="2104715"/>
            <a:ext cx="8239180" cy="533400"/>
            <a:chOff x="960" y="1536"/>
            <a:chExt cx="3696" cy="336"/>
          </a:xfrm>
        </p:grpSpPr>
        <p:grpSp>
          <p:nvGrpSpPr>
            <p:cNvPr id="9" name="Group 30"/>
            <p:cNvGrpSpPr>
              <a:grpSpLocks/>
            </p:cNvGrpSpPr>
            <p:nvPr/>
          </p:nvGrpSpPr>
          <p:grpSpPr bwMode="auto">
            <a:xfrm>
              <a:off x="1103" y="1670"/>
              <a:ext cx="3553" cy="68"/>
              <a:chOff x="528" y="1824"/>
              <a:chExt cx="4512" cy="71"/>
            </a:xfrm>
          </p:grpSpPr>
          <p:sp>
            <p:nvSpPr>
              <p:cNvPr id="47" name="Rectangle 31"/>
              <p:cNvSpPr>
                <a:spLocks noChangeArrowheads="1"/>
              </p:cNvSpPr>
              <p:nvPr/>
            </p:nvSpPr>
            <p:spPr bwMode="gray">
              <a:xfrm>
                <a:off x="528" y="1844"/>
                <a:ext cx="4512" cy="31"/>
              </a:xfrm>
              <a:prstGeom prst="rect">
                <a:avLst/>
              </a:prstGeom>
              <a:gradFill rotWithShape="0">
                <a:gsLst>
                  <a:gs pos="0">
                    <a:srgbClr val="006699"/>
                  </a:gs>
                  <a:gs pos="100000">
                    <a:srgbClr val="006699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8" name="Rectangle 32"/>
              <p:cNvSpPr>
                <a:spLocks noChangeArrowheads="1"/>
              </p:cNvSpPr>
              <p:nvPr/>
            </p:nvSpPr>
            <p:spPr bwMode="gray">
              <a:xfrm>
                <a:off x="528" y="1885"/>
                <a:ext cx="4512" cy="10"/>
              </a:xfrm>
              <a:prstGeom prst="rect">
                <a:avLst/>
              </a:prstGeom>
              <a:gradFill rotWithShape="0">
                <a:gsLst>
                  <a:gs pos="0">
                    <a:srgbClr val="006699"/>
                  </a:gs>
                  <a:gs pos="100000">
                    <a:srgbClr val="006699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9" name="Rectangle 33"/>
              <p:cNvSpPr>
                <a:spLocks noChangeArrowheads="1"/>
              </p:cNvSpPr>
              <p:nvPr/>
            </p:nvSpPr>
            <p:spPr bwMode="gray">
              <a:xfrm>
                <a:off x="528" y="1824"/>
                <a:ext cx="4512" cy="10"/>
              </a:xfrm>
              <a:prstGeom prst="rect">
                <a:avLst/>
              </a:prstGeom>
              <a:gradFill rotWithShape="0">
                <a:gsLst>
                  <a:gs pos="0">
                    <a:srgbClr val="006699"/>
                  </a:gs>
                  <a:gs pos="100000">
                    <a:srgbClr val="006699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10" name="Group 34"/>
            <p:cNvGrpSpPr>
              <a:grpSpLocks/>
            </p:cNvGrpSpPr>
            <p:nvPr/>
          </p:nvGrpSpPr>
          <p:grpSpPr bwMode="auto">
            <a:xfrm>
              <a:off x="961" y="1536"/>
              <a:ext cx="327" cy="336"/>
              <a:chOff x="288" y="1632"/>
              <a:chExt cx="2112" cy="2448"/>
            </a:xfrm>
          </p:grpSpPr>
          <p:sp>
            <p:nvSpPr>
              <p:cNvPr id="33" name="Rectangle 35"/>
              <p:cNvSpPr>
                <a:spLocks noChangeArrowheads="1"/>
              </p:cNvSpPr>
              <p:nvPr/>
            </p:nvSpPr>
            <p:spPr bwMode="gray">
              <a:xfrm rot="2686397">
                <a:off x="1252" y="2085"/>
                <a:ext cx="128" cy="1542"/>
              </a:xfrm>
              <a:prstGeom prst="rect">
                <a:avLst/>
              </a:prstGeom>
              <a:gradFill rotWithShape="1">
                <a:gsLst>
                  <a:gs pos="0">
                    <a:srgbClr val="38BAC8">
                      <a:gamma/>
                      <a:shade val="46275"/>
                      <a:invGamma/>
                    </a:srgbClr>
                  </a:gs>
                  <a:gs pos="50000">
                    <a:srgbClr val="38BAC8"/>
                  </a:gs>
                  <a:gs pos="100000">
                    <a:srgbClr val="38BAC8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" name="Rectangle 36"/>
              <p:cNvSpPr>
                <a:spLocks noChangeArrowheads="1"/>
              </p:cNvSpPr>
              <p:nvPr/>
            </p:nvSpPr>
            <p:spPr bwMode="gray">
              <a:xfrm rot="2686397">
                <a:off x="1515" y="2386"/>
                <a:ext cx="128" cy="1542"/>
              </a:xfrm>
              <a:prstGeom prst="rect">
                <a:avLst/>
              </a:prstGeom>
              <a:gradFill rotWithShape="1">
                <a:gsLst>
                  <a:gs pos="0">
                    <a:srgbClr val="38BAC8">
                      <a:gamma/>
                      <a:shade val="46275"/>
                      <a:invGamma/>
                    </a:srgbClr>
                  </a:gs>
                  <a:gs pos="50000">
                    <a:srgbClr val="38BAC8"/>
                  </a:gs>
                  <a:gs pos="100000">
                    <a:srgbClr val="38BAC8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" name="Rectangle 37"/>
              <p:cNvSpPr>
                <a:spLocks noChangeArrowheads="1"/>
              </p:cNvSpPr>
              <p:nvPr/>
            </p:nvSpPr>
            <p:spPr bwMode="gray">
              <a:xfrm rot="2686397">
                <a:off x="986" y="1780"/>
                <a:ext cx="128" cy="1542"/>
              </a:xfrm>
              <a:prstGeom prst="rect">
                <a:avLst/>
              </a:prstGeom>
              <a:gradFill rotWithShape="1">
                <a:gsLst>
                  <a:gs pos="0">
                    <a:srgbClr val="38BAC8">
                      <a:gamma/>
                      <a:shade val="46275"/>
                      <a:invGamma/>
                    </a:srgbClr>
                  </a:gs>
                  <a:gs pos="50000">
                    <a:srgbClr val="38BAC8"/>
                  </a:gs>
                  <a:gs pos="100000">
                    <a:srgbClr val="38BAC8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" name="Rectangle 38"/>
              <p:cNvSpPr>
                <a:spLocks noChangeArrowheads="1"/>
              </p:cNvSpPr>
              <p:nvPr/>
            </p:nvSpPr>
            <p:spPr bwMode="gray">
              <a:xfrm rot="2686397">
                <a:off x="288" y="3237"/>
                <a:ext cx="1327" cy="149"/>
              </a:xfrm>
              <a:prstGeom prst="rect">
                <a:avLst/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" name="Rectangle 39"/>
              <p:cNvSpPr>
                <a:spLocks noChangeArrowheads="1"/>
              </p:cNvSpPr>
              <p:nvPr/>
            </p:nvSpPr>
            <p:spPr bwMode="gray">
              <a:xfrm rot="2686397">
                <a:off x="551" y="2936"/>
                <a:ext cx="1327" cy="145"/>
              </a:xfrm>
              <a:prstGeom prst="rect">
                <a:avLst/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" name="Rectangle 40"/>
              <p:cNvSpPr>
                <a:spLocks noChangeArrowheads="1"/>
              </p:cNvSpPr>
              <p:nvPr/>
            </p:nvSpPr>
            <p:spPr bwMode="gray">
              <a:xfrm rot="2686397">
                <a:off x="810" y="2627"/>
                <a:ext cx="1327" cy="149"/>
              </a:xfrm>
              <a:prstGeom prst="rect">
                <a:avLst/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9" name="Rectangle 41"/>
              <p:cNvSpPr>
                <a:spLocks noChangeArrowheads="1"/>
              </p:cNvSpPr>
              <p:nvPr/>
            </p:nvSpPr>
            <p:spPr bwMode="gray">
              <a:xfrm rot="2686397">
                <a:off x="1073" y="2322"/>
                <a:ext cx="1327" cy="145"/>
              </a:xfrm>
              <a:prstGeom prst="rect">
                <a:avLst/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0" name="Rectangle 42"/>
              <p:cNvSpPr>
                <a:spLocks noChangeArrowheads="1"/>
              </p:cNvSpPr>
              <p:nvPr/>
            </p:nvSpPr>
            <p:spPr bwMode="gray">
              <a:xfrm rot="2686397">
                <a:off x="1646" y="2539"/>
                <a:ext cx="128" cy="1541"/>
              </a:xfrm>
              <a:prstGeom prst="rect">
                <a:avLst/>
              </a:prstGeom>
              <a:gradFill rotWithShape="1">
                <a:gsLst>
                  <a:gs pos="0">
                    <a:srgbClr val="006699"/>
                  </a:gs>
                  <a:gs pos="100000">
                    <a:srgbClr val="0066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" name="Rectangle 43"/>
              <p:cNvSpPr>
                <a:spLocks noChangeArrowheads="1"/>
              </p:cNvSpPr>
              <p:nvPr/>
            </p:nvSpPr>
            <p:spPr bwMode="gray">
              <a:xfrm rot="2686397">
                <a:off x="1387" y="2234"/>
                <a:ext cx="125" cy="1541"/>
              </a:xfrm>
              <a:prstGeom prst="rect">
                <a:avLst/>
              </a:prstGeom>
              <a:gradFill rotWithShape="1">
                <a:gsLst>
                  <a:gs pos="0">
                    <a:srgbClr val="006699"/>
                  </a:gs>
                  <a:gs pos="100000">
                    <a:srgbClr val="0066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" name="Rectangle 44"/>
              <p:cNvSpPr>
                <a:spLocks noChangeArrowheads="1"/>
              </p:cNvSpPr>
              <p:nvPr/>
            </p:nvSpPr>
            <p:spPr bwMode="gray">
              <a:xfrm rot="2686397">
                <a:off x="858" y="1632"/>
                <a:ext cx="125" cy="1541"/>
              </a:xfrm>
              <a:prstGeom prst="rect">
                <a:avLst/>
              </a:prstGeom>
              <a:gradFill rotWithShape="1">
                <a:gsLst>
                  <a:gs pos="0">
                    <a:srgbClr val="006699"/>
                  </a:gs>
                  <a:gs pos="100000">
                    <a:srgbClr val="0066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3" name="Rectangle 45"/>
              <p:cNvSpPr>
                <a:spLocks noChangeArrowheads="1"/>
              </p:cNvSpPr>
              <p:nvPr/>
            </p:nvSpPr>
            <p:spPr bwMode="gray">
              <a:xfrm rot="2686397">
                <a:off x="1121" y="1933"/>
                <a:ext cx="128" cy="1541"/>
              </a:xfrm>
              <a:prstGeom prst="rect">
                <a:avLst/>
              </a:prstGeom>
              <a:gradFill rotWithShape="1">
                <a:gsLst>
                  <a:gs pos="0">
                    <a:srgbClr val="006699"/>
                  </a:gs>
                  <a:gs pos="100000">
                    <a:srgbClr val="0066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4" name="Rectangle 46"/>
              <p:cNvSpPr>
                <a:spLocks noChangeArrowheads="1"/>
              </p:cNvSpPr>
              <p:nvPr/>
            </p:nvSpPr>
            <p:spPr bwMode="gray">
              <a:xfrm rot="2686397">
                <a:off x="419" y="3085"/>
                <a:ext cx="1328" cy="148"/>
              </a:xfrm>
              <a:prstGeom prst="rect">
                <a:avLst/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5" name="Rectangle 47"/>
              <p:cNvSpPr>
                <a:spLocks noChangeArrowheads="1"/>
              </p:cNvSpPr>
              <p:nvPr/>
            </p:nvSpPr>
            <p:spPr bwMode="gray">
              <a:xfrm rot="2686397">
                <a:off x="679" y="2780"/>
                <a:ext cx="1327" cy="148"/>
              </a:xfrm>
              <a:prstGeom prst="rect">
                <a:avLst/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6" name="Rectangle 48"/>
              <p:cNvSpPr>
                <a:spLocks noChangeArrowheads="1"/>
              </p:cNvSpPr>
              <p:nvPr/>
            </p:nvSpPr>
            <p:spPr bwMode="gray">
              <a:xfrm rot="2686397">
                <a:off x="941" y="2471"/>
                <a:ext cx="1328" cy="148"/>
              </a:xfrm>
              <a:prstGeom prst="rect">
                <a:avLst/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11" name="Group 49"/>
          <p:cNvGrpSpPr>
            <a:grpSpLocks/>
          </p:cNvGrpSpPr>
          <p:nvPr/>
        </p:nvGrpSpPr>
        <p:grpSpPr bwMode="auto">
          <a:xfrm>
            <a:off x="476224" y="3390599"/>
            <a:ext cx="8239180" cy="533400"/>
            <a:chOff x="960" y="1536"/>
            <a:chExt cx="3696" cy="336"/>
          </a:xfrm>
        </p:grpSpPr>
        <p:grpSp>
          <p:nvGrpSpPr>
            <p:cNvPr id="12" name="Group 50"/>
            <p:cNvGrpSpPr>
              <a:grpSpLocks/>
            </p:cNvGrpSpPr>
            <p:nvPr/>
          </p:nvGrpSpPr>
          <p:grpSpPr bwMode="auto">
            <a:xfrm>
              <a:off x="1103" y="1670"/>
              <a:ext cx="3553" cy="68"/>
              <a:chOff x="528" y="1824"/>
              <a:chExt cx="4512" cy="71"/>
            </a:xfrm>
          </p:grpSpPr>
          <p:sp>
            <p:nvSpPr>
              <p:cNvPr id="67" name="Rectangle 51"/>
              <p:cNvSpPr>
                <a:spLocks noChangeArrowheads="1"/>
              </p:cNvSpPr>
              <p:nvPr/>
            </p:nvSpPr>
            <p:spPr bwMode="gray">
              <a:xfrm>
                <a:off x="528" y="1844"/>
                <a:ext cx="4512" cy="31"/>
              </a:xfrm>
              <a:prstGeom prst="rect">
                <a:avLst/>
              </a:prstGeom>
              <a:gradFill rotWithShape="0">
                <a:gsLst>
                  <a:gs pos="0">
                    <a:srgbClr val="006699"/>
                  </a:gs>
                  <a:gs pos="100000">
                    <a:srgbClr val="006699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8" name="Rectangle 52"/>
              <p:cNvSpPr>
                <a:spLocks noChangeArrowheads="1"/>
              </p:cNvSpPr>
              <p:nvPr/>
            </p:nvSpPr>
            <p:spPr bwMode="gray">
              <a:xfrm>
                <a:off x="528" y="1885"/>
                <a:ext cx="4512" cy="10"/>
              </a:xfrm>
              <a:prstGeom prst="rect">
                <a:avLst/>
              </a:prstGeom>
              <a:gradFill rotWithShape="0">
                <a:gsLst>
                  <a:gs pos="0">
                    <a:srgbClr val="006699"/>
                  </a:gs>
                  <a:gs pos="100000">
                    <a:srgbClr val="006699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9" name="Rectangle 53"/>
              <p:cNvSpPr>
                <a:spLocks noChangeArrowheads="1"/>
              </p:cNvSpPr>
              <p:nvPr/>
            </p:nvSpPr>
            <p:spPr bwMode="gray">
              <a:xfrm>
                <a:off x="528" y="1824"/>
                <a:ext cx="4512" cy="10"/>
              </a:xfrm>
              <a:prstGeom prst="rect">
                <a:avLst/>
              </a:prstGeom>
              <a:gradFill rotWithShape="0">
                <a:gsLst>
                  <a:gs pos="0">
                    <a:srgbClr val="006699"/>
                  </a:gs>
                  <a:gs pos="100000">
                    <a:srgbClr val="006699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30" name="Group 54"/>
            <p:cNvGrpSpPr>
              <a:grpSpLocks/>
            </p:cNvGrpSpPr>
            <p:nvPr/>
          </p:nvGrpSpPr>
          <p:grpSpPr bwMode="auto">
            <a:xfrm>
              <a:off x="961" y="1536"/>
              <a:ext cx="327" cy="336"/>
              <a:chOff x="288" y="1632"/>
              <a:chExt cx="2112" cy="2448"/>
            </a:xfrm>
          </p:grpSpPr>
          <p:sp>
            <p:nvSpPr>
              <p:cNvPr id="53" name="Rectangle 55"/>
              <p:cNvSpPr>
                <a:spLocks noChangeArrowheads="1"/>
              </p:cNvSpPr>
              <p:nvPr/>
            </p:nvSpPr>
            <p:spPr bwMode="gray">
              <a:xfrm rot="2686397">
                <a:off x="1252" y="2085"/>
                <a:ext cx="128" cy="1542"/>
              </a:xfrm>
              <a:prstGeom prst="rect">
                <a:avLst/>
              </a:prstGeom>
              <a:gradFill rotWithShape="1">
                <a:gsLst>
                  <a:gs pos="0">
                    <a:srgbClr val="38BAC8">
                      <a:gamma/>
                      <a:shade val="46275"/>
                      <a:invGamma/>
                    </a:srgbClr>
                  </a:gs>
                  <a:gs pos="50000">
                    <a:srgbClr val="38BAC8"/>
                  </a:gs>
                  <a:gs pos="100000">
                    <a:srgbClr val="38BAC8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" name="Rectangle 56"/>
              <p:cNvSpPr>
                <a:spLocks noChangeArrowheads="1"/>
              </p:cNvSpPr>
              <p:nvPr/>
            </p:nvSpPr>
            <p:spPr bwMode="gray">
              <a:xfrm rot="2686397">
                <a:off x="1515" y="2386"/>
                <a:ext cx="128" cy="1542"/>
              </a:xfrm>
              <a:prstGeom prst="rect">
                <a:avLst/>
              </a:prstGeom>
              <a:gradFill rotWithShape="1">
                <a:gsLst>
                  <a:gs pos="0">
                    <a:srgbClr val="38BAC8">
                      <a:gamma/>
                      <a:shade val="46275"/>
                      <a:invGamma/>
                    </a:srgbClr>
                  </a:gs>
                  <a:gs pos="50000">
                    <a:srgbClr val="38BAC8"/>
                  </a:gs>
                  <a:gs pos="100000">
                    <a:srgbClr val="38BAC8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" name="Rectangle 57"/>
              <p:cNvSpPr>
                <a:spLocks noChangeArrowheads="1"/>
              </p:cNvSpPr>
              <p:nvPr/>
            </p:nvSpPr>
            <p:spPr bwMode="gray">
              <a:xfrm rot="2686397">
                <a:off x="986" y="1780"/>
                <a:ext cx="128" cy="1542"/>
              </a:xfrm>
              <a:prstGeom prst="rect">
                <a:avLst/>
              </a:prstGeom>
              <a:gradFill rotWithShape="1">
                <a:gsLst>
                  <a:gs pos="0">
                    <a:srgbClr val="38BAC8">
                      <a:gamma/>
                      <a:shade val="46275"/>
                      <a:invGamma/>
                    </a:srgbClr>
                  </a:gs>
                  <a:gs pos="50000">
                    <a:srgbClr val="38BAC8"/>
                  </a:gs>
                  <a:gs pos="100000">
                    <a:srgbClr val="38BAC8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6" name="Rectangle 58"/>
              <p:cNvSpPr>
                <a:spLocks noChangeArrowheads="1"/>
              </p:cNvSpPr>
              <p:nvPr/>
            </p:nvSpPr>
            <p:spPr bwMode="gray">
              <a:xfrm rot="2686397">
                <a:off x="288" y="3237"/>
                <a:ext cx="1327" cy="149"/>
              </a:xfrm>
              <a:prstGeom prst="rect">
                <a:avLst/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7" name="Rectangle 59"/>
              <p:cNvSpPr>
                <a:spLocks noChangeArrowheads="1"/>
              </p:cNvSpPr>
              <p:nvPr/>
            </p:nvSpPr>
            <p:spPr bwMode="gray">
              <a:xfrm rot="2686397">
                <a:off x="551" y="2936"/>
                <a:ext cx="1327" cy="145"/>
              </a:xfrm>
              <a:prstGeom prst="rect">
                <a:avLst/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8" name="Rectangle 60"/>
              <p:cNvSpPr>
                <a:spLocks noChangeArrowheads="1"/>
              </p:cNvSpPr>
              <p:nvPr/>
            </p:nvSpPr>
            <p:spPr bwMode="gray">
              <a:xfrm rot="2686397">
                <a:off x="810" y="2627"/>
                <a:ext cx="1327" cy="149"/>
              </a:xfrm>
              <a:prstGeom prst="rect">
                <a:avLst/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9" name="Rectangle 61"/>
              <p:cNvSpPr>
                <a:spLocks noChangeArrowheads="1"/>
              </p:cNvSpPr>
              <p:nvPr/>
            </p:nvSpPr>
            <p:spPr bwMode="gray">
              <a:xfrm rot="2686397">
                <a:off x="1073" y="2322"/>
                <a:ext cx="1327" cy="145"/>
              </a:xfrm>
              <a:prstGeom prst="rect">
                <a:avLst/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0" name="Rectangle 62"/>
              <p:cNvSpPr>
                <a:spLocks noChangeArrowheads="1"/>
              </p:cNvSpPr>
              <p:nvPr/>
            </p:nvSpPr>
            <p:spPr bwMode="gray">
              <a:xfrm rot="2686397">
                <a:off x="1646" y="2539"/>
                <a:ext cx="128" cy="1541"/>
              </a:xfrm>
              <a:prstGeom prst="rect">
                <a:avLst/>
              </a:prstGeom>
              <a:gradFill rotWithShape="1">
                <a:gsLst>
                  <a:gs pos="0">
                    <a:srgbClr val="006699"/>
                  </a:gs>
                  <a:gs pos="100000">
                    <a:srgbClr val="0066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" name="Rectangle 63"/>
              <p:cNvSpPr>
                <a:spLocks noChangeArrowheads="1"/>
              </p:cNvSpPr>
              <p:nvPr/>
            </p:nvSpPr>
            <p:spPr bwMode="gray">
              <a:xfrm rot="2686397">
                <a:off x="1387" y="2234"/>
                <a:ext cx="125" cy="1541"/>
              </a:xfrm>
              <a:prstGeom prst="rect">
                <a:avLst/>
              </a:prstGeom>
              <a:gradFill rotWithShape="1">
                <a:gsLst>
                  <a:gs pos="0">
                    <a:srgbClr val="006699"/>
                  </a:gs>
                  <a:gs pos="100000">
                    <a:srgbClr val="0066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" name="Rectangle 64"/>
              <p:cNvSpPr>
                <a:spLocks noChangeArrowheads="1"/>
              </p:cNvSpPr>
              <p:nvPr/>
            </p:nvSpPr>
            <p:spPr bwMode="gray">
              <a:xfrm rot="2686397">
                <a:off x="858" y="1632"/>
                <a:ext cx="125" cy="1541"/>
              </a:xfrm>
              <a:prstGeom prst="rect">
                <a:avLst/>
              </a:prstGeom>
              <a:gradFill rotWithShape="1">
                <a:gsLst>
                  <a:gs pos="0">
                    <a:srgbClr val="006699"/>
                  </a:gs>
                  <a:gs pos="100000">
                    <a:srgbClr val="0066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" name="Rectangle 65"/>
              <p:cNvSpPr>
                <a:spLocks noChangeArrowheads="1"/>
              </p:cNvSpPr>
              <p:nvPr/>
            </p:nvSpPr>
            <p:spPr bwMode="gray">
              <a:xfrm rot="2686397">
                <a:off x="1121" y="1933"/>
                <a:ext cx="128" cy="1541"/>
              </a:xfrm>
              <a:prstGeom prst="rect">
                <a:avLst/>
              </a:prstGeom>
              <a:gradFill rotWithShape="1">
                <a:gsLst>
                  <a:gs pos="0">
                    <a:srgbClr val="006699"/>
                  </a:gs>
                  <a:gs pos="100000">
                    <a:srgbClr val="0066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4" name="Rectangle 66"/>
              <p:cNvSpPr>
                <a:spLocks noChangeArrowheads="1"/>
              </p:cNvSpPr>
              <p:nvPr/>
            </p:nvSpPr>
            <p:spPr bwMode="gray">
              <a:xfrm rot="2686397">
                <a:off x="419" y="3085"/>
                <a:ext cx="1328" cy="148"/>
              </a:xfrm>
              <a:prstGeom prst="rect">
                <a:avLst/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" name="Rectangle 67"/>
              <p:cNvSpPr>
                <a:spLocks noChangeArrowheads="1"/>
              </p:cNvSpPr>
              <p:nvPr/>
            </p:nvSpPr>
            <p:spPr bwMode="gray">
              <a:xfrm rot="2686397">
                <a:off x="679" y="2780"/>
                <a:ext cx="1327" cy="148"/>
              </a:xfrm>
              <a:prstGeom prst="rect">
                <a:avLst/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" name="Rectangle 68"/>
              <p:cNvSpPr>
                <a:spLocks noChangeArrowheads="1"/>
              </p:cNvSpPr>
              <p:nvPr/>
            </p:nvSpPr>
            <p:spPr bwMode="gray">
              <a:xfrm rot="2686397">
                <a:off x="941" y="2471"/>
                <a:ext cx="1328" cy="148"/>
              </a:xfrm>
              <a:prstGeom prst="rect">
                <a:avLst/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31" name="Group 69"/>
          <p:cNvGrpSpPr>
            <a:grpSpLocks/>
          </p:cNvGrpSpPr>
          <p:nvPr/>
        </p:nvGrpSpPr>
        <p:grpSpPr bwMode="auto">
          <a:xfrm>
            <a:off x="476224" y="2747657"/>
            <a:ext cx="8239180" cy="533400"/>
            <a:chOff x="1104" y="1488"/>
            <a:chExt cx="3696" cy="336"/>
          </a:xfrm>
        </p:grpSpPr>
        <p:grpSp>
          <p:nvGrpSpPr>
            <p:cNvPr id="32" name="Group 70"/>
            <p:cNvGrpSpPr>
              <a:grpSpLocks/>
            </p:cNvGrpSpPr>
            <p:nvPr/>
          </p:nvGrpSpPr>
          <p:grpSpPr bwMode="auto">
            <a:xfrm>
              <a:off x="1247" y="1622"/>
              <a:ext cx="3553" cy="68"/>
              <a:chOff x="528" y="1824"/>
              <a:chExt cx="4512" cy="71"/>
            </a:xfrm>
          </p:grpSpPr>
          <p:sp>
            <p:nvSpPr>
              <p:cNvPr id="87" name="Rectangle 71"/>
              <p:cNvSpPr>
                <a:spLocks noChangeArrowheads="1"/>
              </p:cNvSpPr>
              <p:nvPr/>
            </p:nvSpPr>
            <p:spPr bwMode="gray">
              <a:xfrm>
                <a:off x="528" y="1844"/>
                <a:ext cx="4512" cy="31"/>
              </a:xfrm>
              <a:prstGeom prst="rect">
                <a:avLst/>
              </a:prstGeom>
              <a:gradFill rotWithShape="0">
                <a:gsLst>
                  <a:gs pos="0">
                    <a:srgbClr val="009999"/>
                  </a:gs>
                  <a:gs pos="100000">
                    <a:srgbClr val="009999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8" name="Rectangle 72"/>
              <p:cNvSpPr>
                <a:spLocks noChangeArrowheads="1"/>
              </p:cNvSpPr>
              <p:nvPr/>
            </p:nvSpPr>
            <p:spPr bwMode="gray">
              <a:xfrm>
                <a:off x="528" y="1885"/>
                <a:ext cx="4512" cy="10"/>
              </a:xfrm>
              <a:prstGeom prst="rect">
                <a:avLst/>
              </a:prstGeom>
              <a:gradFill rotWithShape="0">
                <a:gsLst>
                  <a:gs pos="0">
                    <a:srgbClr val="009999"/>
                  </a:gs>
                  <a:gs pos="100000">
                    <a:srgbClr val="009999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9" name="Rectangle 73"/>
              <p:cNvSpPr>
                <a:spLocks noChangeArrowheads="1"/>
              </p:cNvSpPr>
              <p:nvPr/>
            </p:nvSpPr>
            <p:spPr bwMode="gray">
              <a:xfrm>
                <a:off x="528" y="1824"/>
                <a:ext cx="4512" cy="10"/>
              </a:xfrm>
              <a:prstGeom prst="rect">
                <a:avLst/>
              </a:prstGeom>
              <a:gradFill rotWithShape="0">
                <a:gsLst>
                  <a:gs pos="0">
                    <a:srgbClr val="009999"/>
                  </a:gs>
                  <a:gs pos="100000">
                    <a:srgbClr val="009999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0" name="Group 74"/>
            <p:cNvGrpSpPr>
              <a:grpSpLocks/>
            </p:cNvGrpSpPr>
            <p:nvPr/>
          </p:nvGrpSpPr>
          <p:grpSpPr bwMode="auto">
            <a:xfrm>
              <a:off x="1105" y="1488"/>
              <a:ext cx="327" cy="336"/>
              <a:chOff x="288" y="1632"/>
              <a:chExt cx="2112" cy="2448"/>
            </a:xfrm>
          </p:grpSpPr>
          <p:sp>
            <p:nvSpPr>
              <p:cNvPr id="73" name="Rectangle 75"/>
              <p:cNvSpPr>
                <a:spLocks noChangeArrowheads="1"/>
              </p:cNvSpPr>
              <p:nvPr/>
            </p:nvSpPr>
            <p:spPr bwMode="gray">
              <a:xfrm rot="2686397">
                <a:off x="1252" y="2085"/>
                <a:ext cx="128" cy="1542"/>
              </a:xfrm>
              <a:prstGeom prst="rect">
                <a:avLst/>
              </a:prstGeom>
              <a:gradFill rotWithShape="1">
                <a:gsLst>
                  <a:gs pos="0">
                    <a:srgbClr val="38BAC8">
                      <a:gamma/>
                      <a:shade val="46275"/>
                      <a:invGamma/>
                    </a:srgbClr>
                  </a:gs>
                  <a:gs pos="50000">
                    <a:srgbClr val="38BAC8"/>
                  </a:gs>
                  <a:gs pos="100000">
                    <a:srgbClr val="38BAC8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4" name="Rectangle 76"/>
              <p:cNvSpPr>
                <a:spLocks noChangeArrowheads="1"/>
              </p:cNvSpPr>
              <p:nvPr/>
            </p:nvSpPr>
            <p:spPr bwMode="gray">
              <a:xfrm rot="2686397">
                <a:off x="1515" y="2386"/>
                <a:ext cx="128" cy="1542"/>
              </a:xfrm>
              <a:prstGeom prst="rect">
                <a:avLst/>
              </a:prstGeom>
              <a:gradFill rotWithShape="1">
                <a:gsLst>
                  <a:gs pos="0">
                    <a:srgbClr val="38BAC8">
                      <a:gamma/>
                      <a:shade val="46275"/>
                      <a:invGamma/>
                    </a:srgbClr>
                  </a:gs>
                  <a:gs pos="50000">
                    <a:srgbClr val="38BAC8"/>
                  </a:gs>
                  <a:gs pos="100000">
                    <a:srgbClr val="38BAC8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5" name="Rectangle 77"/>
              <p:cNvSpPr>
                <a:spLocks noChangeArrowheads="1"/>
              </p:cNvSpPr>
              <p:nvPr/>
            </p:nvSpPr>
            <p:spPr bwMode="gray">
              <a:xfrm rot="2686397">
                <a:off x="986" y="1780"/>
                <a:ext cx="128" cy="1542"/>
              </a:xfrm>
              <a:prstGeom prst="rect">
                <a:avLst/>
              </a:prstGeom>
              <a:gradFill rotWithShape="1">
                <a:gsLst>
                  <a:gs pos="0">
                    <a:srgbClr val="38BAC8">
                      <a:gamma/>
                      <a:shade val="46275"/>
                      <a:invGamma/>
                    </a:srgbClr>
                  </a:gs>
                  <a:gs pos="50000">
                    <a:srgbClr val="38BAC8"/>
                  </a:gs>
                  <a:gs pos="100000">
                    <a:srgbClr val="38BAC8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6" name="Rectangle 78"/>
              <p:cNvSpPr>
                <a:spLocks noChangeArrowheads="1"/>
              </p:cNvSpPr>
              <p:nvPr/>
            </p:nvSpPr>
            <p:spPr bwMode="gray">
              <a:xfrm rot="2686397">
                <a:off x="288" y="3237"/>
                <a:ext cx="1327" cy="149"/>
              </a:xfrm>
              <a:prstGeom prst="rect">
                <a:avLst/>
              </a:prstGeom>
              <a:gradFill rotWithShape="1">
                <a:gsLst>
                  <a:gs pos="0">
                    <a:srgbClr val="6EC830">
                      <a:gamma/>
                      <a:shade val="46275"/>
                      <a:invGamma/>
                    </a:srgbClr>
                  </a:gs>
                  <a:gs pos="50000">
                    <a:srgbClr val="6EC830"/>
                  </a:gs>
                  <a:gs pos="100000">
                    <a:srgbClr val="6EC83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7" name="Rectangle 79"/>
              <p:cNvSpPr>
                <a:spLocks noChangeArrowheads="1"/>
              </p:cNvSpPr>
              <p:nvPr/>
            </p:nvSpPr>
            <p:spPr bwMode="gray">
              <a:xfrm rot="2686397">
                <a:off x="551" y="2936"/>
                <a:ext cx="1327" cy="145"/>
              </a:xfrm>
              <a:prstGeom prst="rect">
                <a:avLst/>
              </a:prstGeom>
              <a:gradFill rotWithShape="1">
                <a:gsLst>
                  <a:gs pos="0">
                    <a:srgbClr val="6EC830">
                      <a:gamma/>
                      <a:shade val="46275"/>
                      <a:invGamma/>
                    </a:srgbClr>
                  </a:gs>
                  <a:gs pos="50000">
                    <a:srgbClr val="6EC830"/>
                  </a:gs>
                  <a:gs pos="100000">
                    <a:srgbClr val="6EC83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8" name="Rectangle 80"/>
              <p:cNvSpPr>
                <a:spLocks noChangeArrowheads="1"/>
              </p:cNvSpPr>
              <p:nvPr/>
            </p:nvSpPr>
            <p:spPr bwMode="gray">
              <a:xfrm rot="2686397">
                <a:off x="810" y="2627"/>
                <a:ext cx="1327" cy="149"/>
              </a:xfrm>
              <a:prstGeom prst="rect">
                <a:avLst/>
              </a:prstGeom>
              <a:gradFill rotWithShape="1">
                <a:gsLst>
                  <a:gs pos="0">
                    <a:srgbClr val="6EC830">
                      <a:gamma/>
                      <a:shade val="46275"/>
                      <a:invGamma/>
                    </a:srgbClr>
                  </a:gs>
                  <a:gs pos="50000">
                    <a:srgbClr val="6EC830"/>
                  </a:gs>
                  <a:gs pos="100000">
                    <a:srgbClr val="6EC83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9" name="Rectangle 81"/>
              <p:cNvSpPr>
                <a:spLocks noChangeArrowheads="1"/>
              </p:cNvSpPr>
              <p:nvPr/>
            </p:nvSpPr>
            <p:spPr bwMode="gray">
              <a:xfrm rot="2686397">
                <a:off x="1073" y="2322"/>
                <a:ext cx="1327" cy="145"/>
              </a:xfrm>
              <a:prstGeom prst="rect">
                <a:avLst/>
              </a:prstGeom>
              <a:gradFill rotWithShape="1">
                <a:gsLst>
                  <a:gs pos="0">
                    <a:srgbClr val="6EC830">
                      <a:gamma/>
                      <a:shade val="46275"/>
                      <a:invGamma/>
                    </a:srgbClr>
                  </a:gs>
                  <a:gs pos="50000">
                    <a:srgbClr val="6EC830"/>
                  </a:gs>
                  <a:gs pos="100000">
                    <a:srgbClr val="6EC83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0" name="Rectangle 82"/>
              <p:cNvSpPr>
                <a:spLocks noChangeArrowheads="1"/>
              </p:cNvSpPr>
              <p:nvPr/>
            </p:nvSpPr>
            <p:spPr bwMode="gray">
              <a:xfrm rot="2686397">
                <a:off x="1646" y="2539"/>
                <a:ext cx="128" cy="1541"/>
              </a:xfrm>
              <a:prstGeom prst="rect">
                <a:avLst/>
              </a:prstGeom>
              <a:gradFill rotWithShape="1">
                <a:gsLst>
                  <a:gs pos="0">
                    <a:srgbClr val="006699"/>
                  </a:gs>
                  <a:gs pos="100000">
                    <a:srgbClr val="0066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" name="Rectangle 83"/>
              <p:cNvSpPr>
                <a:spLocks noChangeArrowheads="1"/>
              </p:cNvSpPr>
              <p:nvPr/>
            </p:nvSpPr>
            <p:spPr bwMode="gray">
              <a:xfrm rot="2686397">
                <a:off x="1387" y="2234"/>
                <a:ext cx="125" cy="1541"/>
              </a:xfrm>
              <a:prstGeom prst="rect">
                <a:avLst/>
              </a:prstGeom>
              <a:gradFill rotWithShape="1">
                <a:gsLst>
                  <a:gs pos="0">
                    <a:srgbClr val="006699"/>
                  </a:gs>
                  <a:gs pos="100000">
                    <a:srgbClr val="0066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" name="Rectangle 84"/>
              <p:cNvSpPr>
                <a:spLocks noChangeArrowheads="1"/>
              </p:cNvSpPr>
              <p:nvPr/>
            </p:nvSpPr>
            <p:spPr bwMode="gray">
              <a:xfrm rot="2686397">
                <a:off x="858" y="1632"/>
                <a:ext cx="125" cy="1541"/>
              </a:xfrm>
              <a:prstGeom prst="rect">
                <a:avLst/>
              </a:prstGeom>
              <a:gradFill rotWithShape="1">
                <a:gsLst>
                  <a:gs pos="0">
                    <a:srgbClr val="006699"/>
                  </a:gs>
                  <a:gs pos="100000">
                    <a:srgbClr val="0066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3" name="Rectangle 85"/>
              <p:cNvSpPr>
                <a:spLocks noChangeArrowheads="1"/>
              </p:cNvSpPr>
              <p:nvPr/>
            </p:nvSpPr>
            <p:spPr bwMode="gray">
              <a:xfrm rot="2686397">
                <a:off x="1121" y="1933"/>
                <a:ext cx="128" cy="1541"/>
              </a:xfrm>
              <a:prstGeom prst="rect">
                <a:avLst/>
              </a:prstGeom>
              <a:gradFill rotWithShape="1">
                <a:gsLst>
                  <a:gs pos="0">
                    <a:srgbClr val="006699"/>
                  </a:gs>
                  <a:gs pos="100000">
                    <a:srgbClr val="0066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" name="Rectangle 86"/>
              <p:cNvSpPr>
                <a:spLocks noChangeArrowheads="1"/>
              </p:cNvSpPr>
              <p:nvPr/>
            </p:nvSpPr>
            <p:spPr bwMode="gray">
              <a:xfrm rot="2686397">
                <a:off x="419" y="3085"/>
                <a:ext cx="1328" cy="148"/>
              </a:xfrm>
              <a:prstGeom prst="rect">
                <a:avLst/>
              </a:prstGeom>
              <a:gradFill rotWithShape="1">
                <a:gsLst>
                  <a:gs pos="0">
                    <a:srgbClr val="6EC830">
                      <a:gamma/>
                      <a:shade val="46275"/>
                      <a:invGamma/>
                    </a:srgbClr>
                  </a:gs>
                  <a:gs pos="50000">
                    <a:srgbClr val="6EC830"/>
                  </a:gs>
                  <a:gs pos="100000">
                    <a:srgbClr val="6EC83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5" name="Rectangle 87"/>
              <p:cNvSpPr>
                <a:spLocks noChangeArrowheads="1"/>
              </p:cNvSpPr>
              <p:nvPr/>
            </p:nvSpPr>
            <p:spPr bwMode="gray">
              <a:xfrm rot="2686397">
                <a:off x="679" y="2780"/>
                <a:ext cx="1327" cy="148"/>
              </a:xfrm>
              <a:prstGeom prst="rect">
                <a:avLst/>
              </a:prstGeom>
              <a:gradFill rotWithShape="1">
                <a:gsLst>
                  <a:gs pos="0">
                    <a:srgbClr val="6EC830">
                      <a:gamma/>
                      <a:shade val="46275"/>
                      <a:invGamma/>
                    </a:srgbClr>
                  </a:gs>
                  <a:gs pos="50000">
                    <a:srgbClr val="6EC830"/>
                  </a:gs>
                  <a:gs pos="100000">
                    <a:srgbClr val="6EC83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6" name="Rectangle 88"/>
              <p:cNvSpPr>
                <a:spLocks noChangeArrowheads="1"/>
              </p:cNvSpPr>
              <p:nvPr/>
            </p:nvSpPr>
            <p:spPr bwMode="gray">
              <a:xfrm rot="2686397">
                <a:off x="941" y="2471"/>
                <a:ext cx="1328" cy="148"/>
              </a:xfrm>
              <a:prstGeom prst="rect">
                <a:avLst/>
              </a:prstGeom>
              <a:gradFill rotWithShape="1">
                <a:gsLst>
                  <a:gs pos="0">
                    <a:srgbClr val="6EC830">
                      <a:gamma/>
                      <a:shade val="46275"/>
                      <a:invGamma/>
                    </a:srgbClr>
                  </a:gs>
                  <a:gs pos="50000">
                    <a:srgbClr val="6EC830"/>
                  </a:gs>
                  <a:gs pos="100000">
                    <a:srgbClr val="6EC83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51" name="Group 9"/>
          <p:cNvGrpSpPr>
            <a:grpSpLocks/>
          </p:cNvGrpSpPr>
          <p:nvPr/>
        </p:nvGrpSpPr>
        <p:grpSpPr bwMode="auto">
          <a:xfrm>
            <a:off x="428596" y="4033541"/>
            <a:ext cx="8239180" cy="533400"/>
            <a:chOff x="1104" y="1488"/>
            <a:chExt cx="3696" cy="336"/>
          </a:xfrm>
        </p:grpSpPr>
        <p:grpSp>
          <p:nvGrpSpPr>
            <p:cNvPr id="52" name="Group 10"/>
            <p:cNvGrpSpPr>
              <a:grpSpLocks/>
            </p:cNvGrpSpPr>
            <p:nvPr/>
          </p:nvGrpSpPr>
          <p:grpSpPr bwMode="auto">
            <a:xfrm>
              <a:off x="1247" y="1622"/>
              <a:ext cx="3553" cy="68"/>
              <a:chOff x="528" y="1824"/>
              <a:chExt cx="4512" cy="71"/>
            </a:xfrm>
          </p:grpSpPr>
          <p:sp>
            <p:nvSpPr>
              <p:cNvPr id="111" name="Rectangle 11"/>
              <p:cNvSpPr>
                <a:spLocks noChangeArrowheads="1"/>
              </p:cNvSpPr>
              <p:nvPr/>
            </p:nvSpPr>
            <p:spPr bwMode="gray">
              <a:xfrm>
                <a:off x="528" y="1844"/>
                <a:ext cx="4512" cy="31"/>
              </a:xfrm>
              <a:prstGeom prst="rect">
                <a:avLst/>
              </a:prstGeom>
              <a:gradFill rotWithShape="0">
                <a:gsLst>
                  <a:gs pos="0">
                    <a:srgbClr val="009999"/>
                  </a:gs>
                  <a:gs pos="100000">
                    <a:srgbClr val="009999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2" name="Rectangle 12"/>
              <p:cNvSpPr>
                <a:spLocks noChangeArrowheads="1"/>
              </p:cNvSpPr>
              <p:nvPr/>
            </p:nvSpPr>
            <p:spPr bwMode="gray">
              <a:xfrm>
                <a:off x="528" y="1885"/>
                <a:ext cx="4512" cy="10"/>
              </a:xfrm>
              <a:prstGeom prst="rect">
                <a:avLst/>
              </a:prstGeom>
              <a:gradFill rotWithShape="0">
                <a:gsLst>
                  <a:gs pos="0">
                    <a:srgbClr val="009999"/>
                  </a:gs>
                  <a:gs pos="100000">
                    <a:srgbClr val="009999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" name="Rectangle 13"/>
              <p:cNvSpPr>
                <a:spLocks noChangeArrowheads="1"/>
              </p:cNvSpPr>
              <p:nvPr/>
            </p:nvSpPr>
            <p:spPr bwMode="gray">
              <a:xfrm>
                <a:off x="528" y="1824"/>
                <a:ext cx="4512" cy="10"/>
              </a:xfrm>
              <a:prstGeom prst="rect">
                <a:avLst/>
              </a:prstGeom>
              <a:gradFill rotWithShape="0">
                <a:gsLst>
                  <a:gs pos="0">
                    <a:srgbClr val="009999"/>
                  </a:gs>
                  <a:gs pos="100000">
                    <a:srgbClr val="009999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70" name="Group 14"/>
            <p:cNvGrpSpPr>
              <a:grpSpLocks/>
            </p:cNvGrpSpPr>
            <p:nvPr/>
          </p:nvGrpSpPr>
          <p:grpSpPr bwMode="auto">
            <a:xfrm>
              <a:off x="1107" y="1488"/>
              <a:ext cx="327" cy="336"/>
              <a:chOff x="288" y="1632"/>
              <a:chExt cx="2112" cy="2448"/>
            </a:xfrm>
          </p:grpSpPr>
          <p:sp>
            <p:nvSpPr>
              <p:cNvPr id="97" name="Rectangle 15"/>
              <p:cNvSpPr>
                <a:spLocks noChangeArrowheads="1"/>
              </p:cNvSpPr>
              <p:nvPr/>
            </p:nvSpPr>
            <p:spPr bwMode="gray">
              <a:xfrm rot="2686397">
                <a:off x="1252" y="2085"/>
                <a:ext cx="128" cy="1542"/>
              </a:xfrm>
              <a:prstGeom prst="rect">
                <a:avLst/>
              </a:prstGeom>
              <a:gradFill rotWithShape="1">
                <a:gsLst>
                  <a:gs pos="0">
                    <a:srgbClr val="38BAC8">
                      <a:gamma/>
                      <a:shade val="46275"/>
                      <a:invGamma/>
                    </a:srgbClr>
                  </a:gs>
                  <a:gs pos="50000">
                    <a:srgbClr val="38BAC8"/>
                  </a:gs>
                  <a:gs pos="100000">
                    <a:srgbClr val="38BAC8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" name="Rectangle 16"/>
              <p:cNvSpPr>
                <a:spLocks noChangeArrowheads="1"/>
              </p:cNvSpPr>
              <p:nvPr/>
            </p:nvSpPr>
            <p:spPr bwMode="gray">
              <a:xfrm rot="2686397">
                <a:off x="1515" y="2386"/>
                <a:ext cx="128" cy="1542"/>
              </a:xfrm>
              <a:prstGeom prst="rect">
                <a:avLst/>
              </a:prstGeom>
              <a:gradFill rotWithShape="1">
                <a:gsLst>
                  <a:gs pos="0">
                    <a:srgbClr val="38BAC8">
                      <a:gamma/>
                      <a:shade val="46275"/>
                      <a:invGamma/>
                    </a:srgbClr>
                  </a:gs>
                  <a:gs pos="50000">
                    <a:srgbClr val="38BAC8"/>
                  </a:gs>
                  <a:gs pos="100000">
                    <a:srgbClr val="38BAC8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9" name="Rectangle 17"/>
              <p:cNvSpPr>
                <a:spLocks noChangeArrowheads="1"/>
              </p:cNvSpPr>
              <p:nvPr/>
            </p:nvSpPr>
            <p:spPr bwMode="gray">
              <a:xfrm rot="2686397">
                <a:off x="986" y="1780"/>
                <a:ext cx="128" cy="1542"/>
              </a:xfrm>
              <a:prstGeom prst="rect">
                <a:avLst/>
              </a:prstGeom>
              <a:gradFill rotWithShape="1">
                <a:gsLst>
                  <a:gs pos="0">
                    <a:srgbClr val="38BAC8">
                      <a:gamma/>
                      <a:shade val="46275"/>
                      <a:invGamma/>
                    </a:srgbClr>
                  </a:gs>
                  <a:gs pos="50000">
                    <a:srgbClr val="38BAC8"/>
                  </a:gs>
                  <a:gs pos="100000">
                    <a:srgbClr val="38BAC8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0" name="Rectangle 18"/>
              <p:cNvSpPr>
                <a:spLocks noChangeArrowheads="1"/>
              </p:cNvSpPr>
              <p:nvPr/>
            </p:nvSpPr>
            <p:spPr bwMode="gray">
              <a:xfrm rot="2686397">
                <a:off x="288" y="3237"/>
                <a:ext cx="1327" cy="149"/>
              </a:xfrm>
              <a:prstGeom prst="rect">
                <a:avLst/>
              </a:prstGeom>
              <a:gradFill rotWithShape="1">
                <a:gsLst>
                  <a:gs pos="0">
                    <a:srgbClr val="6EC830">
                      <a:gamma/>
                      <a:shade val="46275"/>
                      <a:invGamma/>
                    </a:srgbClr>
                  </a:gs>
                  <a:gs pos="50000">
                    <a:srgbClr val="6EC830"/>
                  </a:gs>
                  <a:gs pos="100000">
                    <a:srgbClr val="6EC83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1" name="Rectangle 19"/>
              <p:cNvSpPr>
                <a:spLocks noChangeArrowheads="1"/>
              </p:cNvSpPr>
              <p:nvPr/>
            </p:nvSpPr>
            <p:spPr bwMode="gray">
              <a:xfrm rot="2686397">
                <a:off x="551" y="2936"/>
                <a:ext cx="1327" cy="145"/>
              </a:xfrm>
              <a:prstGeom prst="rect">
                <a:avLst/>
              </a:prstGeom>
              <a:gradFill rotWithShape="1">
                <a:gsLst>
                  <a:gs pos="0">
                    <a:srgbClr val="6EC830">
                      <a:gamma/>
                      <a:shade val="46275"/>
                      <a:invGamma/>
                    </a:srgbClr>
                  </a:gs>
                  <a:gs pos="50000">
                    <a:srgbClr val="6EC830"/>
                  </a:gs>
                  <a:gs pos="100000">
                    <a:srgbClr val="6EC83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" name="Rectangle 20"/>
              <p:cNvSpPr>
                <a:spLocks noChangeArrowheads="1"/>
              </p:cNvSpPr>
              <p:nvPr/>
            </p:nvSpPr>
            <p:spPr bwMode="gray">
              <a:xfrm rot="2686397">
                <a:off x="810" y="2627"/>
                <a:ext cx="1327" cy="149"/>
              </a:xfrm>
              <a:prstGeom prst="rect">
                <a:avLst/>
              </a:prstGeom>
              <a:gradFill rotWithShape="1">
                <a:gsLst>
                  <a:gs pos="0">
                    <a:srgbClr val="6EC830">
                      <a:gamma/>
                      <a:shade val="46275"/>
                      <a:invGamma/>
                    </a:srgbClr>
                  </a:gs>
                  <a:gs pos="50000">
                    <a:srgbClr val="6EC830"/>
                  </a:gs>
                  <a:gs pos="100000">
                    <a:srgbClr val="6EC83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3" name="Rectangle 21"/>
              <p:cNvSpPr>
                <a:spLocks noChangeArrowheads="1"/>
              </p:cNvSpPr>
              <p:nvPr/>
            </p:nvSpPr>
            <p:spPr bwMode="gray">
              <a:xfrm rot="2686397">
                <a:off x="1073" y="2322"/>
                <a:ext cx="1327" cy="145"/>
              </a:xfrm>
              <a:prstGeom prst="rect">
                <a:avLst/>
              </a:prstGeom>
              <a:gradFill rotWithShape="1">
                <a:gsLst>
                  <a:gs pos="0">
                    <a:srgbClr val="6EC830">
                      <a:gamma/>
                      <a:shade val="46275"/>
                      <a:invGamma/>
                    </a:srgbClr>
                  </a:gs>
                  <a:gs pos="50000">
                    <a:srgbClr val="6EC830"/>
                  </a:gs>
                  <a:gs pos="100000">
                    <a:srgbClr val="6EC83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4" name="Rectangle 22"/>
              <p:cNvSpPr>
                <a:spLocks noChangeArrowheads="1"/>
              </p:cNvSpPr>
              <p:nvPr/>
            </p:nvSpPr>
            <p:spPr bwMode="gray">
              <a:xfrm rot="2686397">
                <a:off x="1646" y="2539"/>
                <a:ext cx="128" cy="1541"/>
              </a:xfrm>
              <a:prstGeom prst="rect">
                <a:avLst/>
              </a:prstGeom>
              <a:gradFill rotWithShape="1">
                <a:gsLst>
                  <a:gs pos="0">
                    <a:srgbClr val="006699"/>
                  </a:gs>
                  <a:gs pos="100000">
                    <a:srgbClr val="0066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5" name="Rectangle 23"/>
              <p:cNvSpPr>
                <a:spLocks noChangeArrowheads="1"/>
              </p:cNvSpPr>
              <p:nvPr/>
            </p:nvSpPr>
            <p:spPr bwMode="gray">
              <a:xfrm rot="2686397">
                <a:off x="1387" y="2234"/>
                <a:ext cx="125" cy="1541"/>
              </a:xfrm>
              <a:prstGeom prst="rect">
                <a:avLst/>
              </a:prstGeom>
              <a:gradFill rotWithShape="1">
                <a:gsLst>
                  <a:gs pos="0">
                    <a:srgbClr val="006699"/>
                  </a:gs>
                  <a:gs pos="100000">
                    <a:srgbClr val="0066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" name="Rectangle 24"/>
              <p:cNvSpPr>
                <a:spLocks noChangeArrowheads="1"/>
              </p:cNvSpPr>
              <p:nvPr/>
            </p:nvSpPr>
            <p:spPr bwMode="gray">
              <a:xfrm rot="2686397">
                <a:off x="858" y="1632"/>
                <a:ext cx="125" cy="1541"/>
              </a:xfrm>
              <a:prstGeom prst="rect">
                <a:avLst/>
              </a:prstGeom>
              <a:gradFill rotWithShape="1">
                <a:gsLst>
                  <a:gs pos="0">
                    <a:srgbClr val="006699"/>
                  </a:gs>
                  <a:gs pos="100000">
                    <a:srgbClr val="0066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7" name="Rectangle 25"/>
              <p:cNvSpPr>
                <a:spLocks noChangeArrowheads="1"/>
              </p:cNvSpPr>
              <p:nvPr/>
            </p:nvSpPr>
            <p:spPr bwMode="gray">
              <a:xfrm rot="2686397">
                <a:off x="1121" y="1933"/>
                <a:ext cx="128" cy="1541"/>
              </a:xfrm>
              <a:prstGeom prst="rect">
                <a:avLst/>
              </a:prstGeom>
              <a:gradFill rotWithShape="1">
                <a:gsLst>
                  <a:gs pos="0">
                    <a:srgbClr val="006699"/>
                  </a:gs>
                  <a:gs pos="100000">
                    <a:srgbClr val="0066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8" name="Rectangle 26"/>
              <p:cNvSpPr>
                <a:spLocks noChangeArrowheads="1"/>
              </p:cNvSpPr>
              <p:nvPr/>
            </p:nvSpPr>
            <p:spPr bwMode="gray">
              <a:xfrm rot="2686397">
                <a:off x="419" y="3085"/>
                <a:ext cx="1328" cy="148"/>
              </a:xfrm>
              <a:prstGeom prst="rect">
                <a:avLst/>
              </a:prstGeom>
              <a:gradFill rotWithShape="1">
                <a:gsLst>
                  <a:gs pos="0">
                    <a:srgbClr val="6EC830">
                      <a:gamma/>
                      <a:shade val="46275"/>
                      <a:invGamma/>
                    </a:srgbClr>
                  </a:gs>
                  <a:gs pos="50000">
                    <a:srgbClr val="6EC830"/>
                  </a:gs>
                  <a:gs pos="100000">
                    <a:srgbClr val="6EC83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9" name="Rectangle 27"/>
              <p:cNvSpPr>
                <a:spLocks noChangeArrowheads="1"/>
              </p:cNvSpPr>
              <p:nvPr/>
            </p:nvSpPr>
            <p:spPr bwMode="gray">
              <a:xfrm rot="2686397">
                <a:off x="679" y="2780"/>
                <a:ext cx="1327" cy="148"/>
              </a:xfrm>
              <a:prstGeom prst="rect">
                <a:avLst/>
              </a:prstGeom>
              <a:gradFill rotWithShape="1">
                <a:gsLst>
                  <a:gs pos="0">
                    <a:srgbClr val="6EC830">
                      <a:gamma/>
                      <a:shade val="46275"/>
                      <a:invGamma/>
                    </a:srgbClr>
                  </a:gs>
                  <a:gs pos="50000">
                    <a:srgbClr val="6EC830"/>
                  </a:gs>
                  <a:gs pos="100000">
                    <a:srgbClr val="6EC83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0" name="Rectangle 28"/>
              <p:cNvSpPr>
                <a:spLocks noChangeArrowheads="1"/>
              </p:cNvSpPr>
              <p:nvPr/>
            </p:nvSpPr>
            <p:spPr bwMode="gray">
              <a:xfrm rot="2686397">
                <a:off x="941" y="2471"/>
                <a:ext cx="1328" cy="148"/>
              </a:xfrm>
              <a:prstGeom prst="rect">
                <a:avLst/>
              </a:prstGeom>
              <a:gradFill rotWithShape="1">
                <a:gsLst>
                  <a:gs pos="0">
                    <a:srgbClr val="6EC830">
                      <a:gamma/>
                      <a:shade val="46275"/>
                      <a:invGamma/>
                    </a:srgbClr>
                  </a:gs>
                  <a:gs pos="50000">
                    <a:srgbClr val="6EC830"/>
                  </a:gs>
                  <a:gs pos="100000">
                    <a:srgbClr val="6EC83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71" name="Group 29"/>
          <p:cNvGrpSpPr>
            <a:grpSpLocks/>
          </p:cNvGrpSpPr>
          <p:nvPr/>
        </p:nvGrpSpPr>
        <p:grpSpPr bwMode="auto">
          <a:xfrm>
            <a:off x="428596" y="4676483"/>
            <a:ext cx="8239180" cy="533400"/>
            <a:chOff x="960" y="1536"/>
            <a:chExt cx="3696" cy="336"/>
          </a:xfrm>
        </p:grpSpPr>
        <p:grpSp>
          <p:nvGrpSpPr>
            <p:cNvPr id="72" name="Group 30"/>
            <p:cNvGrpSpPr>
              <a:grpSpLocks/>
            </p:cNvGrpSpPr>
            <p:nvPr/>
          </p:nvGrpSpPr>
          <p:grpSpPr bwMode="auto">
            <a:xfrm>
              <a:off x="1103" y="1670"/>
              <a:ext cx="3553" cy="68"/>
              <a:chOff x="528" y="1824"/>
              <a:chExt cx="4512" cy="71"/>
            </a:xfrm>
          </p:grpSpPr>
          <p:sp>
            <p:nvSpPr>
              <p:cNvPr id="131" name="Rectangle 31"/>
              <p:cNvSpPr>
                <a:spLocks noChangeArrowheads="1"/>
              </p:cNvSpPr>
              <p:nvPr/>
            </p:nvSpPr>
            <p:spPr bwMode="gray">
              <a:xfrm>
                <a:off x="528" y="1844"/>
                <a:ext cx="4512" cy="31"/>
              </a:xfrm>
              <a:prstGeom prst="rect">
                <a:avLst/>
              </a:prstGeom>
              <a:gradFill rotWithShape="0">
                <a:gsLst>
                  <a:gs pos="0">
                    <a:srgbClr val="006699"/>
                  </a:gs>
                  <a:gs pos="100000">
                    <a:srgbClr val="006699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2" name="Rectangle 32"/>
              <p:cNvSpPr>
                <a:spLocks noChangeArrowheads="1"/>
              </p:cNvSpPr>
              <p:nvPr/>
            </p:nvSpPr>
            <p:spPr bwMode="gray">
              <a:xfrm>
                <a:off x="528" y="1885"/>
                <a:ext cx="4512" cy="10"/>
              </a:xfrm>
              <a:prstGeom prst="rect">
                <a:avLst/>
              </a:prstGeom>
              <a:gradFill rotWithShape="0">
                <a:gsLst>
                  <a:gs pos="0">
                    <a:srgbClr val="006699"/>
                  </a:gs>
                  <a:gs pos="100000">
                    <a:srgbClr val="006699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3" name="Rectangle 33"/>
              <p:cNvSpPr>
                <a:spLocks noChangeArrowheads="1"/>
              </p:cNvSpPr>
              <p:nvPr/>
            </p:nvSpPr>
            <p:spPr bwMode="gray">
              <a:xfrm>
                <a:off x="528" y="1824"/>
                <a:ext cx="4512" cy="10"/>
              </a:xfrm>
              <a:prstGeom prst="rect">
                <a:avLst/>
              </a:prstGeom>
              <a:gradFill rotWithShape="0">
                <a:gsLst>
                  <a:gs pos="0">
                    <a:srgbClr val="006699"/>
                  </a:gs>
                  <a:gs pos="100000">
                    <a:srgbClr val="006699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90" name="Group 34"/>
            <p:cNvGrpSpPr>
              <a:grpSpLocks/>
            </p:cNvGrpSpPr>
            <p:nvPr/>
          </p:nvGrpSpPr>
          <p:grpSpPr bwMode="auto">
            <a:xfrm>
              <a:off x="963" y="1536"/>
              <a:ext cx="327" cy="336"/>
              <a:chOff x="288" y="1632"/>
              <a:chExt cx="2112" cy="2448"/>
            </a:xfrm>
          </p:grpSpPr>
          <p:sp>
            <p:nvSpPr>
              <p:cNvPr id="117" name="Rectangle 35"/>
              <p:cNvSpPr>
                <a:spLocks noChangeArrowheads="1"/>
              </p:cNvSpPr>
              <p:nvPr/>
            </p:nvSpPr>
            <p:spPr bwMode="gray">
              <a:xfrm rot="2686397">
                <a:off x="1252" y="2085"/>
                <a:ext cx="128" cy="1542"/>
              </a:xfrm>
              <a:prstGeom prst="rect">
                <a:avLst/>
              </a:prstGeom>
              <a:gradFill rotWithShape="1">
                <a:gsLst>
                  <a:gs pos="0">
                    <a:srgbClr val="38BAC8">
                      <a:gamma/>
                      <a:shade val="46275"/>
                      <a:invGamma/>
                    </a:srgbClr>
                  </a:gs>
                  <a:gs pos="50000">
                    <a:srgbClr val="38BAC8"/>
                  </a:gs>
                  <a:gs pos="100000">
                    <a:srgbClr val="38BAC8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8" name="Rectangle 36"/>
              <p:cNvSpPr>
                <a:spLocks noChangeArrowheads="1"/>
              </p:cNvSpPr>
              <p:nvPr/>
            </p:nvSpPr>
            <p:spPr bwMode="gray">
              <a:xfrm rot="2686397">
                <a:off x="1515" y="2386"/>
                <a:ext cx="128" cy="1542"/>
              </a:xfrm>
              <a:prstGeom prst="rect">
                <a:avLst/>
              </a:prstGeom>
              <a:gradFill rotWithShape="1">
                <a:gsLst>
                  <a:gs pos="0">
                    <a:srgbClr val="38BAC8">
                      <a:gamma/>
                      <a:shade val="46275"/>
                      <a:invGamma/>
                    </a:srgbClr>
                  </a:gs>
                  <a:gs pos="50000">
                    <a:srgbClr val="38BAC8"/>
                  </a:gs>
                  <a:gs pos="100000">
                    <a:srgbClr val="38BAC8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9" name="Rectangle 37"/>
              <p:cNvSpPr>
                <a:spLocks noChangeArrowheads="1"/>
              </p:cNvSpPr>
              <p:nvPr/>
            </p:nvSpPr>
            <p:spPr bwMode="gray">
              <a:xfrm rot="2686397">
                <a:off x="986" y="1780"/>
                <a:ext cx="128" cy="1542"/>
              </a:xfrm>
              <a:prstGeom prst="rect">
                <a:avLst/>
              </a:prstGeom>
              <a:gradFill rotWithShape="1">
                <a:gsLst>
                  <a:gs pos="0">
                    <a:srgbClr val="38BAC8">
                      <a:gamma/>
                      <a:shade val="46275"/>
                      <a:invGamma/>
                    </a:srgbClr>
                  </a:gs>
                  <a:gs pos="50000">
                    <a:srgbClr val="38BAC8"/>
                  </a:gs>
                  <a:gs pos="100000">
                    <a:srgbClr val="38BAC8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0" name="Rectangle 38"/>
              <p:cNvSpPr>
                <a:spLocks noChangeArrowheads="1"/>
              </p:cNvSpPr>
              <p:nvPr/>
            </p:nvSpPr>
            <p:spPr bwMode="gray">
              <a:xfrm rot="2686397">
                <a:off x="288" y="3237"/>
                <a:ext cx="1327" cy="149"/>
              </a:xfrm>
              <a:prstGeom prst="rect">
                <a:avLst/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1" name="Rectangle 39"/>
              <p:cNvSpPr>
                <a:spLocks noChangeArrowheads="1"/>
              </p:cNvSpPr>
              <p:nvPr/>
            </p:nvSpPr>
            <p:spPr bwMode="gray">
              <a:xfrm rot="2686397">
                <a:off x="551" y="2936"/>
                <a:ext cx="1327" cy="145"/>
              </a:xfrm>
              <a:prstGeom prst="rect">
                <a:avLst/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2" name="Rectangle 40"/>
              <p:cNvSpPr>
                <a:spLocks noChangeArrowheads="1"/>
              </p:cNvSpPr>
              <p:nvPr/>
            </p:nvSpPr>
            <p:spPr bwMode="gray">
              <a:xfrm rot="2686397">
                <a:off x="810" y="2627"/>
                <a:ext cx="1327" cy="149"/>
              </a:xfrm>
              <a:prstGeom prst="rect">
                <a:avLst/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3" name="Rectangle 41"/>
              <p:cNvSpPr>
                <a:spLocks noChangeArrowheads="1"/>
              </p:cNvSpPr>
              <p:nvPr/>
            </p:nvSpPr>
            <p:spPr bwMode="gray">
              <a:xfrm rot="2686397">
                <a:off x="1073" y="2322"/>
                <a:ext cx="1327" cy="145"/>
              </a:xfrm>
              <a:prstGeom prst="rect">
                <a:avLst/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" name="Rectangle 42"/>
              <p:cNvSpPr>
                <a:spLocks noChangeArrowheads="1"/>
              </p:cNvSpPr>
              <p:nvPr/>
            </p:nvSpPr>
            <p:spPr bwMode="gray">
              <a:xfrm rot="2686397">
                <a:off x="1646" y="2539"/>
                <a:ext cx="128" cy="1541"/>
              </a:xfrm>
              <a:prstGeom prst="rect">
                <a:avLst/>
              </a:prstGeom>
              <a:gradFill rotWithShape="1">
                <a:gsLst>
                  <a:gs pos="0">
                    <a:srgbClr val="006699"/>
                  </a:gs>
                  <a:gs pos="100000">
                    <a:srgbClr val="0066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5" name="Rectangle 43"/>
              <p:cNvSpPr>
                <a:spLocks noChangeArrowheads="1"/>
              </p:cNvSpPr>
              <p:nvPr/>
            </p:nvSpPr>
            <p:spPr bwMode="gray">
              <a:xfrm rot="2686397">
                <a:off x="1387" y="2234"/>
                <a:ext cx="125" cy="1541"/>
              </a:xfrm>
              <a:prstGeom prst="rect">
                <a:avLst/>
              </a:prstGeom>
              <a:gradFill rotWithShape="1">
                <a:gsLst>
                  <a:gs pos="0">
                    <a:srgbClr val="006699"/>
                  </a:gs>
                  <a:gs pos="100000">
                    <a:srgbClr val="0066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6" name="Rectangle 44"/>
              <p:cNvSpPr>
                <a:spLocks noChangeArrowheads="1"/>
              </p:cNvSpPr>
              <p:nvPr/>
            </p:nvSpPr>
            <p:spPr bwMode="gray">
              <a:xfrm rot="2686397">
                <a:off x="858" y="1632"/>
                <a:ext cx="125" cy="1541"/>
              </a:xfrm>
              <a:prstGeom prst="rect">
                <a:avLst/>
              </a:prstGeom>
              <a:gradFill rotWithShape="1">
                <a:gsLst>
                  <a:gs pos="0">
                    <a:srgbClr val="006699"/>
                  </a:gs>
                  <a:gs pos="100000">
                    <a:srgbClr val="0066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7" name="Rectangle 45"/>
              <p:cNvSpPr>
                <a:spLocks noChangeArrowheads="1"/>
              </p:cNvSpPr>
              <p:nvPr/>
            </p:nvSpPr>
            <p:spPr bwMode="gray">
              <a:xfrm rot="2686397">
                <a:off x="1121" y="1933"/>
                <a:ext cx="128" cy="1541"/>
              </a:xfrm>
              <a:prstGeom prst="rect">
                <a:avLst/>
              </a:prstGeom>
              <a:gradFill rotWithShape="1">
                <a:gsLst>
                  <a:gs pos="0">
                    <a:srgbClr val="006699"/>
                  </a:gs>
                  <a:gs pos="100000">
                    <a:srgbClr val="0066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8" name="Rectangle 46"/>
              <p:cNvSpPr>
                <a:spLocks noChangeArrowheads="1"/>
              </p:cNvSpPr>
              <p:nvPr/>
            </p:nvSpPr>
            <p:spPr bwMode="gray">
              <a:xfrm rot="2686397">
                <a:off x="419" y="3085"/>
                <a:ext cx="1328" cy="148"/>
              </a:xfrm>
              <a:prstGeom prst="rect">
                <a:avLst/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9" name="Rectangle 47"/>
              <p:cNvSpPr>
                <a:spLocks noChangeArrowheads="1"/>
              </p:cNvSpPr>
              <p:nvPr/>
            </p:nvSpPr>
            <p:spPr bwMode="gray">
              <a:xfrm rot="2686397">
                <a:off x="679" y="2780"/>
                <a:ext cx="1327" cy="148"/>
              </a:xfrm>
              <a:prstGeom prst="rect">
                <a:avLst/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0" name="Rectangle 48"/>
              <p:cNvSpPr>
                <a:spLocks noChangeArrowheads="1"/>
              </p:cNvSpPr>
              <p:nvPr/>
            </p:nvSpPr>
            <p:spPr bwMode="gray">
              <a:xfrm rot="2686397">
                <a:off x="941" y="2471"/>
                <a:ext cx="1328" cy="148"/>
              </a:xfrm>
              <a:prstGeom prst="rect">
                <a:avLst/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91" name="Group 49"/>
          <p:cNvGrpSpPr>
            <a:grpSpLocks/>
          </p:cNvGrpSpPr>
          <p:nvPr/>
        </p:nvGrpSpPr>
        <p:grpSpPr bwMode="auto">
          <a:xfrm>
            <a:off x="428596" y="5962367"/>
            <a:ext cx="8239180" cy="533400"/>
            <a:chOff x="960" y="1536"/>
            <a:chExt cx="3696" cy="336"/>
          </a:xfrm>
        </p:grpSpPr>
        <p:grpSp>
          <p:nvGrpSpPr>
            <p:cNvPr id="92" name="Group 50"/>
            <p:cNvGrpSpPr>
              <a:grpSpLocks/>
            </p:cNvGrpSpPr>
            <p:nvPr/>
          </p:nvGrpSpPr>
          <p:grpSpPr bwMode="auto">
            <a:xfrm>
              <a:off x="1103" y="1670"/>
              <a:ext cx="3553" cy="68"/>
              <a:chOff x="528" y="1824"/>
              <a:chExt cx="4512" cy="71"/>
            </a:xfrm>
          </p:grpSpPr>
          <p:sp>
            <p:nvSpPr>
              <p:cNvPr id="151" name="Rectangle 51"/>
              <p:cNvSpPr>
                <a:spLocks noChangeArrowheads="1"/>
              </p:cNvSpPr>
              <p:nvPr/>
            </p:nvSpPr>
            <p:spPr bwMode="gray">
              <a:xfrm>
                <a:off x="528" y="1844"/>
                <a:ext cx="4512" cy="31"/>
              </a:xfrm>
              <a:prstGeom prst="rect">
                <a:avLst/>
              </a:prstGeom>
              <a:gradFill rotWithShape="0">
                <a:gsLst>
                  <a:gs pos="0">
                    <a:srgbClr val="006699"/>
                  </a:gs>
                  <a:gs pos="100000">
                    <a:srgbClr val="006699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52" name="Rectangle 52"/>
              <p:cNvSpPr>
                <a:spLocks noChangeArrowheads="1"/>
              </p:cNvSpPr>
              <p:nvPr/>
            </p:nvSpPr>
            <p:spPr bwMode="gray">
              <a:xfrm>
                <a:off x="528" y="1885"/>
                <a:ext cx="4512" cy="10"/>
              </a:xfrm>
              <a:prstGeom prst="rect">
                <a:avLst/>
              </a:prstGeom>
              <a:gradFill rotWithShape="0">
                <a:gsLst>
                  <a:gs pos="0">
                    <a:srgbClr val="006699"/>
                  </a:gs>
                  <a:gs pos="100000">
                    <a:srgbClr val="006699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53" name="Rectangle 53"/>
              <p:cNvSpPr>
                <a:spLocks noChangeArrowheads="1"/>
              </p:cNvSpPr>
              <p:nvPr/>
            </p:nvSpPr>
            <p:spPr bwMode="gray">
              <a:xfrm>
                <a:off x="528" y="1824"/>
                <a:ext cx="4512" cy="10"/>
              </a:xfrm>
              <a:prstGeom prst="rect">
                <a:avLst/>
              </a:prstGeom>
              <a:gradFill rotWithShape="0">
                <a:gsLst>
                  <a:gs pos="0">
                    <a:srgbClr val="006699"/>
                  </a:gs>
                  <a:gs pos="100000">
                    <a:srgbClr val="006699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93" name="Group 54"/>
            <p:cNvGrpSpPr>
              <a:grpSpLocks/>
            </p:cNvGrpSpPr>
            <p:nvPr/>
          </p:nvGrpSpPr>
          <p:grpSpPr bwMode="auto">
            <a:xfrm>
              <a:off x="963" y="1536"/>
              <a:ext cx="327" cy="336"/>
              <a:chOff x="288" y="1632"/>
              <a:chExt cx="2112" cy="2448"/>
            </a:xfrm>
          </p:grpSpPr>
          <p:sp>
            <p:nvSpPr>
              <p:cNvPr id="137" name="Rectangle 55"/>
              <p:cNvSpPr>
                <a:spLocks noChangeArrowheads="1"/>
              </p:cNvSpPr>
              <p:nvPr/>
            </p:nvSpPr>
            <p:spPr bwMode="gray">
              <a:xfrm rot="2686397">
                <a:off x="1252" y="2085"/>
                <a:ext cx="128" cy="1542"/>
              </a:xfrm>
              <a:prstGeom prst="rect">
                <a:avLst/>
              </a:prstGeom>
              <a:gradFill rotWithShape="1">
                <a:gsLst>
                  <a:gs pos="0">
                    <a:srgbClr val="38BAC8">
                      <a:gamma/>
                      <a:shade val="46275"/>
                      <a:invGamma/>
                    </a:srgbClr>
                  </a:gs>
                  <a:gs pos="50000">
                    <a:srgbClr val="38BAC8"/>
                  </a:gs>
                  <a:gs pos="100000">
                    <a:srgbClr val="38BAC8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8" name="Rectangle 56"/>
              <p:cNvSpPr>
                <a:spLocks noChangeArrowheads="1"/>
              </p:cNvSpPr>
              <p:nvPr/>
            </p:nvSpPr>
            <p:spPr bwMode="gray">
              <a:xfrm rot="2686397">
                <a:off x="1515" y="2386"/>
                <a:ext cx="128" cy="1542"/>
              </a:xfrm>
              <a:prstGeom prst="rect">
                <a:avLst/>
              </a:prstGeom>
              <a:gradFill rotWithShape="1">
                <a:gsLst>
                  <a:gs pos="0">
                    <a:srgbClr val="38BAC8">
                      <a:gamma/>
                      <a:shade val="46275"/>
                      <a:invGamma/>
                    </a:srgbClr>
                  </a:gs>
                  <a:gs pos="50000">
                    <a:srgbClr val="38BAC8"/>
                  </a:gs>
                  <a:gs pos="100000">
                    <a:srgbClr val="38BAC8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9" name="Rectangle 57"/>
              <p:cNvSpPr>
                <a:spLocks noChangeArrowheads="1"/>
              </p:cNvSpPr>
              <p:nvPr/>
            </p:nvSpPr>
            <p:spPr bwMode="gray">
              <a:xfrm rot="2686397">
                <a:off x="986" y="1780"/>
                <a:ext cx="128" cy="1542"/>
              </a:xfrm>
              <a:prstGeom prst="rect">
                <a:avLst/>
              </a:prstGeom>
              <a:gradFill rotWithShape="1">
                <a:gsLst>
                  <a:gs pos="0">
                    <a:srgbClr val="38BAC8">
                      <a:gamma/>
                      <a:shade val="46275"/>
                      <a:invGamma/>
                    </a:srgbClr>
                  </a:gs>
                  <a:gs pos="50000">
                    <a:srgbClr val="38BAC8"/>
                  </a:gs>
                  <a:gs pos="100000">
                    <a:srgbClr val="38BAC8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0" name="Rectangle 58"/>
              <p:cNvSpPr>
                <a:spLocks noChangeArrowheads="1"/>
              </p:cNvSpPr>
              <p:nvPr/>
            </p:nvSpPr>
            <p:spPr bwMode="gray">
              <a:xfrm rot="2686397">
                <a:off x="288" y="3237"/>
                <a:ext cx="1327" cy="149"/>
              </a:xfrm>
              <a:prstGeom prst="rect">
                <a:avLst/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" name="Rectangle 59"/>
              <p:cNvSpPr>
                <a:spLocks noChangeArrowheads="1"/>
              </p:cNvSpPr>
              <p:nvPr/>
            </p:nvSpPr>
            <p:spPr bwMode="gray">
              <a:xfrm rot="2686397">
                <a:off x="551" y="2936"/>
                <a:ext cx="1327" cy="145"/>
              </a:xfrm>
              <a:prstGeom prst="rect">
                <a:avLst/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2" name="Rectangle 60"/>
              <p:cNvSpPr>
                <a:spLocks noChangeArrowheads="1"/>
              </p:cNvSpPr>
              <p:nvPr/>
            </p:nvSpPr>
            <p:spPr bwMode="gray">
              <a:xfrm rot="2686397">
                <a:off x="810" y="2627"/>
                <a:ext cx="1327" cy="149"/>
              </a:xfrm>
              <a:prstGeom prst="rect">
                <a:avLst/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3" name="Rectangle 61"/>
              <p:cNvSpPr>
                <a:spLocks noChangeArrowheads="1"/>
              </p:cNvSpPr>
              <p:nvPr/>
            </p:nvSpPr>
            <p:spPr bwMode="gray">
              <a:xfrm rot="2686397">
                <a:off x="1073" y="2322"/>
                <a:ext cx="1327" cy="145"/>
              </a:xfrm>
              <a:prstGeom prst="rect">
                <a:avLst/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4" name="Rectangle 62"/>
              <p:cNvSpPr>
                <a:spLocks noChangeArrowheads="1"/>
              </p:cNvSpPr>
              <p:nvPr/>
            </p:nvSpPr>
            <p:spPr bwMode="gray">
              <a:xfrm rot="2686397">
                <a:off x="1646" y="2539"/>
                <a:ext cx="128" cy="1541"/>
              </a:xfrm>
              <a:prstGeom prst="rect">
                <a:avLst/>
              </a:prstGeom>
              <a:gradFill rotWithShape="1">
                <a:gsLst>
                  <a:gs pos="0">
                    <a:srgbClr val="006699"/>
                  </a:gs>
                  <a:gs pos="100000">
                    <a:srgbClr val="0066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" name="Rectangle 63"/>
              <p:cNvSpPr>
                <a:spLocks noChangeArrowheads="1"/>
              </p:cNvSpPr>
              <p:nvPr/>
            </p:nvSpPr>
            <p:spPr bwMode="gray">
              <a:xfrm rot="2686397">
                <a:off x="1387" y="2234"/>
                <a:ext cx="125" cy="1541"/>
              </a:xfrm>
              <a:prstGeom prst="rect">
                <a:avLst/>
              </a:prstGeom>
              <a:gradFill rotWithShape="1">
                <a:gsLst>
                  <a:gs pos="0">
                    <a:srgbClr val="006699"/>
                  </a:gs>
                  <a:gs pos="100000">
                    <a:srgbClr val="0066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" name="Rectangle 64"/>
              <p:cNvSpPr>
                <a:spLocks noChangeArrowheads="1"/>
              </p:cNvSpPr>
              <p:nvPr/>
            </p:nvSpPr>
            <p:spPr bwMode="gray">
              <a:xfrm rot="2686397">
                <a:off x="858" y="1632"/>
                <a:ext cx="125" cy="1541"/>
              </a:xfrm>
              <a:prstGeom prst="rect">
                <a:avLst/>
              </a:prstGeom>
              <a:gradFill rotWithShape="1">
                <a:gsLst>
                  <a:gs pos="0">
                    <a:srgbClr val="006699"/>
                  </a:gs>
                  <a:gs pos="100000">
                    <a:srgbClr val="0066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" name="Rectangle 65"/>
              <p:cNvSpPr>
                <a:spLocks noChangeArrowheads="1"/>
              </p:cNvSpPr>
              <p:nvPr/>
            </p:nvSpPr>
            <p:spPr bwMode="gray">
              <a:xfrm rot="2686397">
                <a:off x="1121" y="1933"/>
                <a:ext cx="128" cy="1541"/>
              </a:xfrm>
              <a:prstGeom prst="rect">
                <a:avLst/>
              </a:prstGeom>
              <a:gradFill rotWithShape="1">
                <a:gsLst>
                  <a:gs pos="0">
                    <a:srgbClr val="006699"/>
                  </a:gs>
                  <a:gs pos="100000">
                    <a:srgbClr val="0066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" name="Rectangle 66"/>
              <p:cNvSpPr>
                <a:spLocks noChangeArrowheads="1"/>
              </p:cNvSpPr>
              <p:nvPr/>
            </p:nvSpPr>
            <p:spPr bwMode="gray">
              <a:xfrm rot="2686397">
                <a:off x="419" y="3085"/>
                <a:ext cx="1328" cy="148"/>
              </a:xfrm>
              <a:prstGeom prst="rect">
                <a:avLst/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" name="Rectangle 67"/>
              <p:cNvSpPr>
                <a:spLocks noChangeArrowheads="1"/>
              </p:cNvSpPr>
              <p:nvPr/>
            </p:nvSpPr>
            <p:spPr bwMode="gray">
              <a:xfrm rot="2686397">
                <a:off x="679" y="2780"/>
                <a:ext cx="1327" cy="148"/>
              </a:xfrm>
              <a:prstGeom prst="rect">
                <a:avLst/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" name="Rectangle 68"/>
              <p:cNvSpPr>
                <a:spLocks noChangeArrowheads="1"/>
              </p:cNvSpPr>
              <p:nvPr/>
            </p:nvSpPr>
            <p:spPr bwMode="gray">
              <a:xfrm rot="2686397">
                <a:off x="941" y="2471"/>
                <a:ext cx="1328" cy="148"/>
              </a:xfrm>
              <a:prstGeom prst="rect">
                <a:avLst/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94" name="Group 69"/>
          <p:cNvGrpSpPr>
            <a:grpSpLocks/>
          </p:cNvGrpSpPr>
          <p:nvPr/>
        </p:nvGrpSpPr>
        <p:grpSpPr bwMode="auto">
          <a:xfrm>
            <a:off x="428596" y="5319425"/>
            <a:ext cx="8239180" cy="533400"/>
            <a:chOff x="1104" y="1488"/>
            <a:chExt cx="3696" cy="336"/>
          </a:xfrm>
        </p:grpSpPr>
        <p:grpSp>
          <p:nvGrpSpPr>
            <p:cNvPr id="95" name="Group 70"/>
            <p:cNvGrpSpPr>
              <a:grpSpLocks/>
            </p:cNvGrpSpPr>
            <p:nvPr/>
          </p:nvGrpSpPr>
          <p:grpSpPr bwMode="auto">
            <a:xfrm>
              <a:off x="1247" y="1622"/>
              <a:ext cx="3553" cy="68"/>
              <a:chOff x="528" y="1824"/>
              <a:chExt cx="4512" cy="71"/>
            </a:xfrm>
          </p:grpSpPr>
          <p:sp>
            <p:nvSpPr>
              <p:cNvPr id="171" name="Rectangle 71"/>
              <p:cNvSpPr>
                <a:spLocks noChangeArrowheads="1"/>
              </p:cNvSpPr>
              <p:nvPr/>
            </p:nvSpPr>
            <p:spPr bwMode="gray">
              <a:xfrm>
                <a:off x="528" y="1844"/>
                <a:ext cx="4512" cy="31"/>
              </a:xfrm>
              <a:prstGeom prst="rect">
                <a:avLst/>
              </a:prstGeom>
              <a:gradFill rotWithShape="0">
                <a:gsLst>
                  <a:gs pos="0">
                    <a:srgbClr val="009999"/>
                  </a:gs>
                  <a:gs pos="100000">
                    <a:srgbClr val="009999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2" name="Rectangle 72"/>
              <p:cNvSpPr>
                <a:spLocks noChangeArrowheads="1"/>
              </p:cNvSpPr>
              <p:nvPr/>
            </p:nvSpPr>
            <p:spPr bwMode="gray">
              <a:xfrm>
                <a:off x="528" y="1885"/>
                <a:ext cx="4512" cy="10"/>
              </a:xfrm>
              <a:prstGeom prst="rect">
                <a:avLst/>
              </a:prstGeom>
              <a:gradFill rotWithShape="0">
                <a:gsLst>
                  <a:gs pos="0">
                    <a:srgbClr val="009999"/>
                  </a:gs>
                  <a:gs pos="100000">
                    <a:srgbClr val="009999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3" name="Rectangle 73"/>
              <p:cNvSpPr>
                <a:spLocks noChangeArrowheads="1"/>
              </p:cNvSpPr>
              <p:nvPr/>
            </p:nvSpPr>
            <p:spPr bwMode="gray">
              <a:xfrm>
                <a:off x="528" y="1824"/>
                <a:ext cx="4512" cy="10"/>
              </a:xfrm>
              <a:prstGeom prst="rect">
                <a:avLst/>
              </a:prstGeom>
              <a:gradFill rotWithShape="0">
                <a:gsLst>
                  <a:gs pos="0">
                    <a:srgbClr val="009999"/>
                  </a:gs>
                  <a:gs pos="100000">
                    <a:srgbClr val="009999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96" name="Group 74"/>
            <p:cNvGrpSpPr>
              <a:grpSpLocks/>
            </p:cNvGrpSpPr>
            <p:nvPr/>
          </p:nvGrpSpPr>
          <p:grpSpPr bwMode="auto">
            <a:xfrm>
              <a:off x="1107" y="1488"/>
              <a:ext cx="327" cy="336"/>
              <a:chOff x="288" y="1632"/>
              <a:chExt cx="2112" cy="2448"/>
            </a:xfrm>
          </p:grpSpPr>
          <p:sp>
            <p:nvSpPr>
              <p:cNvPr id="157" name="Rectangle 75"/>
              <p:cNvSpPr>
                <a:spLocks noChangeArrowheads="1"/>
              </p:cNvSpPr>
              <p:nvPr/>
            </p:nvSpPr>
            <p:spPr bwMode="gray">
              <a:xfrm rot="2686397">
                <a:off x="1252" y="2085"/>
                <a:ext cx="128" cy="1542"/>
              </a:xfrm>
              <a:prstGeom prst="rect">
                <a:avLst/>
              </a:prstGeom>
              <a:gradFill rotWithShape="1">
                <a:gsLst>
                  <a:gs pos="0">
                    <a:srgbClr val="38BAC8">
                      <a:gamma/>
                      <a:shade val="46275"/>
                      <a:invGamma/>
                    </a:srgbClr>
                  </a:gs>
                  <a:gs pos="50000">
                    <a:srgbClr val="38BAC8"/>
                  </a:gs>
                  <a:gs pos="100000">
                    <a:srgbClr val="38BAC8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8" name="Rectangle 76"/>
              <p:cNvSpPr>
                <a:spLocks noChangeArrowheads="1"/>
              </p:cNvSpPr>
              <p:nvPr/>
            </p:nvSpPr>
            <p:spPr bwMode="gray">
              <a:xfrm rot="2686397">
                <a:off x="1515" y="2386"/>
                <a:ext cx="128" cy="1542"/>
              </a:xfrm>
              <a:prstGeom prst="rect">
                <a:avLst/>
              </a:prstGeom>
              <a:gradFill rotWithShape="1">
                <a:gsLst>
                  <a:gs pos="0">
                    <a:srgbClr val="38BAC8">
                      <a:gamma/>
                      <a:shade val="46275"/>
                      <a:invGamma/>
                    </a:srgbClr>
                  </a:gs>
                  <a:gs pos="50000">
                    <a:srgbClr val="38BAC8"/>
                  </a:gs>
                  <a:gs pos="100000">
                    <a:srgbClr val="38BAC8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9" name="Rectangle 77"/>
              <p:cNvSpPr>
                <a:spLocks noChangeArrowheads="1"/>
              </p:cNvSpPr>
              <p:nvPr/>
            </p:nvSpPr>
            <p:spPr bwMode="gray">
              <a:xfrm rot="2686397">
                <a:off x="986" y="1780"/>
                <a:ext cx="128" cy="1542"/>
              </a:xfrm>
              <a:prstGeom prst="rect">
                <a:avLst/>
              </a:prstGeom>
              <a:gradFill rotWithShape="1">
                <a:gsLst>
                  <a:gs pos="0">
                    <a:srgbClr val="38BAC8">
                      <a:gamma/>
                      <a:shade val="46275"/>
                      <a:invGamma/>
                    </a:srgbClr>
                  </a:gs>
                  <a:gs pos="50000">
                    <a:srgbClr val="38BAC8"/>
                  </a:gs>
                  <a:gs pos="100000">
                    <a:srgbClr val="38BAC8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0" name="Rectangle 78"/>
              <p:cNvSpPr>
                <a:spLocks noChangeArrowheads="1"/>
              </p:cNvSpPr>
              <p:nvPr/>
            </p:nvSpPr>
            <p:spPr bwMode="gray">
              <a:xfrm rot="2686397">
                <a:off x="288" y="3237"/>
                <a:ext cx="1327" cy="149"/>
              </a:xfrm>
              <a:prstGeom prst="rect">
                <a:avLst/>
              </a:prstGeom>
              <a:gradFill rotWithShape="1">
                <a:gsLst>
                  <a:gs pos="0">
                    <a:srgbClr val="6EC830">
                      <a:gamma/>
                      <a:shade val="46275"/>
                      <a:invGamma/>
                    </a:srgbClr>
                  </a:gs>
                  <a:gs pos="50000">
                    <a:srgbClr val="6EC830"/>
                  </a:gs>
                  <a:gs pos="100000">
                    <a:srgbClr val="6EC83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1" name="Rectangle 79"/>
              <p:cNvSpPr>
                <a:spLocks noChangeArrowheads="1"/>
              </p:cNvSpPr>
              <p:nvPr/>
            </p:nvSpPr>
            <p:spPr bwMode="gray">
              <a:xfrm rot="2686397">
                <a:off x="551" y="2936"/>
                <a:ext cx="1327" cy="145"/>
              </a:xfrm>
              <a:prstGeom prst="rect">
                <a:avLst/>
              </a:prstGeom>
              <a:gradFill rotWithShape="1">
                <a:gsLst>
                  <a:gs pos="0">
                    <a:srgbClr val="6EC830">
                      <a:gamma/>
                      <a:shade val="46275"/>
                      <a:invGamma/>
                    </a:srgbClr>
                  </a:gs>
                  <a:gs pos="50000">
                    <a:srgbClr val="6EC830"/>
                  </a:gs>
                  <a:gs pos="100000">
                    <a:srgbClr val="6EC83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2" name="Rectangle 80"/>
              <p:cNvSpPr>
                <a:spLocks noChangeArrowheads="1"/>
              </p:cNvSpPr>
              <p:nvPr/>
            </p:nvSpPr>
            <p:spPr bwMode="gray">
              <a:xfrm rot="2686397">
                <a:off x="810" y="2627"/>
                <a:ext cx="1327" cy="149"/>
              </a:xfrm>
              <a:prstGeom prst="rect">
                <a:avLst/>
              </a:prstGeom>
              <a:gradFill rotWithShape="1">
                <a:gsLst>
                  <a:gs pos="0">
                    <a:srgbClr val="6EC830">
                      <a:gamma/>
                      <a:shade val="46275"/>
                      <a:invGamma/>
                    </a:srgbClr>
                  </a:gs>
                  <a:gs pos="50000">
                    <a:srgbClr val="6EC830"/>
                  </a:gs>
                  <a:gs pos="100000">
                    <a:srgbClr val="6EC83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3" name="Rectangle 81"/>
              <p:cNvSpPr>
                <a:spLocks noChangeArrowheads="1"/>
              </p:cNvSpPr>
              <p:nvPr/>
            </p:nvSpPr>
            <p:spPr bwMode="gray">
              <a:xfrm rot="2686397">
                <a:off x="1073" y="2322"/>
                <a:ext cx="1327" cy="145"/>
              </a:xfrm>
              <a:prstGeom prst="rect">
                <a:avLst/>
              </a:prstGeom>
              <a:gradFill rotWithShape="1">
                <a:gsLst>
                  <a:gs pos="0">
                    <a:srgbClr val="6EC830">
                      <a:gamma/>
                      <a:shade val="46275"/>
                      <a:invGamma/>
                    </a:srgbClr>
                  </a:gs>
                  <a:gs pos="50000">
                    <a:srgbClr val="6EC830"/>
                  </a:gs>
                  <a:gs pos="100000">
                    <a:srgbClr val="6EC83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4" name="Rectangle 82"/>
              <p:cNvSpPr>
                <a:spLocks noChangeArrowheads="1"/>
              </p:cNvSpPr>
              <p:nvPr/>
            </p:nvSpPr>
            <p:spPr bwMode="gray">
              <a:xfrm rot="2686397">
                <a:off x="1646" y="2539"/>
                <a:ext cx="128" cy="1541"/>
              </a:xfrm>
              <a:prstGeom prst="rect">
                <a:avLst/>
              </a:prstGeom>
              <a:gradFill rotWithShape="1">
                <a:gsLst>
                  <a:gs pos="0">
                    <a:srgbClr val="006699"/>
                  </a:gs>
                  <a:gs pos="100000">
                    <a:srgbClr val="0066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" name="Rectangle 83"/>
              <p:cNvSpPr>
                <a:spLocks noChangeArrowheads="1"/>
              </p:cNvSpPr>
              <p:nvPr/>
            </p:nvSpPr>
            <p:spPr bwMode="gray">
              <a:xfrm rot="2686397">
                <a:off x="1387" y="2234"/>
                <a:ext cx="125" cy="1541"/>
              </a:xfrm>
              <a:prstGeom prst="rect">
                <a:avLst/>
              </a:prstGeom>
              <a:gradFill rotWithShape="1">
                <a:gsLst>
                  <a:gs pos="0">
                    <a:srgbClr val="006699"/>
                  </a:gs>
                  <a:gs pos="100000">
                    <a:srgbClr val="0066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" name="Rectangle 84"/>
              <p:cNvSpPr>
                <a:spLocks noChangeArrowheads="1"/>
              </p:cNvSpPr>
              <p:nvPr/>
            </p:nvSpPr>
            <p:spPr bwMode="gray">
              <a:xfrm rot="2686397">
                <a:off x="858" y="1632"/>
                <a:ext cx="125" cy="1541"/>
              </a:xfrm>
              <a:prstGeom prst="rect">
                <a:avLst/>
              </a:prstGeom>
              <a:gradFill rotWithShape="1">
                <a:gsLst>
                  <a:gs pos="0">
                    <a:srgbClr val="006699"/>
                  </a:gs>
                  <a:gs pos="100000">
                    <a:srgbClr val="0066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7" name="Rectangle 85"/>
              <p:cNvSpPr>
                <a:spLocks noChangeArrowheads="1"/>
              </p:cNvSpPr>
              <p:nvPr/>
            </p:nvSpPr>
            <p:spPr bwMode="gray">
              <a:xfrm rot="2686397">
                <a:off x="1121" y="1933"/>
                <a:ext cx="128" cy="1541"/>
              </a:xfrm>
              <a:prstGeom prst="rect">
                <a:avLst/>
              </a:prstGeom>
              <a:gradFill rotWithShape="1">
                <a:gsLst>
                  <a:gs pos="0">
                    <a:srgbClr val="006699"/>
                  </a:gs>
                  <a:gs pos="100000">
                    <a:srgbClr val="0066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8" name="Rectangle 86"/>
              <p:cNvSpPr>
                <a:spLocks noChangeArrowheads="1"/>
              </p:cNvSpPr>
              <p:nvPr/>
            </p:nvSpPr>
            <p:spPr bwMode="gray">
              <a:xfrm rot="2686397">
                <a:off x="419" y="3085"/>
                <a:ext cx="1328" cy="148"/>
              </a:xfrm>
              <a:prstGeom prst="rect">
                <a:avLst/>
              </a:prstGeom>
              <a:gradFill rotWithShape="1">
                <a:gsLst>
                  <a:gs pos="0">
                    <a:srgbClr val="6EC830">
                      <a:gamma/>
                      <a:shade val="46275"/>
                      <a:invGamma/>
                    </a:srgbClr>
                  </a:gs>
                  <a:gs pos="50000">
                    <a:srgbClr val="6EC830"/>
                  </a:gs>
                  <a:gs pos="100000">
                    <a:srgbClr val="6EC83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9" name="Rectangle 87"/>
              <p:cNvSpPr>
                <a:spLocks noChangeArrowheads="1"/>
              </p:cNvSpPr>
              <p:nvPr/>
            </p:nvSpPr>
            <p:spPr bwMode="gray">
              <a:xfrm rot="2686397">
                <a:off x="679" y="2780"/>
                <a:ext cx="1327" cy="148"/>
              </a:xfrm>
              <a:prstGeom prst="rect">
                <a:avLst/>
              </a:prstGeom>
              <a:gradFill rotWithShape="1">
                <a:gsLst>
                  <a:gs pos="0">
                    <a:srgbClr val="6EC830">
                      <a:gamma/>
                      <a:shade val="46275"/>
                      <a:invGamma/>
                    </a:srgbClr>
                  </a:gs>
                  <a:gs pos="50000">
                    <a:srgbClr val="6EC830"/>
                  </a:gs>
                  <a:gs pos="100000">
                    <a:srgbClr val="6EC83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0" name="Rectangle 88"/>
              <p:cNvSpPr>
                <a:spLocks noChangeArrowheads="1"/>
              </p:cNvSpPr>
              <p:nvPr/>
            </p:nvSpPr>
            <p:spPr bwMode="gray">
              <a:xfrm rot="2686397">
                <a:off x="941" y="2471"/>
                <a:ext cx="1328" cy="148"/>
              </a:xfrm>
              <a:prstGeom prst="rect">
                <a:avLst/>
              </a:prstGeom>
              <a:gradFill rotWithShape="1">
                <a:gsLst>
                  <a:gs pos="0">
                    <a:srgbClr val="6EC830">
                      <a:gamma/>
                      <a:shade val="46275"/>
                      <a:invGamma/>
                    </a:srgbClr>
                  </a:gs>
                  <a:gs pos="50000">
                    <a:srgbClr val="6EC830"/>
                  </a:gs>
                  <a:gs pos="100000">
                    <a:srgbClr val="6EC83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74" name="Rectangle 5"/>
          <p:cNvSpPr>
            <a:spLocks noChangeArrowheads="1"/>
          </p:cNvSpPr>
          <p:nvPr/>
        </p:nvSpPr>
        <p:spPr bwMode="auto">
          <a:xfrm>
            <a:off x="1214414" y="1818963"/>
            <a:ext cx="757242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работа с архивной информацией</a:t>
            </a: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5" name="Rectangle 5"/>
          <p:cNvSpPr>
            <a:spLocks noChangeArrowheads="1"/>
          </p:cNvSpPr>
          <p:nvPr/>
        </p:nvSpPr>
        <p:spPr bwMode="auto">
          <a:xfrm>
            <a:off x="1214414" y="2533343"/>
            <a:ext cx="792958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прием и предварительная обработка принимаемых данных</a:t>
            </a: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6" name="Rectangle 5"/>
          <p:cNvSpPr>
            <a:spLocks noChangeArrowheads="1"/>
          </p:cNvSpPr>
          <p:nvPr/>
        </p:nvSpPr>
        <p:spPr bwMode="auto">
          <a:xfrm>
            <a:off x="1214414" y="3176285"/>
            <a:ext cx="792958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обработка запросов клиентов, организация расчетов</a:t>
            </a: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7" name="Rectangle 5"/>
          <p:cNvSpPr>
            <a:spLocks noChangeArrowheads="1"/>
          </p:cNvSpPr>
          <p:nvPr/>
        </p:nvSpPr>
        <p:spPr bwMode="auto">
          <a:xfrm>
            <a:off x="1214414" y="3786190"/>
            <a:ext cx="792958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слежение за состоянием каналов связи</a:t>
            </a: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8" name="Rectangle 5"/>
          <p:cNvSpPr>
            <a:spLocks noChangeArrowheads="1"/>
          </p:cNvSpPr>
          <p:nvPr/>
        </p:nvSpPr>
        <p:spPr bwMode="auto">
          <a:xfrm>
            <a:off x="1214414" y="4429132"/>
            <a:ext cx="792958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ведение и хранение различных архивов</a:t>
            </a: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9" name="Rectangle 5"/>
          <p:cNvSpPr>
            <a:spLocks noChangeArrowheads="1"/>
          </p:cNvSpPr>
          <p:nvPr/>
        </p:nvSpPr>
        <p:spPr bwMode="auto">
          <a:xfrm>
            <a:off x="1214414" y="5072074"/>
            <a:ext cx="792958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работа в режиме резервирования</a:t>
            </a: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0" name="Rectangle 5"/>
          <p:cNvSpPr>
            <a:spLocks noChangeArrowheads="1"/>
          </p:cNvSpPr>
          <p:nvPr/>
        </p:nvSpPr>
        <p:spPr bwMode="auto">
          <a:xfrm>
            <a:off x="1214414" y="5715016"/>
            <a:ext cx="792958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синхронизация, ретрансляция данных</a:t>
            </a: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051720" y="2708920"/>
            <a:ext cx="6572295" cy="1857388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6" name="Подзаголовок 37"/>
          <p:cNvSpPr>
            <a:spLocks noGrp="1"/>
          </p:cNvSpPr>
          <p:nvPr>
            <p:ph type="subTitle" idx="1"/>
          </p:nvPr>
        </p:nvSpPr>
        <p:spPr>
          <a:xfrm>
            <a:off x="3752872" y="4429132"/>
            <a:ext cx="5176846" cy="1752600"/>
          </a:xfrm>
        </p:spPr>
        <p:txBody>
          <a:bodyPr/>
          <a:lstStyle/>
          <a:p>
            <a:pPr>
              <a:spcBef>
                <a:spcPts val="0"/>
              </a:spcBef>
            </a:pPr>
            <a:endParaRPr lang="ru-RU" sz="1600" dirty="0" smtClean="0">
              <a:effectLst/>
            </a:endParaRPr>
          </a:p>
          <a:p>
            <a:endParaRPr lang="ru-RU" sz="1600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&amp;#x0D;&amp;#x0A;Систел:&amp;#x0D;&amp;#x0A;Наши решения в диспетчерском управлении&amp;#x0D;&amp;#x0A;&amp;#x0D;&amp;#x0A;&amp;#x0D;&amp;#x0A;&amp;#x0D;&amp;#x0A;&amp;#x0D;&amp;#x0A;&amp;quot;&quot;/&gt;&lt;property id=&quot;20307&quot; value=&quot;340&quot;/&gt;&lt;/object&gt;&lt;object type=&quot;3&quot; unique_id=&quot;13482&quot;&gt;&lt;property id=&quot;20148&quot; value=&quot;5&quot;/&gt;&lt;property id=&quot;20300&quot; value=&quot;Slide 4 - &amp;quot;Основные задачи, которые мы решаем&amp;quot;&quot;/&gt;&lt;property id=&quot;20307&quot; value=&quot;1041&quot;/&gt;&lt;/object&gt;&lt;object type=&quot;3&quot; unique_id=&quot;13498&quot;&gt;&lt;property id=&quot;20148&quot; value=&quot;5&quot;/&gt;&lt;property id=&quot;20300&quot; value=&quot;Slide 40 - &amp;quot;Возможности редактора &amp;#x0D;&amp;#x0A;&amp;quot;&quot;/&gt;&lt;property id=&quot;20307&quot; value=&quot;902&quot;/&gt;&lt;/object&gt;&lt;object type=&quot;3&quot; unique_id=&quot;13500&quot;&gt;&lt;property id=&quot;20148&quot; value=&quot;5&quot;/&gt;&lt;property id=&quot;20300&quot; value=&quot;Slide 39 - &amp;quot;Возможности редактора &amp;quot;&quot;/&gt;&lt;property id=&quot;20307&quot; value=&quot;904&quot;/&gt;&lt;/object&gt;&lt;object type=&quot;3&quot; unique_id=&quot;13504&quot;&gt;&lt;property id=&quot;20148&quot; value=&quot;5&quot;/&gt;&lt;property id=&quot;20300&quot; value=&quot;Slide 41 - &amp;quot;АРМ Диспетчера&amp;quot;&quot;/&gt;&lt;property id=&quot;20307&quot; value=&quot;908&quot;/&gt;&lt;/object&gt;&lt;object type=&quot;3&quot; unique_id=&quot;13505&quot;&gt;&lt;property id=&quot;20148&quot; value=&quot;5&quot;/&gt;&lt;property id=&quot;20300&quot; value=&quot;Slide 43 - &amp;quot;Основные функции&amp;quot;&quot;/&gt;&lt;property id=&quot;20307&quot; value=&quot;909&quot;/&gt;&lt;/object&gt;&lt;object type=&quot;3&quot; unique_id=&quot;13508&quot;&gt;&lt;property id=&quot;20148&quot; value=&quot;5&quot;/&gt;&lt;property id=&quot;20300&quot; value=&quot;Slide 44 - &amp;quot;Управление переключениями&amp;quot;&quot;/&gt;&lt;property id=&quot;20307&quot; value=&quot;912&quot;/&gt;&lt;/object&gt;&lt;object type=&quot;3&quot; unique_id=&quot;13515&quot;&gt;&lt;property id=&quot;20148&quot; value=&quot;5&quot;/&gt;&lt;property id=&quot;20300&quot; value=&quot;Slide 45 - &amp;quot;Возможности программы&amp;quot;&quot;/&gt;&lt;property id=&quot;20307&quot; value=&quot;919&quot;/&gt;&lt;/object&gt;&lt;object type=&quot;3&quot; unique_id=&quot;13516&quot;&gt;&lt;property id=&quot;20148&quot; value=&quot;5&quot;/&gt;&lt;property id=&quot;20300&quot; value=&quot;Slide 46 - &amp;quot;Возможности программы&amp;quot;&quot;/&gt;&lt;property id=&quot;20307&quot; value=&quot;920&quot;/&gt;&lt;/object&gt;&lt;object type=&quot;3&quot; unique_id=&quot;13518&quot;&gt;&lt;property id=&quot;20148&quot; value=&quot;5&quot;/&gt;&lt;property id=&quot;20300&quot; value=&quot;Slide 47 - &amp;quot;Возможности программы&amp;quot;&quot;/&gt;&lt;property id=&quot;20307&quot; value=&quot;922&quot;/&gt;&lt;/object&gt;&lt;object type=&quot;3&quot; unique_id=&quot;13520&quot;&gt;&lt;property id=&quot;20148&quot; value=&quot;5&quot;/&gt;&lt;property id=&quot;20300&quot; value=&quot;Slide 48 - &amp;quot;Возможности программы&amp;quot;&quot;/&gt;&lt;property id=&quot;20307&quot; value=&quot;924&quot;/&gt;&lt;/object&gt;&lt;object type=&quot;3&quot; unique_id=&quot;13523&quot;&gt;&lt;property id=&quot;20148&quot; value=&quot;5&quot;/&gt;&lt;property id=&quot;20300&quot; value=&quot;Slide 49 - &amp;quot;Применение слоев на схемах&amp;quot;&quot;/&gt;&lt;property id=&quot;20307&quot; value=&quot;927&quot;/&gt;&lt;/object&gt;&lt;object type=&quot;3&quot; unique_id=&quot;13525&quot;&gt;&lt;property id=&quot;20148&quot; value=&quot;5&quot;/&gt;&lt;property id=&quot;20300&quot; value=&quot;Slide 50 - &amp;quot;Применение слоев на схемах&amp;quot;&quot;/&gt;&lt;property id=&quot;20307&quot; value=&quot;929&quot;/&gt;&lt;/object&gt;&lt;object type=&quot;3&quot; unique_id=&quot;13553&quot;&gt;&lt;property id=&quot;20148&quot; value=&quot;5&quot;/&gt;&lt;property id=&quot;20300&quot; value=&quot;Slide 71 - &amp;quot;Программа представления информации в виде графиков&amp;quot;&quot;/&gt;&lt;property id=&quot;20307&quot; value=&quot;957&quot;/&gt;&lt;/object&gt;&lt;object type=&quot;3&quot; unique_id=&quot;13555&quot;&gt;&lt;property id=&quot;20148&quot; value=&quot;5&quot;/&gt;&lt;property id=&quot;20300&quot; value=&quot;Slide 72 - &amp;quot;Источники данных программы&amp;quot;&quot;/&gt;&lt;property id=&quot;20307&quot; value=&quot;959&quot;/&gt;&lt;/object&gt;&lt;object type=&quot;3&quot; unique_id=&quot;13569&quot;&gt;&lt;property id=&quot;20148&quot; value=&quot;5&quot;/&gt;&lt;property id=&quot;20300&quot; value=&quot;Slide 76 - &amp;quot;Программа формирования отчетов в виде документов Microsoft Excel&amp;quot;&quot;/&gt;&lt;property id=&quot;20307&quot; value=&quot;973&quot;/&gt;&lt;/object&gt;&lt;object type=&quot;3&quot; unique_id=&quot;13575&quot;&gt;&lt;property id=&quot;20148&quot; value=&quot;5&quot;/&gt;&lt;property id=&quot;20300&quot; value=&quot;Slide 82 - &amp;quot;АРМ инженера РЗА&amp;quot;&quot;/&gt;&lt;property id=&quot;20307&quot; value=&quot;979&quot;/&gt;&lt;/object&gt;&lt;object type=&quot;3&quot; unique_id=&quot;13577&quot;&gt;&lt;property id=&quot;20148&quot; value=&quot;5&quot;/&gt;&lt;property id=&quot;20300&quot; value=&quot;Slide 84 - &amp;quot;Конфигурирование сервера РЗА&amp;quot;&quot;/&gt;&lt;property id=&quot;20307&quot; value=&quot;981&quot;/&gt;&lt;/object&gt;&lt;object type=&quot;3&quot; unique_id=&quot;13627&quot;&gt;&lt;property id=&quot;20148&quot; value=&quot;5&quot;/&gt;&lt;property id=&quot;20300&quot; value=&quot;Slide 90 - &amp;quot;Спасибо за внимание!&amp;quot;&quot;/&gt;&lt;property id=&quot;20307&quot; value=&quot;1036&quot;/&gt;&lt;/object&gt;&lt;object type=&quot;3&quot; unique_id=&quot;13639&quot;&gt;&lt;property id=&quot;20148&quot; value=&quot;5&quot;/&gt;&lt;property id=&quot;20300&quot; value=&quot;Slide 33 - &amp;quot;Графический Редактор&amp;quot;&quot;/&gt;&lt;property id=&quot;20307&quot; value=&quot;1056&quot;/&gt;&lt;/object&gt;&lt;object type=&quot;3&quot; unique_id=&quot;13640&quot;&gt;&lt;property id=&quot;20148&quot; value=&quot;5&quot;/&gt;&lt;property id=&quot;20300&quot; value=&quot;Slide 42 - &amp;quot;АРМ Диспетчера&amp;quot;&quot;/&gt;&lt;property id=&quot;20307&quot; value=&quot;1057&quot;/&gt;&lt;/object&gt;&lt;object type=&quot;3&quot; unique_id=&quot;13641&quot;&gt;&lt;property id=&quot;20148&quot; value=&quot;5&quot;/&gt;&lt;property id=&quot;20300&quot; value=&quot;Slide 73 - &amp;quot;Основные возможности&amp;quot;&quot;/&gt;&lt;property id=&quot;20307&quot; value=&quot;1058&quot;/&gt;&lt;/object&gt;&lt;object type=&quot;3&quot; unique_id=&quot;13642&quot;&gt;&lt;property id=&quot;20148&quot; value=&quot;5&quot;/&gt;&lt;property id=&quot;20300&quot; value=&quot;Slide 74 - &amp;quot;Основные возможности&amp;quot;&quot;/&gt;&lt;property id=&quot;20307&quot; value=&quot;1059&quot;/&gt;&lt;/object&gt;&lt;object type=&quot;3&quot; unique_id=&quot;14335&quot;&gt;&lt;property id=&quot;20148&quot; value=&quot;5&quot;/&gt;&lt;property id=&quot;20300&quot; value=&quot;Slide 51 - &amp;quot;Поддержка ГИС Open Street Map&amp;quot;&quot;/&gt;&lt;property id=&quot;20307&quot; value=&quot;1070&quot;/&gt;&lt;/object&gt;&lt;object type=&quot;3&quot; unique_id=&quot;14336&quot;&gt;&lt;property id=&quot;20148&quot; value=&quot;5&quot;/&gt;&lt;property id=&quot;20300&quot; value=&quot;Slide 52 - &amp;quot;Использование сервиса OSM&amp;quot;&quot;/&gt;&lt;property id=&quot;20307&quot; value=&quot;1071&quot;/&gt;&lt;/object&gt;&lt;object type=&quot;3&quot; unique_id=&quot;14337&quot;&gt;&lt;property id=&quot;20148&quot; value=&quot;5&quot;/&gt;&lt;property id=&quot;20300&quot; value=&quot;Slide 53 - &amp;quot;Особенности&amp;quot;&quot;/&gt;&lt;property id=&quot;20307&quot; value=&quot;1072&quot;/&gt;&lt;/object&gt;&lt;object type=&quot;3&quot; unique_id=&quot;14338&quot;&gt;&lt;property id=&quot;20148&quot; value=&quot;5&quot;/&gt;&lt;property id=&quot;20300&quot; value=&quot;Slide 54 - &amp;quot;Возможность наносить на карту элементы, доступные в редакторе&amp;quot;&quot;/&gt;&lt;property id=&quot;20307&quot; value=&quot;1073&quot;/&gt;&lt;/object&gt;&lt;object type=&quot;3&quot; unique_id=&quot;14339&quot;&gt;&lt;property id=&quot;20148&quot; value=&quot;5&quot;/&gt;&lt;property id=&quot;20300&quot; value=&quot;Slide 75 - &amp;quot;Экспорт данных&amp;quot;&quot;/&gt;&lt;property id=&quot;20307&quot; value=&quot;1060&quot;/&gt;&lt;/object&gt;&lt;object type=&quot;3&quot; unique_id=&quot;14340&quot;&gt;&lt;property id=&quot;20148&quot; value=&quot;5&quot;/&gt;&lt;property id=&quot;20300&quot; value=&quot;Slide 77 - &amp;quot;Возможности программы&amp;quot;&quot;/&gt;&lt;property id=&quot;20307&quot; value=&quot;1061&quot;/&gt;&lt;/object&gt;&lt;object type=&quot;3&quot; unique_id=&quot;14341&quot;&gt;&lt;property id=&quot;20148&quot; value=&quot;5&quot;/&gt;&lt;property id=&quot;20300&quot; value=&quot;Slide 78 - &amp;quot;Процесс создания отчета&amp;quot;&quot;/&gt;&lt;property id=&quot;20307&quot; value=&quot;1062&quot;/&gt;&lt;/object&gt;&lt;object type=&quot;3&quot; unique_id=&quot;14342&quot;&gt;&lt;property id=&quot;20148&quot; value=&quot;5&quot;/&gt;&lt;property id=&quot;20300&quot; value=&quot;Slide 79 - &amp;quot;Процесс создания отчета&amp;quot;&quot;/&gt;&lt;property id=&quot;20307&quot; value=&quot;1063&quot;/&gt;&lt;/object&gt;&lt;object type=&quot;3&quot; unique_id=&quot;14343&quot;&gt;&lt;property id=&quot;20148&quot; value=&quot;5&quot;/&gt;&lt;property id=&quot;20300&quot; value=&quot;Slide 80 - &amp;quot;Отчет о событиях и действиях диспетчера&amp;quot;&quot;/&gt;&lt;property id=&quot;20307&quot; value=&quot;1064&quot;/&gt;&lt;/object&gt;&lt;object type=&quot;3&quot; unique_id=&quot;14344&quot;&gt;&lt;property id=&quot;20148&quot; value=&quot;5&quot;/&gt;&lt;property id=&quot;20300&quot; value=&quot;Slide 81 - &amp;quot;Возможности программы&amp;quot;&quot;/&gt;&lt;property id=&quot;20307&quot; value=&quot;1065&quot;/&gt;&lt;/object&gt;&lt;object type=&quot;3&quot; unique_id=&quot;14345&quot;&gt;&lt;property id=&quot;20148&quot; value=&quot;5&quot;/&gt;&lt;property id=&quot;20300&quot; value=&quot;Slide 83 - &amp;quot;Конфигурирование сервера РЗА&amp;quot;&quot;/&gt;&lt;property id=&quot;20307&quot; value=&quot;1066&quot;/&gt;&lt;/object&gt;&lt;object type=&quot;3&quot; unique_id=&quot;14346&quot;&gt;&lt;property id=&quot;20148&quot; value=&quot;5&quot;/&gt;&lt;property id=&quot;20300&quot; value=&quot;Slide 85 - &amp;quot;Инструменты&amp;quot;&quot;/&gt;&lt;property id=&quot;20307&quot; value=&quot;1067&quot;/&gt;&lt;/object&gt;&lt;object type=&quot;3&quot; unique_id=&quot;14347&quot;&gt;&lt;property id=&quot;20148&quot; value=&quot;5&quot;/&gt;&lt;property id=&quot;20300&quot; value=&quot;Slide 86 - &amp;quot;Инструменты&amp;quot;&quot;/&gt;&lt;property id=&quot;20307&quot; value=&quot;1068&quot;/&gt;&lt;/object&gt;&lt;object type=&quot;3&quot; unique_id=&quot;14834&quot;&gt;&lt;property id=&quot;20148&quot; value=&quot;5&quot;/&gt;&lt;property id=&quot;20300&quot; value=&quot;Slide 5&quot;/&gt;&lt;property id=&quot;20307&quot; value=&quot;1074&quot;/&gt;&lt;/object&gt;&lt;object type=&quot;3&quot; unique_id=&quot;14835&quot;&gt;&lt;property id=&quot;20148&quot; value=&quot;5&quot;/&gt;&lt;property id=&quot;20300&quot; value=&quot;Slide 32&quot;/&gt;&lt;property id=&quot;20307&quot; value=&quot;1075&quot;/&gt;&lt;/object&gt;&lt;object type=&quot;3&quot; unique_id=&quot;14836&quot;&gt;&lt;property id=&quot;20148&quot; value=&quot;5&quot;/&gt;&lt;property id=&quot;20300&quot; value=&quot;Slide 3&quot;/&gt;&lt;property id=&quot;20307&quot; value=&quot;1076&quot;/&gt;&lt;/object&gt;&lt;object type=&quot;3&quot; unique_id=&quot;14837&quot;&gt;&lt;property id=&quot;20148&quot; value=&quot;5&quot;/&gt;&lt;property id=&quot;20300&quot; value=&quot;Slide 31 - &amp;quot;Состав ПО на стороне клиента&amp;quot;&quot;/&gt;&lt;property id=&quot;20307&quot; value=&quot;1077&quot;/&gt;&lt;/object&gt;&lt;object type=&quot;3&quot; unique_id=&quot;15962&quot;&gt;&lt;property id=&quot;20148&quot; value=&quot;5&quot;/&gt;&lt;property id=&quot;20300&quot; value=&quot;Slide 55 - &amp;quot;Установка плакатов&amp;quot;&quot;/&gt;&lt;property id=&quot;20307&quot; value=&quot;1079&quot;/&gt;&lt;/object&gt;&lt;object type=&quot;3&quot; unique_id=&quot;15963&quot;&gt;&lt;property id=&quot;20148&quot; value=&quot;5&quot;/&gt;&lt;property id=&quot;20300&quot; value=&quot;Slide 56 - &amp;quot;Диспетчерский тренажер&amp;quot;&quot;/&gt;&lt;property id=&quot;20307&quot; value=&quot;1083&quot;/&gt;&lt;/object&gt;&lt;object type=&quot;3&quot; unique_id=&quot;15964&quot;&gt;&lt;property id=&quot;20148&quot; value=&quot;5&quot;/&gt;&lt;property id=&quot;20300&quot; value=&quot;Slide 57 - &amp;quot;Режимы диспетчерского тренажера&amp;quot;&quot;/&gt;&lt;property id=&quot;20307&quot; value=&quot;1084&quot;/&gt;&lt;/object&gt;&lt;object type=&quot;3&quot; unique_id=&quot;15965&quot;&gt;&lt;property id=&quot;20148&quot; value=&quot;5&quot;/&gt;&lt;property id=&quot;20300&quot; value=&quot;Slide 58&quot;/&gt;&lt;property id=&quot;20307&quot; value=&quot;1085&quot;/&gt;&lt;/object&gt;&lt;object type=&quot;3&quot; unique_id=&quot;15966&quot;&gt;&lt;property id=&quot;20148&quot; value=&quot;5&quot;/&gt;&lt;property id=&quot;20300&quot; value=&quot;Slide 59&quot;/&gt;&lt;property id=&quot;20307&quot; value=&quot;1086&quot;/&gt;&lt;/object&gt;&lt;object type=&quot;3&quot; unique_id=&quot;15967&quot;&gt;&lt;property id=&quot;20148&quot; value=&quot;5&quot;/&gt;&lt;property id=&quot;20300&quot; value=&quot;Slide 60&quot;/&gt;&lt;property id=&quot;20307&quot; value=&quot;1087&quot;/&gt;&lt;/object&gt;&lt;object type=&quot;3&quot; unique_id=&quot;15968&quot;&gt;&lt;property id=&quot;20148&quot; value=&quot;5&quot;/&gt;&lt;property id=&quot;20300&quot; value=&quot;Slide 61&quot;/&gt;&lt;property id=&quot;20307&quot; value=&quot;1088&quot;/&gt;&lt;/object&gt;&lt;object type=&quot;3&quot; unique_id=&quot;16519&quot;&gt;&lt;property id=&quot;20148&quot; value=&quot;5&quot;/&gt;&lt;property id=&quot;20300&quot; value=&quot;Slide 34 - &amp;quot;Создание и редактирование&amp;quot;&quot;/&gt;&lt;property id=&quot;20307&quot; value=&quot;1089&quot;/&gt;&lt;/object&gt;&lt;object type=&quot;3&quot; unique_id=&quot;16520&quot;&gt;&lt;property id=&quot;20148&quot; value=&quot;5&quot;/&gt;&lt;property id=&quot;20300&quot; value=&quot;Slide 35 - &amp;quot;Рабочий режим&amp;quot;&quot;/&gt;&lt;property id=&quot;20307&quot; value=&quot;1090&quot;/&gt;&lt;/object&gt;&lt;object type=&quot;3&quot; unique_id=&quot;16521&quot;&gt;&lt;property id=&quot;20148&quot; value=&quot;5&quot;/&gt;&lt;property id=&quot;20300&quot; value=&quot;Slide 36 - &amp;quot;Использование карт&amp;quot;&quot;/&gt;&lt;property id=&quot;20307&quot; value=&quot;1091&quot;/&gt;&lt;/object&gt;&lt;object type=&quot;3&quot; unique_id=&quot;16522&quot;&gt;&lt;property id=&quot;20148&quot; value=&quot;5&quot;/&gt;&lt;property id=&quot;20300&quot; value=&quot;Slide 37 - &amp;quot;Работа с данными&amp;quot;&quot;/&gt;&lt;property id=&quot;20307&quot; value=&quot;1092&quot;/&gt;&lt;/object&gt;&lt;object type=&quot;3&quot; unique_id=&quot;16523&quot;&gt;&lt;property id=&quot;20148&quot; value=&quot;5&quot;/&gt;&lt;property id=&quot;20300&quot; value=&quot;Slide 38 - &amp;quot;Отображение на мобильных платформах&amp;quot;&quot;/&gt;&lt;property id=&quot;20307&quot; value=&quot;1093&quot;/&gt;&lt;/object&gt;&lt;object type=&quot;3&quot; unique_id=&quot;18652&quot;&gt;&lt;property id=&quot;20148&quot; value=&quot;5&quot;/&gt;&lt;property id=&quot;20300&quot; value=&quot;Slide 2 - &amp;quot;КОНФИГУРАЦИЯ ОИК «СИСТЕЛ»&amp;quot;&quot;/&gt;&lt;property id=&quot;20307&quot; value=&quot;1106&quot;/&gt;&lt;/object&gt;&lt;object type=&quot;3&quot; unique_id=&quot;18653&quot;&gt;&lt;property id=&quot;20148&quot; value=&quot;5&quot;/&gt;&lt;property id=&quot;20300&quot; value=&quot;Slide 6 - &amp;quot;СТРУКТУРА СЕРВЕРА&amp;quot;&quot;/&gt;&lt;property id=&quot;20307&quot; value=&quot;1107&quot;/&gt;&lt;/object&gt;&lt;object type=&quot;3&quot; unique_id=&quot;18654&quot;&gt;&lt;property id=&quot;20148&quot; value=&quot;5&quot;/&gt;&lt;property id=&quot;20300&quot; value=&quot;Slide 7 - &amp;quot;СЕРВЕРНОЕ ПО&amp;quot;&quot;/&gt;&lt;property id=&quot;20307&quot; value=&quot;1108&quot;/&gt;&lt;/object&gt;&lt;object type=&quot;3&quot; unique_id=&quot;18655&quot;&gt;&lt;property id=&quot;20148&quot; value=&quot;5&quot;/&gt;&lt;property id=&quot;20300&quot; value=&quot;Slide 8 - &amp;quot;ПОДСИСТЕМА ОБРАБОТКИ И ХРАНЕНИЯ ИНФОРМАЦИИ&amp;quot;&quot;/&gt;&lt;property id=&quot;20307&quot; value=&quot;1109&quot;/&gt;&lt;/object&gt;&lt;object type=&quot;3&quot; unique_id=&quot;18656&quot;&gt;&lt;property id=&quot;20148&quot; value=&quot;5&quot;/&gt;&lt;property id=&quot;20300&quot; value=&quot;Slide 9 - &amp;quot;ФУНКЦИИ СЕРВЕРА ТМ &amp;quot;&quot;/&gt;&lt;property id=&quot;20307&quot; value=&quot;1110&quot;/&gt;&lt;/object&gt;&lt;object type=&quot;3&quot; unique_id=&quot;18657&quot;&gt;&lt;property id=&quot;20148&quot; value=&quot;5&quot;/&gt;&lt;property id=&quot;20300&quot; value=&quot;Slide 10 - &amp;quot;ФУНКЦИИ СЕРВЕРА БД &amp;quot;&quot;/&gt;&lt;property id=&quot;20307&quot; value=&quot;1111&quot;/&gt;&lt;/object&gt;&lt;object type=&quot;3&quot; unique_id=&quot;18658&quot;&gt;&lt;property id=&quot;20148&quot; value=&quot;5&quot;/&gt;&lt;property id=&quot;20300&quot; value=&quot;Slide 11 - &amp;quot;ВЗАИМОДЕЙСТВИЕ С МОБИЛЬНЫМИ ПРИЛОЖЕНИЯМИ&amp;quot;&quot;/&gt;&lt;property id=&quot;20307&quot; value=&quot;1112&quot;/&gt;&lt;/object&gt;&lt;object type=&quot;3&quot; unique_id=&quot;18659&quot;&gt;&lt;property id=&quot;20148&quot; value=&quot;5&quot;/&gt;&lt;property id=&quot;20300&quot; value=&quot;Slide 12 - &amp;quot;ВЗАИМОЖНОСТЬ ИЗМЕРЕНИЯ И УПРАВЛЕНИЯ ПОТОКАМИ ДАННЫХ&amp;quot;&quot;/&gt;&lt;property id=&quot;20307&quot; value=&quot;1113&quot;/&gt;&lt;/object&gt;&lt;object type=&quot;3&quot; unique_id=&quot;18660&quot;&gt;&lt;property id=&quot;20148&quot; value=&quot;5&quot;/&gt;&lt;property id=&quot;20300&quot; value=&quot;Slide 13 - &amp;quot;СРЕДСТВА АНАЛИЗА&amp;quot;&quot;/&gt;&lt;property id=&quot;20307&quot; value=&quot;1114&quot;/&gt;&lt;/object&gt;&lt;object type=&quot;3&quot; unique_id=&quot;18661&quot;&gt;&lt;property id=&quot;20148&quot; value=&quot;5&quot;/&gt;&lt;property id=&quot;20300&quot; value=&quot;Slide 14 - &amp;quot;ОБЛАЧНЫЕ ТЕХНОЛОГИИ&amp;quot;&quot;/&gt;&lt;property id=&quot;20307&quot; value=&quot;1115&quot;/&gt;&lt;/object&gt;&lt;object type=&quot;3&quot; unique_id=&quot;18662&quot;&gt;&lt;property id=&quot;20148&quot; value=&quot;5&quot;/&gt;&lt;property id=&quot;20300&quot; value=&quot;Slide 15 - &amp;quot;ПРЕОБРАЗОВАТЕЛИ ПРОТОКОЛОВ&amp;quot;&quot;/&gt;&lt;property id=&quot;20307&quot; value=&quot;1116&quot;/&gt;&lt;/object&gt;&lt;object type=&quot;3&quot; unique_id=&quot;18663&quot;&gt;&lt;property id=&quot;20148&quot; value=&quot;5&quot;/&gt;&lt;property id=&quot;20300&quot; value=&quot;Slide 16 - &amp;quot;СТЕНД&amp;quot;&quot;/&gt;&lt;property id=&quot;20307&quot; value=&quot;1117&quot;/&gt;&lt;/object&gt;&lt;object type=&quot;3&quot; unique_id=&quot;18664&quot;&gt;&lt;property id=&quot;20148&quot; value=&quot;5&quot;/&gt;&lt;property id=&quot;20300&quot; value=&quot;Slide 17 - &amp;quot;ИНФОРМАЦИОННЫЙ ОБМЕН&amp;quot;&quot;/&gt;&lt;property id=&quot;20307&quot; value=&quot;1118&quot;/&gt;&lt;/object&gt;&lt;object type=&quot;3&quot; unique_id=&quot;18665&quot;&gt;&lt;property id=&quot;20148&quot; value=&quot;5&quot;/&gt;&lt;property id=&quot;20300&quot; value=&quot;Slide 18 - &amp;quot;ПРОБЛЕМА ОГРАНИЧЕННОСТИ ПОДКЛЮЧЕНИЙ&amp;quot;&quot;/&gt;&lt;property id=&quot;20307&quot; value=&quot;1119&quot;/&gt;&lt;/object&gt;&lt;object type=&quot;3&quot; unique_id=&quot;18666&quot;&gt;&lt;property id=&quot;20148&quot; value=&quot;5&quot;/&gt;&lt;property id=&quot;20300&quot; value=&quot;Slide 19 - &amp;quot;РЕШЕНИЕ – СПЕЦИАЛИЗИРОВАННЫЙ СЕРВЕР&amp;quot;&quot;/&gt;&lt;property id=&quot;20307&quot; value=&quot;1120&quot;/&gt;&lt;/object&gt;&lt;object type=&quot;3&quot; unique_id=&quot;18667&quot;&gt;&lt;property id=&quot;20148&quot; value=&quot;5&quot;/&gt;&lt;property id=&quot;20300&quot; value=&quot;Slide 20 - &amp;quot;ВЗАИМОДЕЙСТВИЕ&amp;quot;&quot;/&gt;&lt;property id=&quot;20307&quot; value=&quot;1121&quot;/&gt;&lt;/object&gt;&lt;object type=&quot;3&quot; unique_id=&quot;18668&quot;&gt;&lt;property id=&quot;20148&quot; value=&quot;5&quot;/&gt;&lt;property id=&quot;20300&quot; value=&quot;Slide 21 - &amp;quot;АРМ ТЕЛЕМЕХАНИКА&amp;quot;&quot;/&gt;&lt;property id=&quot;20307&quot; value=&quot;1122&quot;/&gt;&lt;/object&gt;&lt;object type=&quot;3&quot; unique_id=&quot;18669&quot;&gt;&lt;property id=&quot;20148&quot; value=&quot;5&quot;/&gt;&lt;property id=&quot;20300&quot; value=&quot;Slide 22 - &amp;quot;БИТОВЫЙ ПОТОК&amp;quot;&quot;/&gt;&lt;property id=&quot;20307&quot; value=&quot;1123&quot;/&gt;&lt;/object&gt;&lt;object type=&quot;3&quot; unique_id=&quot;18670&quot;&gt;&lt;property id=&quot;20148&quot; value=&quot;5&quot;/&gt;&lt;property id=&quot;20300&quot; value=&quot;Slide 23 - &amp;quot;СПИСОК РАБОТАЮЩИХ&amp;#x0D;&amp;#x0A; ПРЕОБРАЗОВАТЛЕЙ&amp;quot;&quot;/&gt;&lt;property id=&quot;20307&quot; value=&quot;1124&quot;/&gt;&lt;/object&gt;&lt;object type=&quot;3&quot; unique_id=&quot;18671&quot;&gt;&lt;property id=&quot;20148&quot; value=&quot;5&quot;/&gt;&lt;property id=&quot;20300&quot; value=&quot;Slide 24 - &amp;quot;РЕЗЕРВИРОВАНИЕ&amp;quot;&quot;/&gt;&lt;property id=&quot;20307&quot; value=&quot;1125&quot;/&gt;&lt;/object&gt;&lt;object type=&quot;3&quot; unique_id=&quot;18672&quot;&gt;&lt;property id=&quot;20148&quot; value=&quot;5&quot;/&gt;&lt;property id=&quot;20300&quot; value=&quot;Slide 25 - &amp;quot;РЕЗЕРВИРОВАНИЕ&amp;quot;&quot;/&gt;&lt;property id=&quot;20307&quot; value=&quot;1126&quot;/&gt;&lt;/object&gt;&lt;object type=&quot;3&quot; unique_id=&quot;18673&quot;&gt;&lt;property id=&quot;20148&quot; value=&quot;5&quot;/&gt;&lt;property id=&quot;20300&quot; value=&quot;Slide 26 - &amp;quot;ПРОПАДАНИЕ СВЯЗИ С КП&amp;quot;&quot;/&gt;&lt;property id=&quot;20307&quot; value=&quot;1127&quot;/&gt;&lt;/object&gt;&lt;object type=&quot;3&quot; unique_id=&quot;18674&quot;&gt;&lt;property id=&quot;20148&quot; value=&quot;5&quot;/&gt;&lt;property id=&quot;20300&quot; value=&quot;Slide 27 - &amp;quot;ДОПОЛНИТЕЛЬНЫЕ ВОЗМОЖНОСТИ – &amp;#x0D;&amp;#x0A;ОТОБРАЖЕНИЕ ДАННЫХ&amp;quot;&quot;/&gt;&lt;property id=&quot;20307&quot; value=&quot;1128&quot;/&gt;&lt;/object&gt;&lt;object type=&quot;3&quot; unique_id=&quot;18675&quot;&gt;&lt;property id=&quot;20148&quot; value=&quot;5&quot;/&gt;&lt;property id=&quot;20300&quot; value=&quot;Slide 28 - &amp;quot;ДОПОЛНИТЕЛЬНЫЕ ВОЗМОЖНОСТИ – &amp;#x0D;&amp;#x0A;ЗАПИСЬ ДАННЫХ В ФАЙЛ&amp;quot;&quot;/&gt;&lt;property id=&quot;20307&quot; value=&quot;1129&quot;/&gt;&lt;/object&gt;&lt;object type=&quot;3&quot; unique_id=&quot;18676&quot;&gt;&lt;property id=&quot;20148&quot; value=&quot;5&quot;/&gt;&lt;property id=&quot;20300&quot; value=&quot;Slide 29 - &amp;quot;ДОПОЛНИТЕЛЬНЫЕ ВОЗМОЖНОСТИ – &amp;#x0D;&amp;#x0A;СТАТИСТИКА ПОДКЛЮЧЕНИЙ&amp;quot;&quot;/&gt;&lt;property id=&quot;20307&quot; value=&quot;1130&quot;/&gt;&lt;/object&gt;&lt;object type=&quot;3&quot; unique_id=&quot;18677&quot;&gt;&lt;property id=&quot;20148&quot; value=&quot;5&quot;/&gt;&lt;property id=&quot;20300&quot; value=&quot;Slide 30 - &amp;quot;СХЕМА ВЗАИМОДЕЙСТВИЯ&amp;quot;&quot;/&gt;&lt;property id=&quot;20307&quot; value=&quot;1131&quot;/&gt;&lt;/object&gt;&lt;object type=&quot;3&quot; unique_id=&quot;18678&quot;&gt;&lt;property id=&quot;20148&quot; value=&quot;5&quot;/&gt;&lt;property id=&quot;20300&quot; value=&quot;Slide 62 - &amp;quot;Конфигуратор БД&amp;quot;&quot;/&gt;&lt;property id=&quot;20307&quot; value=&quot;1094&quot;/&gt;&lt;/object&gt;&lt;object type=&quot;3&quot; unique_id=&quot;18679&quot;&gt;&lt;property id=&quot;20148&quot; value=&quot;5&quot;/&gt;&lt;property id=&quot;20300&quot; value=&quot;Slide 63 - &amp;quot;Основные задачи, решаемые конфигуратором&amp;quot;&quot;/&gt;&lt;property id=&quot;20307&quot; value=&quot;1095&quot;/&gt;&lt;/object&gt;&lt;object type=&quot;3&quot; unique_id=&quot;18680&quot;&gt;&lt;property id=&quot;20148&quot; value=&quot;5&quot;/&gt;&lt;property id=&quot;20300&quot; value=&quot;Slide 64 - &amp;quot;Вид программы&amp;quot;&quot;/&gt;&lt;property id=&quot;20307&quot; value=&quot;1096&quot;/&gt;&lt;/object&gt;&lt;object type=&quot;3&quot; unique_id=&quot;18681&quot;&gt;&lt;property id=&quot;20148&quot; value=&quot;5&quot;/&gt;&lt;property id=&quot;20300&quot; value=&quot;Slide 65 - &amp;quot;Возможности конфигуратора&amp;quot;&quot;/&gt;&lt;property id=&quot;20307&quot; value=&quot;1097&quot;/&gt;&lt;/object&gt;&lt;object type=&quot;3&quot; unique_id=&quot;18682&quot;&gt;&lt;property id=&quot;20148&quot; value=&quot;5&quot;/&gt;&lt;property id=&quot;20300&quot; value=&quot;Slide 66&quot;/&gt;&lt;property id=&quot;20307&quot; value=&quot;1098&quot;/&gt;&lt;/object&gt;&lt;object type=&quot;3&quot; unique_id=&quot;18683&quot;&gt;&lt;property id=&quot;20148&quot; value=&quot;5&quot;/&gt;&lt;property id=&quot;20300&quot; value=&quot;Slide 67 - &amp;quot;Особенности конфигуратора&amp;quot;&quot;/&gt;&lt;property id=&quot;20307&quot; value=&quot;1099&quot;/&gt;&lt;/object&gt;&lt;object type=&quot;3&quot; unique_id=&quot;18684&quot;&gt;&lt;property id=&quot;20148&quot; value=&quot;5&quot;/&gt;&lt;property id=&quot;20300&quot; value=&quot;Slide 68&quot;/&gt;&lt;property id=&quot;20307&quot; value=&quot;1100&quot;/&gt;&lt;/object&gt;&lt;object type=&quot;3&quot; unique_id=&quot;18685&quot;&gt;&lt;property id=&quot;20148&quot; value=&quot;5&quot;/&gt;&lt;property id=&quot;20300&quot; value=&quot;Slide 69 - &amp;quot;Вкладки. «Сигналы»&amp;quot;&quot;/&gt;&lt;property id=&quot;20307&quot; value=&quot;1101&quot;/&gt;&lt;/object&gt;&lt;object type=&quot;3&quot; unique_id=&quot;18686&quot;&gt;&lt;property id=&quot;20148&quot; value=&quot;5&quot;/&gt;&lt;property id=&quot;20300&quot; value=&quot;Slide 70 - &amp;quot;Вкладки. «Каналы»&amp;quot;&quot;/&gt;&lt;property id=&quot;20307&quot; value=&quot;1102&quot;/&gt;&lt;/object&gt;&lt;object type=&quot;3&quot; unique_id=&quot;18687&quot;&gt;&lt;property id=&quot;20148&quot; value=&quot;5&quot;/&gt;&lt;property id=&quot;20300&quot; value=&quot;Slide 87&quot;/&gt;&lt;property id=&quot;20307&quot; value=&quot;1103&quot;/&gt;&lt;/object&gt;&lt;object type=&quot;3&quot; unique_id=&quot;18688&quot;&gt;&lt;property id=&quot;20148&quot; value=&quot;5&quot;/&gt;&lt;property id=&quot;20300&quot; value=&quot;Slide 88&quot;/&gt;&lt;property id=&quot;20307&quot; value=&quot;1104&quot;/&gt;&lt;/object&gt;&lt;object type=&quot;3&quot; unique_id=&quot;18689&quot;&gt;&lt;property id=&quot;20148&quot; value=&quot;5&quot;/&gt;&lt;property id=&quot;20300&quot; value=&quot;Slide 89&quot;/&gt;&lt;property id=&quot;20307&quot; value=&quot;110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Край">
  <a:themeElements>
    <a:clrScheme name="Край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Край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gradFill rotWithShape="1">
          <a:gsLst>
            <a:gs pos="0">
              <a:schemeClr val="accent1"/>
            </a:gs>
            <a:gs pos="100000">
              <a:schemeClr val="accent1">
                <a:gamma/>
                <a:tint val="31765"/>
                <a:invGamma/>
              </a:schemeClr>
            </a:gs>
          </a:gsLst>
          <a:lin ang="0" scaled="1"/>
        </a:gradFill>
        <a:ln w="0">
          <a:noFill/>
          <a:prstDash val="solid"/>
          <a:round/>
          <a:headEnd/>
          <a:tailEnd/>
        </a:ln>
      </a:spPr>
      <a:bodyPr/>
      <a:lstStyle>
        <a:defPPr>
          <a:defRPr/>
        </a:defPPr>
      </a:lstStyle>
    </a:spDef>
  </a:objectDefaults>
  <a:extraClrSchemeLst>
    <a:extraClrScheme>
      <a:clrScheme name="Край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ай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ай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ПТК">
  <a:themeElements>
    <a:clrScheme name="Край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Край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рай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ай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ай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15005</TotalTime>
  <Words>2658</Words>
  <Application>Microsoft Office PowerPoint</Application>
  <PresentationFormat>Экран (4:3)</PresentationFormat>
  <Paragraphs>659</Paragraphs>
  <Slides>90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90</vt:i4>
      </vt:variant>
    </vt:vector>
  </HeadingPairs>
  <TitlesOfParts>
    <vt:vector size="92" baseType="lpstr">
      <vt:lpstr>Край</vt:lpstr>
      <vt:lpstr>ПТК</vt:lpstr>
      <vt:lpstr> Систел: Наши решения в диспетчерском управлении     </vt:lpstr>
      <vt:lpstr>КОНФИГУРАЦИЯ ОИК «СИСТЕЛ»</vt:lpstr>
      <vt:lpstr>Слайд 3</vt:lpstr>
      <vt:lpstr>Основные задачи, которые мы решаем</vt:lpstr>
      <vt:lpstr>Слайд 5</vt:lpstr>
      <vt:lpstr>СТРУКТУРА СЕРВЕРА</vt:lpstr>
      <vt:lpstr>СЕРВЕРНОЕ ПО</vt:lpstr>
      <vt:lpstr>ПОДСИСТЕМА ОБРАБОТКИ И ХРАНЕНИЯ ИНФОРМАЦИИ</vt:lpstr>
      <vt:lpstr>ФУНКЦИИ СЕРВЕРА ТМ </vt:lpstr>
      <vt:lpstr>ФУНКЦИИ СЕРВЕРА БД </vt:lpstr>
      <vt:lpstr>ВЗАИМОДЕЙСТВИЕ С МОБИЛЬНЫМИ ПРИЛОЖЕНИЯМИ</vt:lpstr>
      <vt:lpstr>ВЗАИМОЖНОСТЬ ИЗМЕРЕНИЯ И УПРАВЛЕНИЯ ПОТОКАМИ ДАННЫХ</vt:lpstr>
      <vt:lpstr>СРЕДСТВА АНАЛИЗА</vt:lpstr>
      <vt:lpstr>ОБЛАЧНЫЕ ТЕХНОЛОГИИ</vt:lpstr>
      <vt:lpstr>ПРЕОБРАЗОВАТЕЛИ ПРОТОКОЛОВ</vt:lpstr>
      <vt:lpstr>СТЕНД</vt:lpstr>
      <vt:lpstr>ИНФОРМАЦИОННЫЙ ОБМЕН</vt:lpstr>
      <vt:lpstr>ПРОБЛЕМА ОГРАНИЧЕННОСТИ ПОДКЛЮЧЕНИЙ</vt:lpstr>
      <vt:lpstr>РЕШЕНИЕ – СПЕЦИАЛИЗИРОВАННЫЙ СЕРВЕР</vt:lpstr>
      <vt:lpstr>ВЗАИМОДЕЙСТВИЕ</vt:lpstr>
      <vt:lpstr>АРМ ТЕЛЕМЕХАНИКА</vt:lpstr>
      <vt:lpstr>БИТОВЫЙ ПОТОК</vt:lpstr>
      <vt:lpstr>СПИСОК РАБОТАЮЩИХ  ПРЕОБРАЗОВАТЛЕЙ</vt:lpstr>
      <vt:lpstr>РЕЗЕРВИРОВАНИЕ</vt:lpstr>
      <vt:lpstr>РЕЗЕРВИРОВАНИЕ</vt:lpstr>
      <vt:lpstr>ПРОПАДАНИЕ СВЯЗИ С КП</vt:lpstr>
      <vt:lpstr>ДОПОЛНИТЕЛЬНЫЕ ВОЗМОЖНОСТИ –  ОТОБРАЖЕНИЕ ДАННЫХ</vt:lpstr>
      <vt:lpstr>ДОПОЛНИТЕЛЬНЫЕ ВОЗМОЖНОСТИ –  ЗАПИСЬ ДАННЫХ В ФАЙЛ</vt:lpstr>
      <vt:lpstr>ДОПОЛНИТЕЛЬНЫЕ ВОЗМОЖНОСТИ –  СТАТИСТИКА ПОДКЛЮЧЕНИЙ</vt:lpstr>
      <vt:lpstr>СХЕМА ВЗАИМОДЕЙСТВИЯ</vt:lpstr>
      <vt:lpstr>Состав ПО на стороне клиента</vt:lpstr>
      <vt:lpstr>Слайд 32</vt:lpstr>
      <vt:lpstr>Графический Редактор</vt:lpstr>
      <vt:lpstr>Создание и редактирование</vt:lpstr>
      <vt:lpstr>Рабочий режим</vt:lpstr>
      <vt:lpstr>Использование карт</vt:lpstr>
      <vt:lpstr>Работа с данными</vt:lpstr>
      <vt:lpstr>Отображение на мобильных платформах</vt:lpstr>
      <vt:lpstr>Возможности редактора </vt:lpstr>
      <vt:lpstr>Возможности редактора  </vt:lpstr>
      <vt:lpstr>АРМ Диспетчера</vt:lpstr>
      <vt:lpstr>АРМ Диспетчера</vt:lpstr>
      <vt:lpstr>Основные функции</vt:lpstr>
      <vt:lpstr>Управление переключениями</vt:lpstr>
      <vt:lpstr>Возможности программы</vt:lpstr>
      <vt:lpstr>Возможности программы</vt:lpstr>
      <vt:lpstr>Возможности программы</vt:lpstr>
      <vt:lpstr>Возможности программы</vt:lpstr>
      <vt:lpstr>Применение слоев на схемах</vt:lpstr>
      <vt:lpstr>Применение слоев на схемах</vt:lpstr>
      <vt:lpstr>Поддержка ГИС Open Street Map</vt:lpstr>
      <vt:lpstr>Использование сервиса OSM</vt:lpstr>
      <vt:lpstr>Особенности</vt:lpstr>
      <vt:lpstr>Возможность наносить на карту элементы, доступные в редакторе</vt:lpstr>
      <vt:lpstr>Установка плакатов</vt:lpstr>
      <vt:lpstr>Диспетчерский тренажер</vt:lpstr>
      <vt:lpstr>Режимы диспетчерского тренажера</vt:lpstr>
      <vt:lpstr>Слайд 58</vt:lpstr>
      <vt:lpstr>Слайд 59</vt:lpstr>
      <vt:lpstr>Слайд 60</vt:lpstr>
      <vt:lpstr>Слайд 61</vt:lpstr>
      <vt:lpstr>Конфигуратор БД</vt:lpstr>
      <vt:lpstr>Основные задачи, решаемые конфигуратором</vt:lpstr>
      <vt:lpstr>Вид программы</vt:lpstr>
      <vt:lpstr>Возможности конфигуратора</vt:lpstr>
      <vt:lpstr>Слайд 66</vt:lpstr>
      <vt:lpstr>Особенности конфигуратора</vt:lpstr>
      <vt:lpstr>Слайд 68</vt:lpstr>
      <vt:lpstr>Вкладки. «Сигналы»</vt:lpstr>
      <vt:lpstr>Вкладки. «Каналы»</vt:lpstr>
      <vt:lpstr>Программа представления информации в виде графиков</vt:lpstr>
      <vt:lpstr>Источники данных программы</vt:lpstr>
      <vt:lpstr>Основные возможности</vt:lpstr>
      <vt:lpstr>Основные возможности</vt:lpstr>
      <vt:lpstr>Экспорт данных</vt:lpstr>
      <vt:lpstr>Программа формирования отчетов в виде документов Microsoft Excel</vt:lpstr>
      <vt:lpstr>Возможности программы</vt:lpstr>
      <vt:lpstr>Процесс создания отчета</vt:lpstr>
      <vt:lpstr>Процесс создания отчета</vt:lpstr>
      <vt:lpstr>Отчет о событиях и действиях диспетчера</vt:lpstr>
      <vt:lpstr>Возможности программы</vt:lpstr>
      <vt:lpstr>АРМ инженера РЗА</vt:lpstr>
      <vt:lpstr>Конфигурирование сервера РЗА</vt:lpstr>
      <vt:lpstr>Конфигурирование сервера РЗА</vt:lpstr>
      <vt:lpstr>Инструменты</vt:lpstr>
      <vt:lpstr>Инструменты</vt:lpstr>
      <vt:lpstr>Слайд 87</vt:lpstr>
      <vt:lpstr>Слайд 88</vt:lpstr>
      <vt:lpstr>Слайд 89</vt:lpstr>
      <vt:lpstr>Спасибо за внимание!</vt:lpstr>
    </vt:vector>
  </TitlesOfParts>
  <Company>Systel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Обзор СИСТЕЛ, 2007</dc:title>
  <dc:creator>Клименков</dc:creator>
  <cp:lastModifiedBy>kulman</cp:lastModifiedBy>
  <cp:revision>1023</cp:revision>
  <dcterms:created xsi:type="dcterms:W3CDTF">2007-01-30T09:36:15Z</dcterms:created>
  <dcterms:modified xsi:type="dcterms:W3CDTF">2014-03-06T13:24:08Z</dcterms:modified>
</cp:coreProperties>
</file>